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87"/>
  </p:notesMasterIdLst>
  <p:sldIdLst>
    <p:sldId id="257" r:id="rId12"/>
    <p:sldId id="391" r:id="rId13"/>
    <p:sldId id="370" r:id="rId14"/>
    <p:sldId id="384" r:id="rId15"/>
    <p:sldId id="390" r:id="rId16"/>
    <p:sldId id="392" r:id="rId17"/>
    <p:sldId id="393" r:id="rId18"/>
    <p:sldId id="394" r:id="rId19"/>
    <p:sldId id="395" r:id="rId20"/>
    <p:sldId id="353" r:id="rId21"/>
    <p:sldId id="356" r:id="rId22"/>
    <p:sldId id="282" r:id="rId23"/>
    <p:sldId id="283" r:id="rId24"/>
    <p:sldId id="284" r:id="rId25"/>
    <p:sldId id="286" r:id="rId26"/>
    <p:sldId id="355" r:id="rId27"/>
    <p:sldId id="354" r:id="rId28"/>
    <p:sldId id="296" r:id="rId29"/>
    <p:sldId id="301" r:id="rId30"/>
    <p:sldId id="299" r:id="rId31"/>
    <p:sldId id="300" r:id="rId32"/>
    <p:sldId id="302" r:id="rId33"/>
    <p:sldId id="303" r:id="rId34"/>
    <p:sldId id="304" r:id="rId35"/>
    <p:sldId id="305" r:id="rId36"/>
    <p:sldId id="307" r:id="rId37"/>
    <p:sldId id="309" r:id="rId38"/>
    <p:sldId id="310" r:id="rId39"/>
    <p:sldId id="311" r:id="rId40"/>
    <p:sldId id="312" r:id="rId41"/>
    <p:sldId id="372" r:id="rId42"/>
    <p:sldId id="360" r:id="rId43"/>
    <p:sldId id="361" r:id="rId44"/>
    <p:sldId id="363" r:id="rId45"/>
    <p:sldId id="364" r:id="rId46"/>
    <p:sldId id="321" r:id="rId47"/>
    <p:sldId id="258" r:id="rId48"/>
    <p:sldId id="263" r:id="rId49"/>
    <p:sldId id="265" r:id="rId50"/>
    <p:sldId id="271" r:id="rId51"/>
    <p:sldId id="272" r:id="rId52"/>
    <p:sldId id="278" r:id="rId53"/>
    <p:sldId id="280" r:id="rId54"/>
    <p:sldId id="266" r:id="rId55"/>
    <p:sldId id="376" r:id="rId56"/>
    <p:sldId id="320" r:id="rId57"/>
    <p:sldId id="382" r:id="rId58"/>
    <p:sldId id="380" r:id="rId59"/>
    <p:sldId id="383" r:id="rId60"/>
    <p:sldId id="379" r:id="rId61"/>
    <p:sldId id="367" r:id="rId62"/>
    <p:sldId id="269" r:id="rId63"/>
    <p:sldId id="270" r:id="rId64"/>
    <p:sldId id="365" r:id="rId65"/>
    <p:sldId id="267" r:id="rId66"/>
    <p:sldId id="279" r:id="rId67"/>
    <p:sldId id="274" r:id="rId68"/>
    <p:sldId id="277" r:id="rId69"/>
    <p:sldId id="366" r:id="rId70"/>
    <p:sldId id="268" r:id="rId71"/>
    <p:sldId id="368" r:id="rId72"/>
    <p:sldId id="357" r:id="rId73"/>
    <p:sldId id="369" r:id="rId74"/>
    <p:sldId id="281" r:id="rId75"/>
    <p:sldId id="287" r:id="rId76"/>
    <p:sldId id="288" r:id="rId77"/>
    <p:sldId id="289" r:id="rId78"/>
    <p:sldId id="290" r:id="rId79"/>
    <p:sldId id="291" r:id="rId80"/>
    <p:sldId id="292" r:id="rId81"/>
    <p:sldId id="293" r:id="rId82"/>
    <p:sldId id="294" r:id="rId83"/>
    <p:sldId id="295" r:id="rId84"/>
    <p:sldId id="322" r:id="rId85"/>
    <p:sldId id="297"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1"/>
            <p14:sldId id="370"/>
            <p14:sldId id="384"/>
            <p14:sldId id="390"/>
            <p14:sldId id="392"/>
            <p14:sldId id="393"/>
            <p14:sldId id="394"/>
            <p14:sldId id="395"/>
          </p14:sldIdLst>
        </p14:section>
        <p14:section name="On-Prem / Server 2016" id="{18DC98A5-EA4F-44B8-9558-0299037DB02E}">
          <p14:sldIdLst>
            <p14:sldId id="353"/>
            <p14:sldId id="356"/>
            <p14:sldId id="282"/>
            <p14:sldId id="283"/>
            <p14:sldId id="284"/>
            <p14:sldId id="286"/>
            <p14:sldId id="355"/>
            <p14:sldId id="354"/>
          </p14:sldIdLst>
        </p14:section>
        <p14:section name="DevOps" id="{9BBB8B85-DD5D-435B-85A0-81E5450FD316}">
          <p14:sldIdLst/>
        </p14:section>
        <p14:section name="Nano" id="{87ECB8C4-0B2E-4DF6-AD77-2B93A9FC45F7}">
          <p14:sldIdLst>
            <p14:sldId id="296"/>
            <p14:sldId id="301"/>
            <p14:sldId id="299"/>
            <p14:sldId id="300"/>
            <p14:sldId id="302"/>
            <p14:sldId id="303"/>
            <p14:sldId id="304"/>
            <p14:sldId id="305"/>
            <p14:sldId id="307"/>
            <p14:sldId id="309"/>
            <p14:sldId id="310"/>
            <p14:sldId id="311"/>
            <p14:sldId id="312"/>
            <p14:sldId id="372"/>
            <p14:sldId id="360"/>
            <p14:sldId id="361"/>
            <p14:sldId id="363"/>
            <p14:sldId id="364"/>
            <p14:sldId id="321"/>
          </p14:sldIdLst>
        </p14:section>
        <p14:section name="Cloud" id="{B3AA10F5-26E4-4AE3-863B-478515E78501}">
          <p14:sldIdLst>
            <p14:sldId id="258"/>
            <p14:sldId id="263"/>
            <p14:sldId id="265"/>
            <p14:sldId id="271"/>
            <p14:sldId id="272"/>
            <p14:sldId id="278"/>
            <p14:sldId id="280"/>
            <p14:sldId id="266"/>
            <p14:sldId id="376"/>
            <p14:sldId id="320"/>
            <p14:sldId id="382"/>
            <p14:sldId id="380"/>
            <p14:sldId id="383"/>
            <p14:sldId id="379"/>
            <p14:sldId id="367"/>
            <p14:sldId id="269"/>
            <p14:sldId id="270"/>
          </p14:sldIdLst>
        </p14:section>
        <p14:section name="Hybrid" id="{88233B53-48CE-423E-A2F2-AA43DA6BCE7B}">
          <p14:sldIdLst>
            <p14:sldId id="365"/>
            <p14:sldId id="267"/>
            <p14:sldId id="279"/>
            <p14:sldId id="274"/>
            <p14:sldId id="277"/>
            <p14:sldId id="366"/>
            <p14:sldId id="268"/>
          </p14:sldIdLst>
        </p14:section>
        <p14:section name="Ending" id="{9761E4D5-2856-4428-BB82-C2B56A7784B6}">
          <p14:sldIdLst>
            <p14:sldId id="368"/>
            <p14:sldId id="357"/>
            <p14:sldId id="369"/>
          </p14:sldIdLst>
        </p14:section>
        <p14:section name="Resources" id="{DCB51EE4-3967-4EEC-AC7E-A1C018E67491}">
          <p14:sldIdLst>
            <p14:sldId id="281"/>
            <p14:sldId id="287"/>
            <p14:sldId id="288"/>
            <p14:sldId id="289"/>
            <p14:sldId id="290"/>
            <p14:sldId id="291"/>
            <p14:sldId id="292"/>
            <p14:sldId id="293"/>
            <p14:sldId id="294"/>
            <p14:sldId id="295"/>
            <p14:sldId id="32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74851" autoAdjust="0"/>
  </p:normalViewPr>
  <p:slideViewPr>
    <p:cSldViewPr snapToGrid="0">
      <p:cViewPr varScale="1">
        <p:scale>
          <a:sx n="94" d="100"/>
          <a:sy n="94" d="100"/>
        </p:scale>
        <p:origin x="27"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0-D95E-49E5-B337-AB945E5EA1DD}"/>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8</c:v>
                </c:pt>
              </c:numCache>
            </c:numRef>
          </c:val>
          <c:extLst>
            <c:ext xmlns:c16="http://schemas.microsoft.com/office/drawing/2014/chart" uri="{C3380CC4-5D6E-409C-BE32-E72D297353CC}">
              <c16:uniqueId val="{00000001-D95E-49E5-B337-AB945E5EA1DD}"/>
            </c:ext>
          </c:extLst>
        </c:ser>
        <c:ser>
          <c:idx val="2"/>
          <c:order val="2"/>
          <c:tx>
            <c:strRef>
              <c:f>Sheet1!$D$1</c:f>
              <c:strCache>
                <c:ptCount val="1"/>
                <c:pt idx="0">
                  <c:v>Full Server</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23</c:v>
                </c:pt>
              </c:numCache>
            </c:numRef>
          </c:val>
          <c:extLst>
            <c:ext xmlns:c16="http://schemas.microsoft.com/office/drawing/2014/chart" uri="{C3380CC4-5D6E-409C-BE32-E72D297353CC}">
              <c16:uniqueId val="{00000002-D95E-49E5-B337-AB945E5EA1DD}"/>
            </c:ext>
          </c:extLst>
        </c:ser>
        <c:dLbls>
          <c:showLegendKey val="0"/>
          <c:showVal val="1"/>
          <c:showCatName val="0"/>
          <c:showSerName val="0"/>
          <c:showPercent val="0"/>
          <c:showBubbleSize val="0"/>
        </c:dLbls>
        <c:gapWidth val="75"/>
        <c:axId val="505519344"/>
        <c:axId val="505522480"/>
      </c:barChart>
      <c:catAx>
        <c:axId val="50551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05522480"/>
        <c:crosses val="autoZero"/>
        <c:auto val="1"/>
        <c:lblAlgn val="ctr"/>
        <c:lblOffset val="100"/>
        <c:noMultiLvlLbl val="0"/>
      </c:catAx>
      <c:valAx>
        <c:axId val="505522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05519344"/>
        <c:crosses val="autoZero"/>
        <c:crossBetween val="between"/>
      </c:valAx>
      <c:spPr>
        <a:noFill/>
        <a:ln>
          <a:noFill/>
        </a:ln>
        <a:effectLst/>
      </c:spPr>
    </c:plotArea>
    <c:legend>
      <c:legendPos val="b"/>
      <c:layout>
        <c:manualLayout>
          <c:xMode val="edge"/>
          <c:yMode val="edge"/>
          <c:x val="6.1177042342425048E-2"/>
          <c:y val="0.93432558979840719"/>
          <c:w val="0.88423298733051903"/>
          <c:h val="5.5476832126385732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0">
          <a:gradFill>
            <a:gsLst>
              <a:gs pos="2917">
                <a:schemeClr val="tx1"/>
              </a:gs>
              <a:gs pos="100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D3A4-4C5E-9B90-D267FDF47B4B}"/>
                </c:ext>
              </c:extLst>
            </c:dLbl>
            <c:spPr>
              <a:noFill/>
              <a:ln>
                <a:noFill/>
              </a:ln>
              <a:effectLst/>
            </c:spPr>
            <c:txPr>
              <a:bodyPr rot="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AC43-43CA-A4C1-7D47147752EE}"/>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23</c:v>
                </c:pt>
              </c:numCache>
            </c:numRef>
          </c:val>
          <c:extLst>
            <c:ext xmlns:c16="http://schemas.microsoft.com/office/drawing/2014/chart" uri="{C3380CC4-5D6E-409C-BE32-E72D297353CC}">
              <c16:uniqueId val="{00000001-AC43-43CA-A4C1-7D47147752EE}"/>
            </c:ext>
          </c:extLst>
        </c:ser>
        <c:ser>
          <c:idx val="2"/>
          <c:order val="2"/>
          <c:tx>
            <c:strRef>
              <c:f>Sheet1!$D$1</c:f>
              <c:strCache>
                <c:ptCount val="1"/>
                <c:pt idx="0">
                  <c:v>Full Server</c:v>
                </c:pt>
              </c:strCache>
            </c:strRef>
          </c:tx>
          <c:spPr>
            <a:solidFill>
              <a:schemeClr val="tx2"/>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2-AED0-45BC-BFE0-42FFC57A9F8E}"/>
              </c:ext>
            </c:extLst>
          </c:dPt>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2-AC43-43CA-A4C1-7D47147752EE}"/>
            </c:ext>
          </c:extLst>
        </c:ser>
        <c:dLbls>
          <c:showLegendKey val="0"/>
          <c:showVal val="1"/>
          <c:showCatName val="0"/>
          <c:showSerName val="0"/>
          <c:showPercent val="0"/>
          <c:showBubbleSize val="0"/>
        </c:dLbls>
        <c:gapWidth val="75"/>
        <c:axId val="513468760"/>
        <c:axId val="513469936"/>
      </c:barChart>
      <c:catAx>
        <c:axId val="51346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9936"/>
        <c:crosses val="autoZero"/>
        <c:auto val="1"/>
        <c:lblAlgn val="ctr"/>
        <c:lblOffset val="100"/>
        <c:noMultiLvlLbl val="0"/>
      </c:catAx>
      <c:valAx>
        <c:axId val="5134699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8760"/>
        <c:crosses val="autoZero"/>
        <c:crossBetween val="between"/>
      </c:valAx>
      <c:spPr>
        <a:noFill/>
        <a:ln>
          <a:noFill/>
        </a:ln>
        <a:effectLst/>
      </c:spPr>
    </c:plotArea>
    <c:legend>
      <c:legendPos val="b"/>
      <c:layout>
        <c:manualLayout>
          <c:xMode val="edge"/>
          <c:yMode val="edge"/>
          <c:x val="8.5248060109274451E-2"/>
          <c:y val="0.93184398770287158"/>
          <c:w val="0.89999994449128762"/>
          <c:h val="5.5421706076169197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C421-4FC3-A358-BD66DC4E2E04}"/>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6</c:v>
                </c:pt>
              </c:numCache>
            </c:numRef>
          </c:val>
          <c:extLst>
            <c:ext xmlns:c16="http://schemas.microsoft.com/office/drawing/2014/chart" uri="{C3380CC4-5D6E-409C-BE32-E72D297353CC}">
              <c16:uniqueId val="{00000001-C421-4FC3-A358-BD66DC4E2E04}"/>
            </c:ext>
          </c:extLst>
        </c:ser>
        <c:ser>
          <c:idx val="2"/>
          <c:order val="2"/>
          <c:tx>
            <c:strRef>
              <c:f>Sheet1!$D$1</c:f>
              <c:strCache>
                <c:ptCount val="1"/>
                <c:pt idx="0">
                  <c:v>Full Server</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11</c:v>
                </c:pt>
              </c:numCache>
            </c:numRef>
          </c:val>
          <c:extLst>
            <c:ext xmlns:c16="http://schemas.microsoft.com/office/drawing/2014/chart" uri="{C3380CC4-5D6E-409C-BE32-E72D297353CC}">
              <c16:uniqueId val="{00000002-C421-4FC3-A358-BD66DC4E2E04}"/>
            </c:ext>
          </c:extLst>
        </c:ser>
        <c:dLbls>
          <c:showLegendKey val="0"/>
          <c:showVal val="1"/>
          <c:showCatName val="0"/>
          <c:showSerName val="0"/>
          <c:showPercent val="0"/>
          <c:showBubbleSize val="0"/>
        </c:dLbls>
        <c:gapWidth val="75"/>
        <c:axId val="513469544"/>
        <c:axId val="513466800"/>
      </c:barChart>
      <c:catAx>
        <c:axId val="51346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6800"/>
        <c:crosses val="autoZero"/>
        <c:auto val="1"/>
        <c:lblAlgn val="ctr"/>
        <c:lblOffset val="100"/>
        <c:noMultiLvlLbl val="0"/>
      </c:catAx>
      <c:valAx>
        <c:axId val="513466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9544"/>
        <c:crosses val="autoZero"/>
        <c:crossBetween val="between"/>
      </c:valAx>
      <c:spPr>
        <a:noFill/>
        <a:ln>
          <a:noFill/>
        </a:ln>
        <a:effectLst/>
      </c:spPr>
    </c:plotArea>
    <c:legend>
      <c:legendPos val="b"/>
      <c:layout>
        <c:manualLayout>
          <c:xMode val="edge"/>
          <c:yMode val="edge"/>
          <c:x val="5.8133528380048739E-2"/>
          <c:y val="0.92159747192978692"/>
          <c:w val="0.8837326840530908"/>
          <c:h val="5.5463493921958713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tx>
                <c:rich>
                  <a:bodyPr/>
                  <a:lstStyle/>
                  <a:p>
                    <a:r>
                      <a:rPr lang="en-US" dirty="0"/>
                      <a:t>0.41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AC-42FD-B945-192D352EB481}"/>
                </c:ext>
              </c:extLst>
            </c:dLbl>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1"/>
          <c:showCatName val="0"/>
          <c:showSerName val="0"/>
          <c:showPercent val="0"/>
          <c:showBubbleSize val="0"/>
        </c:dLbls>
        <c:gapWidth val="75"/>
        <c:axId val="513467584"/>
        <c:axId val="513467976"/>
      </c:barChart>
      <c:catAx>
        <c:axId val="51346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7976"/>
        <c:crosses val="autoZero"/>
        <c:auto val="1"/>
        <c:lblAlgn val="ctr"/>
        <c:lblOffset val="100"/>
        <c:noMultiLvlLbl val="0"/>
      </c:catAx>
      <c:valAx>
        <c:axId val="513467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1"/>
          <c:showCatName val="0"/>
          <c:showSerName val="0"/>
          <c:showPercent val="0"/>
          <c:showBubbleSize val="0"/>
        </c:dLbls>
        <c:gapWidth val="75"/>
        <c:axId val="513455040"/>
        <c:axId val="513458568"/>
      </c:barChart>
      <c:catAx>
        <c:axId val="51345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58568"/>
        <c:crosses val="autoZero"/>
        <c:auto val="1"/>
        <c:lblAlgn val="ctr"/>
        <c:lblOffset val="100"/>
        <c:noMultiLvlLbl val="0"/>
      </c:catAx>
      <c:valAx>
        <c:axId val="513458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5504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tx>
                <c:rich>
                  <a:bodyPr/>
                  <a:lstStyle/>
                  <a:p>
                    <a:r>
                      <a:rPr lang="en-US"/>
                      <a:t>0.4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1F-4F54-903D-0DA1F586C5C2}"/>
                </c:ext>
              </c:extLst>
            </c:dLbl>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0.29199999999999998</c:v>
                </c:pt>
              </c:numCache>
            </c:numRef>
          </c:val>
          <c:extLst>
            <c:ext xmlns:c16="http://schemas.microsoft.com/office/drawing/2014/chart" uri="{C3380CC4-5D6E-409C-BE32-E72D297353CC}">
              <c16:uniqueId val="{00000000-99FF-4137-B18A-58A0A16E0CE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4.84</c:v>
                </c:pt>
              </c:numCache>
            </c:numRef>
          </c:val>
          <c:extLst>
            <c:ext xmlns:c16="http://schemas.microsoft.com/office/drawing/2014/chart" uri="{C3380CC4-5D6E-409C-BE32-E72D297353CC}">
              <c16:uniqueId val="{00000001-99FF-4137-B18A-58A0A16E0CE0}"/>
            </c:ext>
          </c:extLst>
        </c:ser>
        <c:dLbls>
          <c:showLegendKey val="0"/>
          <c:showVal val="1"/>
          <c:showCatName val="0"/>
          <c:showSerName val="0"/>
          <c:showPercent val="0"/>
          <c:showBubbleSize val="0"/>
        </c:dLbls>
        <c:gapWidth val="75"/>
        <c:axId val="513462880"/>
        <c:axId val="513463272"/>
      </c:barChart>
      <c:catAx>
        <c:axId val="51346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3272"/>
        <c:crosses val="autoZero"/>
        <c:auto val="1"/>
        <c:lblAlgn val="ctr"/>
        <c:lblOffset val="100"/>
        <c:noMultiLvlLbl val="0"/>
      </c:catAx>
      <c:valAx>
        <c:axId val="513463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2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549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7835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814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7F7331-8259-47D4-8072-79547FD86DC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3846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D06EB-A5DC-4EE0-8DFA-B660B1EA5CD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1265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D06EB-A5DC-4EE0-8DFA-B660B1EA5CD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4266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1BB07F-BD23-4D14-B560-270B0AFA0CD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417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7B840-1365-49A3-AAA5-EF1D80BFAAC9}"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596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2D5C75-3B67-41A9-9131-0299657ECA0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84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2D5C75-3B67-41A9-9131-0299657ECA0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402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1BE6FD-4E42-4B6F-BB41-42A52EDDDB9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19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9666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96B868-F00A-4DC3-B3E3-87A4BF2587A5}"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5610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 Specialist Sales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816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943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70A44DA-14D3-4312-BD8C-2A308641D6B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934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Report collected in December 2013 had over 9,200 survey respondents</a:t>
            </a:r>
            <a:r>
              <a:rPr lang="en-US" baseline="0" dirty="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792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2950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sz="900" b="0" i="0" u="none" kern="1200" dirty="0">
                <a:solidFill>
                  <a:schemeClr val="dk1"/>
                </a:solidFill>
                <a:latin typeface="Segoe UI Light" pitchFamily="34" charset="0"/>
                <a:ea typeface="+mn-ea"/>
                <a:cs typeface="+mn-cs"/>
              </a:rPr>
              <a:t>Highlight the fact that Microsoft owns the entire ecosystem</a:t>
            </a:r>
            <a:r>
              <a:rPr lang="en-US" sz="900" b="0" i="0" u="none" kern="1200" baseline="0" dirty="0">
                <a:solidFill>
                  <a:schemeClr val="dk1"/>
                </a:solidFill>
                <a:latin typeface="Segoe UI Light" pitchFamily="34" charset="0"/>
                <a:ea typeface="+mn-ea"/>
                <a:cs typeface="+mn-cs"/>
              </a:rPr>
              <a:t> and therefore it can provide deeper integration across the platform and tooling, while still allowing for third party extension and augmentation when and where desired</a:t>
            </a:r>
            <a:endParaRPr lang="en-US" sz="900" b="0" i="0" u="none" kern="1200" dirty="0">
              <a:solidFill>
                <a:schemeClr val="dk1"/>
              </a:solidFill>
              <a:latin typeface="Segoe UI Light" pitchFamily="34" charset="0"/>
              <a:ea typeface="+mn-ea"/>
              <a:cs typeface="+mn-cs"/>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endParaRPr lang="en-US" dirty="0"/>
          </a:p>
          <a:p>
            <a:r>
              <a:rPr lang="en-US" dirty="0"/>
              <a:t>Microsoft is in a unique</a:t>
            </a:r>
            <a:r>
              <a:rPr lang="en-US" baseline="0" dirty="0"/>
              <a:t> position to support an organization’s adoption of DevOps practices – Microsoft provides collaboration solutions, development tools, testing tools, release management tools, monitoring tools and services, as well as an infrastructure platform – both on-premises and in the cloud. There is no competitor that can match this breadth of solutions, tools, services and infrastructure offerings.</a:t>
            </a:r>
          </a:p>
          <a:p>
            <a:endParaRPr lang="en-US" baseline="0" dirty="0"/>
          </a:p>
          <a:p>
            <a:r>
              <a:rPr lang="en-US" baseline="0" dirty="0"/>
              <a:t>By owning all components of the DevOps ecosystem Microsoft can provide better integration between the tools and the platform and between the tools themselves, allowing organizations to spend less time configuring and managing tools and more time focusing on delivering value. By keeping the tools flexible and open, Microsoft still allows organizations to leverage existing investments in other tools.</a:t>
            </a:r>
          </a:p>
          <a:p>
            <a:endParaRPr lang="en-US" dirty="0"/>
          </a:p>
          <a:p>
            <a:r>
              <a:rPr lang="en-US" dirty="0"/>
              <a:t>Microsoft</a:t>
            </a:r>
            <a:r>
              <a:rPr lang="en-US" baseline="0" dirty="0"/>
              <a:t> continues to invest in all areas of this ecosystem, which is a key asset to its own engineering organizations too. This is another unique differentiating point – Microsoft is ideally positioned to learn first hand what works, what needs to be improved and what is lacking and make good investments. This first hand experience combined with things like User Voice, input from customers, and usage analytics gives Microsoft great insight and the ability to focus on what is needed most by its customer.  Microsoft is in the best position in the industry to provide end to end tooling to support a strong DevOps practice.</a:t>
            </a:r>
            <a:endParaRPr lang="en-US" dirty="0"/>
          </a:p>
          <a:p>
            <a:endParaRPr lang="en-US" altLang="en-US" dirty="0"/>
          </a:p>
        </p:txBody>
      </p:sp>
      <p:sp>
        <p:nvSpPr>
          <p:cNvPr id="245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ndParaRPr>
          </a:p>
        </p:txBody>
      </p:sp>
      <p:sp>
        <p:nvSpPr>
          <p:cNvPr id="5" name="Footer Placeholder 4"/>
          <p:cNvSpPr>
            <a:spLocks noGrp="1"/>
          </p:cNvSpPr>
          <p:nvPr>
            <p:ph type="ftr" sz="quarter" idx="4"/>
          </p:nvPr>
        </p:nvSpPr>
        <p:spPr/>
        <p:txBody>
          <a:bodyPr/>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2458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8CB26C8-8AA2-4551-8CA3-46E72ECD2154}" type="datetime1">
              <a:rPr kumimoji="0" lang="en-US" altLang="en-US" sz="1800" b="0" i="0" u="none" strike="noStrike" kern="0" cap="none" spc="0" normalizeH="0" baseline="0" noProof="0" smtClean="0">
                <a:ln>
                  <a:noFill/>
                </a:ln>
                <a:solidFill>
                  <a:srgbClr val="000000"/>
                </a:solidFill>
                <a:effectLst/>
                <a:uLnTx/>
                <a:uFillTx/>
                <a:latin typeface="Calibri" panose="020F0502020204030204" pitchFamily="34" charset="0"/>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ndParaRPr>
          </a:p>
        </p:txBody>
      </p:sp>
      <p:sp>
        <p:nvSpPr>
          <p:cNvPr id="2458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DD9DF8E7-614A-49EA-82B3-7AADFF9910D2}" type="slidenum">
              <a:rPr kumimoji="0" lang="en-US" altLang="en-US" sz="1800" b="0" i="0" u="none" strike="noStrike" kern="0" cap="none" spc="0" normalizeH="0" baseline="0" noProof="0" smtClean="0">
                <a:ln>
                  <a:noFill/>
                </a:ln>
                <a:solidFill>
                  <a:srgbClr val="000000"/>
                </a:solidFill>
                <a:effectLst/>
                <a:uLnTx/>
                <a:uFillTx/>
                <a:latin typeface="Calibri" panose="020F0502020204030204" pitchFamily="34" charset="0"/>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ndParaRPr>
          </a:p>
        </p:txBody>
      </p:sp>
    </p:spTree>
    <p:extLst>
      <p:ext uri="{BB962C8B-B14F-4D97-AF65-F5344CB8AC3E}">
        <p14:creationId xmlns:p14="http://schemas.microsoft.com/office/powerpoint/2010/main" val="3773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7088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94522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1050" dirty="0">
              <a:solidFill>
                <a:srgbClr val="505050"/>
              </a:solidFill>
            </a:endParaRPr>
          </a:p>
          <a:p>
            <a:pPr marL="0" lvl="1"/>
            <a:r>
              <a:rPr lang="en-US" sz="1050" dirty="0">
                <a:solidFill>
                  <a:srgbClr val="505050"/>
                </a:solidFill>
              </a:rPr>
              <a:t>How do stack versus competition?</a:t>
            </a:r>
          </a:p>
          <a:p>
            <a:pPr marL="0" lvl="1"/>
            <a:r>
              <a:rPr lang="en-US" sz="1050" dirty="0">
                <a:solidFill>
                  <a:srgbClr val="505050"/>
                </a:solidFill>
              </a:rPr>
              <a:t>This feature is unique to websites and not offered by competitors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0912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22422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11397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40581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pPr/>
              <a:t>45</a:t>
            </a:fld>
            <a:endParaRPr lang="en-US"/>
          </a:p>
        </p:txBody>
      </p:sp>
    </p:spTree>
    <p:extLst>
      <p:ext uri="{BB962C8B-B14F-4D97-AF65-F5344CB8AC3E}">
        <p14:creationId xmlns:p14="http://schemas.microsoft.com/office/powerpoint/2010/main" val="2348878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1D71AE-08D6-4951-B1CF-CF97299DB5EB}" type="slidenum">
              <a:rPr lang="en-US" smtClean="0"/>
              <a:t>47</a:t>
            </a:fld>
            <a:endParaRPr lang="en-US" dirty="0"/>
          </a:p>
        </p:txBody>
      </p:sp>
    </p:spTree>
    <p:extLst>
      <p:ext uri="{BB962C8B-B14F-4D97-AF65-F5344CB8AC3E}">
        <p14:creationId xmlns:p14="http://schemas.microsoft.com/office/powerpoint/2010/main" val="1369252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127CA6-06D2-4433-B26A-052CD5EF2196}" type="slidenum">
              <a:rPr lang="en-US" smtClean="0"/>
              <a:t>48</a:t>
            </a:fld>
            <a:endParaRPr lang="en-US"/>
          </a:p>
        </p:txBody>
      </p:sp>
    </p:spTree>
    <p:extLst>
      <p:ext uri="{BB962C8B-B14F-4D97-AF65-F5344CB8AC3E}">
        <p14:creationId xmlns:p14="http://schemas.microsoft.com/office/powerpoint/2010/main" val="4143948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1D71AE-08D6-4951-B1CF-CF97299DB5EB}" type="slidenum">
              <a:rPr lang="en-US" smtClean="0"/>
              <a:t>49</a:t>
            </a:fld>
            <a:endParaRPr lang="en-US" dirty="0"/>
          </a:p>
        </p:txBody>
      </p:sp>
    </p:spTree>
    <p:extLst>
      <p:ext uri="{BB962C8B-B14F-4D97-AF65-F5344CB8AC3E}">
        <p14:creationId xmlns:p14="http://schemas.microsoft.com/office/powerpoint/2010/main" val="2959784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50</a:t>
            </a:fld>
            <a:endParaRPr lang="en-US"/>
          </a:p>
        </p:txBody>
      </p:sp>
    </p:spTree>
    <p:extLst>
      <p:ext uri="{BB962C8B-B14F-4D97-AF65-F5344CB8AC3E}">
        <p14:creationId xmlns:p14="http://schemas.microsoft.com/office/powerpoint/2010/main" val="1262370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2583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5CCAC94-95FD-40A3-AB14-60D9979C1C0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895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5</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5859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91AE8CF-25C5-47D8-B770-9703DC946C25}"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721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74709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Competition</a:t>
            </a:r>
            <a:endParaRPr lang="en-US" sz="1200" b="1" dirty="0"/>
          </a:p>
          <a:p>
            <a:r>
              <a:rPr lang="en-US" sz="1200" dirty="0"/>
              <a:t>AWS has DirectConnect that allows the same. Our differentiation with respect to AWS is that</a:t>
            </a:r>
          </a:p>
          <a:p>
            <a:r>
              <a:rPr lang="en-US" sz="1200" dirty="0"/>
              <a:t> a) Our partnerships with global </a:t>
            </a:r>
            <a:r>
              <a:rPr lang="en-US" sz="1200" dirty="0" err="1"/>
              <a:t>telcos</a:t>
            </a:r>
            <a:r>
              <a:rPr lang="en-US" sz="1200" dirty="0"/>
              <a:t> allows customers to add Azure directly to their existing MPLS WANs and </a:t>
            </a:r>
          </a:p>
          <a:p>
            <a:r>
              <a:rPr lang="en-US" sz="1200" dirty="0"/>
              <a:t>b) ExpressRoute connections have inbuilt redundancy</a:t>
            </a:r>
            <a:br>
              <a:rPr lang="en-US" sz="1200" dirty="0"/>
            </a:br>
            <a:r>
              <a:rPr lang="en-US" sz="1200" dirty="0"/>
              <a:t>(2 circuits get provisioned per connection).</a:t>
            </a:r>
          </a:p>
          <a:p>
            <a:endParaRPr lang="en-US" sz="12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183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1551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3190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08680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Azure is just one component of the Microsoft Cloud. We’ve discussed integration across data and intelligence and security and management, but you also</a:t>
            </a:r>
            <a:r>
              <a:rPr lang="en-US" baseline="0" dirty="0"/>
              <a:t> benefit from integrated solutions across productivity with Office 365, and business apps with Dynamics.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631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1640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730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152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gradFill>
                <a:gsLst>
                  <a:gs pos="19048">
                    <a:schemeClr val="tx1"/>
                  </a:gs>
                  <a:gs pos="65000">
                    <a:schemeClr val="tx1"/>
                  </a:gs>
                </a:gsLst>
                <a:lin ang="5400000" scaled="0"/>
              </a:gradFill>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286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74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313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3122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0830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solutions integrate well</a:t>
            </a:r>
            <a:r>
              <a:rPr lang="en-US" baseline="0" dirty="0"/>
              <a:t> with other ecosystem tools. There are </a:t>
            </a:r>
            <a:r>
              <a:rPr lang="en-US" baseline="0" dirty="0" err="1"/>
              <a:t>opensource</a:t>
            </a:r>
            <a:r>
              <a:rPr lang="en-US" baseline="0" dirty="0"/>
              <a:t> and enterprise testing, deployment and configuration management solutions which integrate things like </a:t>
            </a:r>
            <a:r>
              <a:rPr lang="en-US" baseline="0" dirty="0" err="1"/>
              <a:t>Powershell</a:t>
            </a:r>
            <a:r>
              <a:rPr lang="en-US" baseline="0" dirty="0"/>
              <a:t> and Desired State Configuration, etc. </a:t>
            </a:r>
            <a:endParaRPr lang="en-US" dirty="0"/>
          </a:p>
        </p:txBody>
      </p:sp>
      <p:sp>
        <p:nvSpPr>
          <p:cNvPr id="4" name="Footer Placeholder 3"/>
          <p:cNvSpPr>
            <a:spLocks noGrp="1"/>
          </p:cNvSpPr>
          <p:nvPr>
            <p:ph type="ftr" sz="quarter" idx="10"/>
          </p:nvPr>
        </p:nvSpPr>
        <p:spPr/>
        <p:txBody>
          <a:bodyPr/>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03272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1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028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2:23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150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320189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86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4341417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theme" Target="../theme/theme10.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theme" Target="../theme/theme11.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6.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theme" Target="../theme/theme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9.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8.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theme" Target="../theme/theme9.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7" r:id="rId15"/>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6" r:id="rId5"/>
    <p:sldLayoutId id="2147483717" r:id="rId6"/>
    <p:sldLayoutId id="2147483718" r:id="rId7"/>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1" r:id="rId11"/>
    <p:sldLayoutId id="2147483922" r:id="rId12"/>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84.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8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4.xml"/><Relationship Id="rId4" Type="http://schemas.openxmlformats.org/officeDocument/2006/relationships/chart" Target="../charts/char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7.xml"/><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23.xml"/><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179.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emf"/></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17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23.xml"/><Relationship Id="rId1" Type="http://schemas.openxmlformats.org/officeDocument/2006/relationships/slideLayout" Target="../slideLayouts/slideLayout184.xml"/></Relationships>
</file>

<file path=ppt/slides/_rels/slide34.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24.xml"/><Relationship Id="rId1" Type="http://schemas.openxmlformats.org/officeDocument/2006/relationships/slideLayout" Target="../slideLayouts/slideLayout185.xml"/><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5.xml"/><Relationship Id="rId1" Type="http://schemas.openxmlformats.org/officeDocument/2006/relationships/slideLayout" Target="../slideLayouts/slideLayout185.xml"/><Relationship Id="rId5" Type="http://schemas.openxmlformats.org/officeDocument/2006/relationships/image" Target="../media/image152.emf"/><Relationship Id="rId4" Type="http://schemas.openxmlformats.org/officeDocument/2006/relationships/image" Target="../media/image151.emf"/></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93.xml"/><Relationship Id="rId6" Type="http://schemas.openxmlformats.org/officeDocument/2006/relationships/image" Target="../media/image156.png"/><Relationship Id="rId5" Type="http://schemas.openxmlformats.org/officeDocument/2006/relationships/image" Target="../media/image155.emf"/><Relationship Id="rId4" Type="http://schemas.openxmlformats.org/officeDocument/2006/relationships/image" Target="../media/image1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jp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3" Type="http://schemas.openxmlformats.org/officeDocument/2006/relationships/image" Target="../media/image163.emf"/><Relationship Id="rId7" Type="http://schemas.openxmlformats.org/officeDocument/2006/relationships/image" Target="../media/image16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2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5.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6.xml"/><Relationship Id="rId6" Type="http://schemas.openxmlformats.org/officeDocument/2006/relationships/image" Target="../media/image172.png"/><Relationship Id="rId5" Type="http://schemas.openxmlformats.org/officeDocument/2006/relationships/image" Target="../media/image171.gif"/><Relationship Id="rId4" Type="http://schemas.openxmlformats.org/officeDocument/2006/relationships/image" Target="../media/image170.png"/></Relationships>
</file>

<file path=ppt/slides/_rels/slide4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4.xml"/><Relationship Id="rId16" Type="http://schemas.openxmlformats.org/officeDocument/2006/relationships/image" Target="../media/image63.png"/><Relationship Id="rId1" Type="http://schemas.openxmlformats.org/officeDocument/2006/relationships/slideLayout" Target="../slideLayouts/slideLayout9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hyperlink" Target="https://opensourcehub.microsoft.com/" TargetMode="External"/><Relationship Id="rId12"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0.png"/><Relationship Id="rId4" Type="http://schemas.openxmlformats.org/officeDocument/2006/relationships/image" Target="../media/image65.jpg"/><Relationship Id="rId9" Type="http://schemas.openxmlformats.org/officeDocument/2006/relationships/image" Target="../media/image69.png"/><Relationship Id="rId14" Type="http://schemas.openxmlformats.org/officeDocument/2006/relationships/image" Target="../media/image73.jpg"/></Relationships>
</file>

<file path=ppt/slides/_rels/slide49.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9" Type="http://schemas.openxmlformats.org/officeDocument/2006/relationships/image" Target="../media/image111.png"/><Relationship Id="rId21" Type="http://schemas.openxmlformats.org/officeDocument/2006/relationships/image" Target="../media/image93.png"/><Relationship Id="rId34" Type="http://schemas.openxmlformats.org/officeDocument/2006/relationships/image" Target="../media/image106.png"/><Relationship Id="rId42" Type="http://schemas.openxmlformats.org/officeDocument/2006/relationships/image" Target="../media/image114.png"/><Relationship Id="rId47" Type="http://schemas.openxmlformats.org/officeDocument/2006/relationships/image" Target="../media/image119.png"/><Relationship Id="rId50" Type="http://schemas.openxmlformats.org/officeDocument/2006/relationships/image" Target="../media/image121.png"/><Relationship Id="rId55" Type="http://schemas.openxmlformats.org/officeDocument/2006/relationships/image" Target="../media/image125.png"/><Relationship Id="rId63" Type="http://schemas.openxmlformats.org/officeDocument/2006/relationships/image" Target="../media/image133.png"/><Relationship Id="rId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41" Type="http://schemas.openxmlformats.org/officeDocument/2006/relationships/image" Target="../media/image113.png"/><Relationship Id="rId54" Type="http://schemas.openxmlformats.org/officeDocument/2006/relationships/image" Target="../media/image70.png"/><Relationship Id="rId62" Type="http://schemas.openxmlformats.org/officeDocument/2006/relationships/image" Target="../media/image132.png"/><Relationship Id="rId1" Type="http://schemas.openxmlformats.org/officeDocument/2006/relationships/slideLayout" Target="../slideLayouts/slideLayout22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jpeg"/><Relationship Id="rId32" Type="http://schemas.openxmlformats.org/officeDocument/2006/relationships/image" Target="../media/image104.png"/><Relationship Id="rId37" Type="http://schemas.openxmlformats.org/officeDocument/2006/relationships/image" Target="../media/image109.png"/><Relationship Id="rId40" Type="http://schemas.openxmlformats.org/officeDocument/2006/relationships/image" Target="../media/image112.png"/><Relationship Id="rId45" Type="http://schemas.openxmlformats.org/officeDocument/2006/relationships/image" Target="../media/image117.png"/><Relationship Id="rId53" Type="http://schemas.openxmlformats.org/officeDocument/2006/relationships/image" Target="../media/image124.png"/><Relationship Id="rId58" Type="http://schemas.openxmlformats.org/officeDocument/2006/relationships/image" Target="../media/image128.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36" Type="http://schemas.openxmlformats.org/officeDocument/2006/relationships/image" Target="../media/image108.png"/><Relationship Id="rId49" Type="http://schemas.openxmlformats.org/officeDocument/2006/relationships/image" Target="../media/image59.png"/><Relationship Id="rId57" Type="http://schemas.openxmlformats.org/officeDocument/2006/relationships/image" Target="../media/image127.png"/><Relationship Id="rId61" Type="http://schemas.openxmlformats.org/officeDocument/2006/relationships/image" Target="../media/image131.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4" Type="http://schemas.openxmlformats.org/officeDocument/2006/relationships/image" Target="../media/image116.png"/><Relationship Id="rId52" Type="http://schemas.openxmlformats.org/officeDocument/2006/relationships/image" Target="../media/image123.png"/><Relationship Id="rId60" Type="http://schemas.openxmlformats.org/officeDocument/2006/relationships/image" Target="../media/image13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43" Type="http://schemas.openxmlformats.org/officeDocument/2006/relationships/image" Target="../media/image115.png"/><Relationship Id="rId48" Type="http://schemas.openxmlformats.org/officeDocument/2006/relationships/image" Target="../media/image120.png"/><Relationship Id="rId56" Type="http://schemas.openxmlformats.org/officeDocument/2006/relationships/image" Target="../media/image126.png"/><Relationship Id="rId8" Type="http://schemas.openxmlformats.org/officeDocument/2006/relationships/image" Target="../media/image80.png"/><Relationship Id="rId51" Type="http://schemas.openxmlformats.org/officeDocument/2006/relationships/image" Target="../media/image122.jpeg"/><Relationship Id="rId3" Type="http://schemas.openxmlformats.org/officeDocument/2006/relationships/image" Target="../media/image75.png"/><Relationship Id="rId12" Type="http://schemas.openxmlformats.org/officeDocument/2006/relationships/image" Target="../media/image84.png"/><Relationship Id="rId17" Type="http://schemas.openxmlformats.org/officeDocument/2006/relationships/image" Target="../media/image89.jpe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 Id="rId46" Type="http://schemas.openxmlformats.org/officeDocument/2006/relationships/image" Target="../media/image118.png"/><Relationship Id="rId59"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16.xml"/><Relationship Id="rId5" Type="http://schemas.openxmlformats.org/officeDocument/2006/relationships/image" Target="../media/image48.png"/><Relationship Id="rId4" Type="http://schemas.openxmlformats.org/officeDocument/2006/relationships/image" Target="../media/image47.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02.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18" Type="http://schemas.openxmlformats.org/officeDocument/2006/relationships/image" Target="../media/image188.png"/><Relationship Id="rId26" Type="http://schemas.openxmlformats.org/officeDocument/2006/relationships/image" Target="../media/image196.png"/><Relationship Id="rId3" Type="http://schemas.openxmlformats.org/officeDocument/2006/relationships/image" Target="../media/image72.png"/><Relationship Id="rId21" Type="http://schemas.openxmlformats.org/officeDocument/2006/relationships/image" Target="../media/image191.png"/><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5" Type="http://schemas.openxmlformats.org/officeDocument/2006/relationships/image" Target="../media/image195.png"/><Relationship Id="rId2" Type="http://schemas.openxmlformats.org/officeDocument/2006/relationships/notesSlide" Target="../notesSlides/notesSlide38.xml"/><Relationship Id="rId16" Type="http://schemas.openxmlformats.org/officeDocument/2006/relationships/image" Target="../media/image186.png"/><Relationship Id="rId20" Type="http://schemas.openxmlformats.org/officeDocument/2006/relationships/image" Target="../media/image190.png"/><Relationship Id="rId29" Type="http://schemas.openxmlformats.org/officeDocument/2006/relationships/image" Target="../media/image199.png"/><Relationship Id="rId1" Type="http://schemas.openxmlformats.org/officeDocument/2006/relationships/slideLayout" Target="../slideLayouts/slideLayout222.xml"/><Relationship Id="rId6" Type="http://schemas.openxmlformats.org/officeDocument/2006/relationships/image" Target="../media/image176.png"/><Relationship Id="rId11" Type="http://schemas.openxmlformats.org/officeDocument/2006/relationships/image" Target="../media/image181.png"/><Relationship Id="rId24" Type="http://schemas.openxmlformats.org/officeDocument/2006/relationships/image" Target="../media/image194.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193.png"/><Relationship Id="rId28" Type="http://schemas.openxmlformats.org/officeDocument/2006/relationships/image" Target="../media/image198.png"/><Relationship Id="rId10" Type="http://schemas.openxmlformats.org/officeDocument/2006/relationships/image" Target="../media/image180.png"/><Relationship Id="rId19" Type="http://schemas.openxmlformats.org/officeDocument/2006/relationships/image" Target="../media/image189.png"/><Relationship Id="rId31" Type="http://schemas.openxmlformats.org/officeDocument/2006/relationships/image" Target="../media/image201.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 Id="rId27" Type="http://schemas.openxmlformats.org/officeDocument/2006/relationships/image" Target="../media/image197.png"/><Relationship Id="rId30" Type="http://schemas.openxmlformats.org/officeDocument/2006/relationships/image" Target="../media/image200.png"/></Relationships>
</file>

<file path=ppt/slides/_rels/slide52.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03.emf"/></Relationships>
</file>

<file path=ppt/slides/_rels/slide5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2.xml"/></Relationships>
</file>

<file path=ppt/slides/_rels/slide55.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emf"/><Relationship Id="rId7" Type="http://schemas.openxmlformats.org/officeDocument/2006/relationships/image" Target="../media/image209.emf"/><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e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5.xml"/><Relationship Id="rId1" Type="http://schemas.openxmlformats.org/officeDocument/2006/relationships/tags" Target="../tags/tag2.xml"/><Relationship Id="rId4" Type="http://schemas.openxmlformats.org/officeDocument/2006/relationships/image" Target="../media/image211.png"/></Relationships>
</file>

<file path=ppt/slides/_rels/slide5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notesSlide" Target="../notesSlides/notesSlide43.xml"/><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2.jpg"/><Relationship Id="rId2" Type="http://schemas.openxmlformats.org/officeDocument/2006/relationships/slideLayout" Target="../slideLayouts/slideLayout45.xml"/><Relationship Id="rId16" Type="http://schemas.openxmlformats.org/officeDocument/2006/relationships/image" Target="../media/image221.jpeg"/><Relationship Id="rId1" Type="http://schemas.openxmlformats.org/officeDocument/2006/relationships/tags" Target="../tags/tag3.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hyperlink" Target="http://msdn.microsoft.com/en-us/library/azure/dn606309.aspx" TargetMode="External"/><Relationship Id="rId15" Type="http://schemas.openxmlformats.org/officeDocument/2006/relationships/image" Target="../media/image220.png"/><Relationship Id="rId10" Type="http://schemas.openxmlformats.org/officeDocument/2006/relationships/image" Target="../media/image216.png"/><Relationship Id="rId4" Type="http://schemas.openxmlformats.org/officeDocument/2006/relationships/hyperlink" Target="http://www.windowsazure.com/en-us/pricing/details/expressroute/" TargetMode="External"/><Relationship Id="rId9" Type="http://schemas.openxmlformats.org/officeDocument/2006/relationships/image" Target="../media/image215.png"/><Relationship Id="rId14" Type="http://schemas.openxmlformats.org/officeDocument/2006/relationships/hyperlink" Target="http://info.singtel.com/about-us/news-releases/singtel-provide-secure-private-access-microsoft-azure-public-cloud"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226.emf"/><Relationship Id="rId2" Type="http://schemas.openxmlformats.org/officeDocument/2006/relationships/slideLayout" Target="../slideLayouts/slideLayout45.xml"/><Relationship Id="rId1" Type="http://schemas.openxmlformats.org/officeDocument/2006/relationships/tags" Target="../tags/tag4.xml"/><Relationship Id="rId6" Type="http://schemas.openxmlformats.org/officeDocument/2006/relationships/image" Target="../media/image225.emf"/><Relationship Id="rId5" Type="http://schemas.openxmlformats.org/officeDocument/2006/relationships/image" Target="../media/image224.emf"/><Relationship Id="rId4" Type="http://schemas.openxmlformats.org/officeDocument/2006/relationships/image" Target="../media/image223.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60.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3.xml"/></Relationships>
</file>

<file path=ppt/slides/_rels/slide62.xml.rels><?xml version="1.0" encoding="UTF-8" standalone="yes"?>
<Relationships xmlns="http://schemas.openxmlformats.org/package/2006/relationships"><Relationship Id="rId2" Type="http://schemas.openxmlformats.org/officeDocument/2006/relationships/hyperlink" Target="http://www.itprocloudessentials.com/" TargetMode="External"/><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4.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63.png"/><Relationship Id="rId1" Type="http://schemas.openxmlformats.org/officeDocument/2006/relationships/slideLayout" Target="../slideLayouts/slideLayout9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7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8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4.xml"/><Relationship Id="rId1" Type="http://schemas.openxmlformats.org/officeDocument/2006/relationships/slideLayout" Target="../slideLayouts/slideLayout84.xml"/><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5.xml"/><Relationship Id="rId1" Type="http://schemas.openxmlformats.org/officeDocument/2006/relationships/slideLayout" Target="../slideLayouts/slideLayout84.xml"/><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3.png"/><Relationship Id="rId2" Type="http://schemas.openxmlformats.org/officeDocument/2006/relationships/notesSlide" Target="../notesSlides/notesSlide56.xml"/><Relationship Id="rId16" Type="http://schemas.openxmlformats.org/officeDocument/2006/relationships/image" Target="../media/image242.png"/><Relationship Id="rId1" Type="http://schemas.openxmlformats.org/officeDocument/2006/relationships/slideLayout" Target="../slideLayouts/slideLayout93.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microsoft.com/office/2007/relationships/hdphoto" Target="../media/hdphoto3.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hyperlink" Target="https://opensourcehub.microsoft.com/" TargetMode="External"/><Relationship Id="rId12"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03.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0.png"/><Relationship Id="rId4" Type="http://schemas.openxmlformats.org/officeDocument/2006/relationships/image" Target="../media/image65.jpg"/><Relationship Id="rId9" Type="http://schemas.openxmlformats.org/officeDocument/2006/relationships/image" Target="../media/image69.png"/><Relationship Id="rId14" Type="http://schemas.openxmlformats.org/officeDocument/2006/relationships/image" Target="../media/image73.jpg"/></Relationships>
</file>

<file path=ppt/slides/_rels/slide9.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9" Type="http://schemas.openxmlformats.org/officeDocument/2006/relationships/image" Target="../media/image111.png"/><Relationship Id="rId21" Type="http://schemas.openxmlformats.org/officeDocument/2006/relationships/image" Target="../media/image93.png"/><Relationship Id="rId34" Type="http://schemas.openxmlformats.org/officeDocument/2006/relationships/image" Target="../media/image106.png"/><Relationship Id="rId42" Type="http://schemas.openxmlformats.org/officeDocument/2006/relationships/image" Target="../media/image114.png"/><Relationship Id="rId47" Type="http://schemas.openxmlformats.org/officeDocument/2006/relationships/image" Target="../media/image119.png"/><Relationship Id="rId50" Type="http://schemas.openxmlformats.org/officeDocument/2006/relationships/image" Target="../media/image121.png"/><Relationship Id="rId55" Type="http://schemas.openxmlformats.org/officeDocument/2006/relationships/image" Target="../media/image125.png"/><Relationship Id="rId63" Type="http://schemas.openxmlformats.org/officeDocument/2006/relationships/image" Target="../media/image133.png"/><Relationship Id="rId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41" Type="http://schemas.openxmlformats.org/officeDocument/2006/relationships/image" Target="../media/image113.png"/><Relationship Id="rId54" Type="http://schemas.openxmlformats.org/officeDocument/2006/relationships/image" Target="../media/image70.png"/><Relationship Id="rId62" Type="http://schemas.openxmlformats.org/officeDocument/2006/relationships/image" Target="../media/image132.png"/><Relationship Id="rId1" Type="http://schemas.openxmlformats.org/officeDocument/2006/relationships/slideLayout" Target="../slideLayouts/slideLayout22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jpeg"/><Relationship Id="rId32" Type="http://schemas.openxmlformats.org/officeDocument/2006/relationships/image" Target="../media/image104.png"/><Relationship Id="rId37" Type="http://schemas.openxmlformats.org/officeDocument/2006/relationships/image" Target="../media/image109.png"/><Relationship Id="rId40" Type="http://schemas.openxmlformats.org/officeDocument/2006/relationships/image" Target="../media/image112.png"/><Relationship Id="rId45" Type="http://schemas.openxmlformats.org/officeDocument/2006/relationships/image" Target="../media/image117.png"/><Relationship Id="rId53" Type="http://schemas.openxmlformats.org/officeDocument/2006/relationships/image" Target="../media/image124.png"/><Relationship Id="rId58" Type="http://schemas.openxmlformats.org/officeDocument/2006/relationships/image" Target="../media/image128.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36" Type="http://schemas.openxmlformats.org/officeDocument/2006/relationships/image" Target="../media/image108.png"/><Relationship Id="rId49" Type="http://schemas.openxmlformats.org/officeDocument/2006/relationships/image" Target="../media/image59.png"/><Relationship Id="rId57" Type="http://schemas.openxmlformats.org/officeDocument/2006/relationships/image" Target="../media/image127.png"/><Relationship Id="rId61" Type="http://schemas.openxmlformats.org/officeDocument/2006/relationships/image" Target="../media/image131.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4" Type="http://schemas.openxmlformats.org/officeDocument/2006/relationships/image" Target="../media/image116.png"/><Relationship Id="rId52" Type="http://schemas.openxmlformats.org/officeDocument/2006/relationships/image" Target="../media/image123.png"/><Relationship Id="rId60" Type="http://schemas.openxmlformats.org/officeDocument/2006/relationships/image" Target="../media/image130.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43" Type="http://schemas.openxmlformats.org/officeDocument/2006/relationships/image" Target="../media/image115.png"/><Relationship Id="rId48" Type="http://schemas.openxmlformats.org/officeDocument/2006/relationships/image" Target="../media/image120.png"/><Relationship Id="rId56" Type="http://schemas.openxmlformats.org/officeDocument/2006/relationships/image" Target="../media/image126.png"/><Relationship Id="rId8" Type="http://schemas.openxmlformats.org/officeDocument/2006/relationships/image" Target="../media/image80.png"/><Relationship Id="rId51" Type="http://schemas.openxmlformats.org/officeDocument/2006/relationships/image" Target="../media/image122.jpeg"/><Relationship Id="rId3" Type="http://schemas.openxmlformats.org/officeDocument/2006/relationships/image" Target="../media/image75.png"/><Relationship Id="rId12" Type="http://schemas.openxmlformats.org/officeDocument/2006/relationships/image" Target="../media/image84.png"/><Relationship Id="rId17" Type="http://schemas.openxmlformats.org/officeDocument/2006/relationships/image" Target="../media/image89.jpe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 Id="rId46" Type="http://schemas.openxmlformats.org/officeDocument/2006/relationships/image" Target="../media/image118.png"/><Relationship Id="rId59"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7933361" y="804634"/>
            <a:ext cx="4258640" cy="605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69240" y="1367246"/>
            <a:ext cx="2689274" cy="282373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SCALE</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64 vCPU per VM</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1TB RAM per VM</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4TB RAM per host</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320 LP per host</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64 TB VHDX</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1024 VMs per host</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vNUMA</a:t>
            </a:r>
          </a:p>
          <a:p>
            <a:pPr defTabSz="914102" fontAlgn="base">
              <a:lnSpc>
                <a:spcPct val="90000"/>
              </a:lnSpc>
              <a:spcBef>
                <a:spcPct val="0"/>
              </a:spcBef>
              <a:spcAft>
                <a:spcPts val="588"/>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3003023" y="1367245"/>
            <a:ext cx="2554811" cy="389944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AGILITY</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Dynamic memory</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Live migration</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LM with compression</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LM over SMB direct</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Storage LM</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Shared nothing LM</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Cross-version LM</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Hot add/resize VHDX</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Storage </a:t>
            </a:r>
            <a:r>
              <a:rPr lang="en-US" sz="1765" kern="0" dirty="0" err="1">
                <a:gradFill>
                  <a:gsLst>
                    <a:gs pos="0">
                      <a:srgbClr val="FFFFFF"/>
                    </a:gs>
                    <a:gs pos="100000">
                      <a:srgbClr val="FFFFFF"/>
                    </a:gs>
                  </a:gsLst>
                  <a:lin ang="5400000" scaled="0"/>
                </a:gradFill>
                <a:ea typeface="Segoe UI" pitchFamily="34" charset="0"/>
                <a:cs typeface="Segoe UI" pitchFamily="34" charset="0"/>
              </a:rPr>
              <a:t>QoS</a:t>
            </a: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Live VM export</a:t>
            </a:r>
          </a:p>
          <a:p>
            <a:pPr defTabSz="914102" fontAlgn="base">
              <a:lnSpc>
                <a:spcPct val="90000"/>
              </a:lnSpc>
              <a:spcBef>
                <a:spcPct val="0"/>
              </a:spcBef>
              <a:spcAft>
                <a:spcPts val="60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602655" y="1367246"/>
            <a:ext cx="2330705" cy="282373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AVAILABILITY</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Host clustering</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64 node clusters</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Guest clustering</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Shared VHDX</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Hyper-V replica</a:t>
            </a:r>
          </a:p>
        </p:txBody>
      </p:sp>
      <p:sp>
        <p:nvSpPr>
          <p:cNvPr id="8" name="Rectangle 7"/>
          <p:cNvSpPr/>
          <p:nvPr/>
        </p:nvSpPr>
        <p:spPr bwMode="auto">
          <a:xfrm>
            <a:off x="269240" y="4235774"/>
            <a:ext cx="2689274" cy="2420347"/>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a:p>
            <a:pPr defTabSz="914102" fontAlgn="base">
              <a:lnSpc>
                <a:spcPct val="90000"/>
              </a:lnSpc>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Integrated network virtual</a:t>
            </a:r>
          </a:p>
          <a:p>
            <a:pPr defTabSz="914102" fontAlgn="base">
              <a:lnSpc>
                <a:spcPct val="90000"/>
              </a:lnSpc>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Network virtual gateway</a:t>
            </a:r>
          </a:p>
          <a:p>
            <a:pPr defTabSz="914102" fontAlgn="base">
              <a:lnSpc>
                <a:spcPct val="90000"/>
              </a:lnSpc>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Extended port ACLs</a:t>
            </a:r>
          </a:p>
          <a:p>
            <a:pPr defTabSz="914102" fontAlgn="base">
              <a:lnSpc>
                <a:spcPct val="90000"/>
              </a:lnSpc>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vRSS</a:t>
            </a:r>
          </a:p>
          <a:p>
            <a:pPr defTabSz="914102" fontAlgn="base">
              <a:lnSpc>
                <a:spcPct val="90000"/>
              </a:lnSpc>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Dynamic teaming</a:t>
            </a:r>
          </a:p>
        </p:txBody>
      </p:sp>
      <p:sp>
        <p:nvSpPr>
          <p:cNvPr id="9" name="Rectangle 8"/>
          <p:cNvSpPr/>
          <p:nvPr/>
        </p:nvSpPr>
        <p:spPr bwMode="auto">
          <a:xfrm>
            <a:off x="3003023" y="5311471"/>
            <a:ext cx="2554811" cy="1254995"/>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600"/>
              </a:spcAft>
            </a:pPr>
            <a:r>
              <a:rPr lang="en-US" sz="1765" b="1" kern="0" dirty="0">
                <a:gradFill>
                  <a:gsLst>
                    <a:gs pos="0">
                      <a:srgbClr val="FFFFFF"/>
                    </a:gs>
                    <a:gs pos="100000">
                      <a:srgbClr val="FFFFFF"/>
                    </a:gs>
                  </a:gsLst>
                  <a:lin ang="5400000" scaled="0"/>
                </a:gradFill>
                <a:ea typeface="Segoe UI" pitchFamily="34" charset="0"/>
                <a:cs typeface="Segoe UI" pitchFamily="34" charset="0"/>
              </a:rPr>
              <a:t>HETEROGENEOUS</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Linux</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FreeBSD</a:t>
            </a:r>
          </a:p>
          <a:p>
            <a:pPr defTabSz="914102" fontAlgn="base">
              <a:lnSpc>
                <a:spcPct val="90000"/>
              </a:lnSpc>
              <a:spcBef>
                <a:spcPct val="0"/>
              </a:spcBef>
              <a:spcAft>
                <a:spcPts val="600"/>
              </a:spcAft>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02655" y="4235773"/>
            <a:ext cx="2330705" cy="2330705"/>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MORE…</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Gen 2 VMs</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Enhanced session</a:t>
            </a:r>
          </a:p>
          <a:p>
            <a:pPr defTabSz="914102" fontAlgn="base">
              <a:lnSpc>
                <a:spcPct val="90000"/>
              </a:lnSpc>
              <a:spcBef>
                <a:spcPct val="0"/>
              </a:spcBef>
              <a:spcAft>
                <a:spcPts val="588"/>
              </a:spcAft>
            </a:pPr>
            <a:r>
              <a:rPr lang="en-US" sz="1765" kern="0" dirty="0">
                <a:gradFill>
                  <a:gsLst>
                    <a:gs pos="0">
                      <a:srgbClr val="FFFFFF"/>
                    </a:gs>
                    <a:gs pos="100000">
                      <a:srgbClr val="FFFFFF"/>
                    </a:gs>
                  </a:gsLst>
                  <a:lin ang="5400000" scaled="0"/>
                </a:gradFill>
                <a:ea typeface="Segoe UI" pitchFamily="34" charset="0"/>
                <a:cs typeface="Segoe UI" pitchFamily="34" charset="0"/>
              </a:rPr>
              <a:t>Auto VM activation</a:t>
            </a:r>
          </a:p>
        </p:txBody>
      </p:sp>
      <p:sp>
        <p:nvSpPr>
          <p:cNvPr id="14" name="Rectangle 13"/>
          <p:cNvSpPr/>
          <p:nvPr/>
        </p:nvSpPr>
        <p:spPr bwMode="auto">
          <a:xfrm>
            <a:off x="9639" y="487"/>
            <a:ext cx="7941961" cy="1366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Windows Server: The story so far…</a:t>
            </a:r>
          </a:p>
        </p:txBody>
      </p:sp>
      <p:sp>
        <p:nvSpPr>
          <p:cNvPr id="11" name="Rectangle 10"/>
          <p:cNvSpPr/>
          <p:nvPr/>
        </p:nvSpPr>
        <p:spPr bwMode="auto">
          <a:xfrm>
            <a:off x="7978181" y="1367245"/>
            <a:ext cx="3944269" cy="51992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600"/>
              </a:spcAft>
            </a:pPr>
            <a:r>
              <a:rPr lang="en-US" sz="3921" kern="0" dirty="0">
                <a:gradFill>
                  <a:gsLst>
                    <a:gs pos="0">
                      <a:srgbClr val="FFFFFF"/>
                    </a:gs>
                    <a:gs pos="100000">
                      <a:srgbClr val="FFFFFF"/>
                    </a:gs>
                  </a:gsLst>
                  <a:lin ang="5400000" scaled="0"/>
                </a:gradFill>
                <a:ea typeface="Segoe UI" pitchFamily="34" charset="0"/>
                <a:cs typeface="Segoe UI" pitchFamily="34" charset="0"/>
              </a:rPr>
              <a:t>Built in.</a:t>
            </a:r>
          </a:p>
        </p:txBody>
      </p:sp>
      <p:sp>
        <p:nvSpPr>
          <p:cNvPr id="15" name="Rectangle 14"/>
          <p:cNvSpPr/>
          <p:nvPr/>
        </p:nvSpPr>
        <p:spPr bwMode="auto">
          <a:xfrm>
            <a:off x="269240" y="6566488"/>
            <a:ext cx="7682361" cy="291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 y="1210038"/>
            <a:ext cx="269239" cy="56474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1921206" y="1066537"/>
            <a:ext cx="270795" cy="5790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93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decel="10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900" fill="hold"/>
                                        <p:tgtEl>
                                          <p:spTgt spid="6"/>
                                        </p:tgtEl>
                                        <p:attrNameLst>
                                          <p:attrName>ppt_x</p:attrName>
                                        </p:attrNameLst>
                                      </p:cBhvr>
                                      <p:tavLst>
                                        <p:tav tm="0">
                                          <p:val>
                                            <p:strVal val="#ppt_x"/>
                                          </p:val>
                                        </p:tav>
                                        <p:tav tm="100000">
                                          <p:val>
                                            <p:strVal val="#ppt_x"/>
                                          </p:val>
                                        </p:tav>
                                      </p:tavLst>
                                    </p:anim>
                                    <p:anim calcmode="lin" valueType="num">
                                      <p:cBhvr additive="base">
                                        <p:cTn id="14" dur="9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850" fill="hold"/>
                                        <p:tgtEl>
                                          <p:spTgt spid="7"/>
                                        </p:tgtEl>
                                        <p:attrNameLst>
                                          <p:attrName>ppt_x</p:attrName>
                                        </p:attrNameLst>
                                      </p:cBhvr>
                                      <p:tavLst>
                                        <p:tav tm="0">
                                          <p:val>
                                            <p:strVal val="1+#ppt_w/2"/>
                                          </p:val>
                                        </p:tav>
                                        <p:tav tm="100000">
                                          <p:val>
                                            <p:strVal val="#ppt_x"/>
                                          </p:val>
                                        </p:tav>
                                      </p:tavLst>
                                    </p:anim>
                                    <p:anim calcmode="lin" valueType="num">
                                      <p:cBhvr additive="base">
                                        <p:cTn id="20" dur="8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750" fill="hold"/>
                                        <p:tgtEl>
                                          <p:spTgt spid="8"/>
                                        </p:tgtEl>
                                        <p:attrNameLst>
                                          <p:attrName>ppt_x</p:attrName>
                                        </p:attrNameLst>
                                      </p:cBhvr>
                                      <p:tavLst>
                                        <p:tav tm="0">
                                          <p:val>
                                            <p:strVal val="0-#ppt_w/2"/>
                                          </p:val>
                                        </p:tav>
                                        <p:tav tm="100000">
                                          <p:val>
                                            <p:strVal val="#ppt_x"/>
                                          </p:val>
                                        </p:tav>
                                      </p:tavLst>
                                    </p:anim>
                                    <p:anim calcmode="lin" valueType="num">
                                      <p:cBhvr additive="base">
                                        <p:cTn id="26"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ppt_x"/>
                                          </p:val>
                                        </p:tav>
                                        <p:tav tm="100000">
                                          <p:val>
                                            <p:strVal val="#ppt_x"/>
                                          </p:val>
                                        </p:tav>
                                      </p:tavLst>
                                    </p:anim>
                                    <p:anim calcmode="lin" valueType="num">
                                      <p:cBhvr additive="base">
                                        <p:cTn id="3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decel="10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850" fill="hold"/>
                                        <p:tgtEl>
                                          <p:spTgt spid="10"/>
                                        </p:tgtEl>
                                        <p:attrNameLst>
                                          <p:attrName>ppt_x</p:attrName>
                                        </p:attrNameLst>
                                      </p:cBhvr>
                                      <p:tavLst>
                                        <p:tav tm="0">
                                          <p:val>
                                            <p:strVal val="1+#ppt_w/2"/>
                                          </p:val>
                                        </p:tav>
                                        <p:tav tm="100000">
                                          <p:val>
                                            <p:strVal val="#ppt_x"/>
                                          </p:val>
                                        </p:tav>
                                      </p:tavLst>
                                    </p:anim>
                                    <p:anim calcmode="lin" valueType="num">
                                      <p:cBhvr additive="base">
                                        <p:cTn id="38" dur="8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decel="10000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750" fill="hold"/>
                                        <p:tgtEl>
                                          <p:spTgt spid="11"/>
                                        </p:tgtEl>
                                        <p:attrNameLst>
                                          <p:attrName>ppt_x</p:attrName>
                                        </p:attrNameLst>
                                      </p:cBhvr>
                                      <p:tavLst>
                                        <p:tav tm="0">
                                          <p:val>
                                            <p:strVal val="1+#ppt_w/2"/>
                                          </p:val>
                                        </p:tav>
                                        <p:tav tm="100000">
                                          <p:val>
                                            <p:strVal val="#ppt_x"/>
                                          </p:val>
                                        </p:tav>
                                      </p:tavLst>
                                    </p:anim>
                                    <p:anim calcmode="lin" valueType="num">
                                      <p:cBhvr additive="base">
                                        <p:cTn id="44"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177"/>
            <a:ext cx="11653523" cy="6606167"/>
          </a:xfrm>
        </p:spPr>
        <p:txBody>
          <a:bodyPr/>
          <a:lstStyle/>
          <a:p>
            <a:r>
              <a:rPr lang="en-US" dirty="0"/>
              <a:t>Failover Clustering</a:t>
            </a:r>
          </a:p>
          <a:p>
            <a:pPr lvl="1"/>
            <a:r>
              <a:rPr lang="en-US" sz="1800" dirty="0"/>
              <a:t>VM Compute Resiliency - </a:t>
            </a:r>
            <a:r>
              <a:rPr lang="en-US" sz="1800" dirty="0">
                <a:gradFill>
                  <a:gsLst>
                    <a:gs pos="19048">
                      <a:schemeClr val="tx1"/>
                    </a:gs>
                    <a:gs pos="65000">
                      <a:schemeClr val="tx1"/>
                    </a:gs>
                  </a:gsLst>
                  <a:lin ang="5400000" scaled="0"/>
                </a:gradFill>
                <a:cs typeface="Segoe UI" pitchFamily="34" charset="0"/>
              </a:rPr>
              <a:t>provides resiliency to transient failures such as a </a:t>
            </a:r>
            <a:br>
              <a:rPr lang="en-US" sz="1800" dirty="0">
                <a:gradFill>
                  <a:gsLst>
                    <a:gs pos="19048">
                      <a:schemeClr val="tx1"/>
                    </a:gs>
                    <a:gs pos="65000">
                      <a:schemeClr val="tx1"/>
                    </a:gs>
                  </a:gsLst>
                  <a:lin ang="5400000" scaled="0"/>
                </a:gradFill>
                <a:cs typeface="Segoe UI" pitchFamily="34" charset="0"/>
              </a:rPr>
            </a:br>
            <a:r>
              <a:rPr lang="en-US" sz="1800" dirty="0">
                <a:gradFill>
                  <a:gsLst>
                    <a:gs pos="19048">
                      <a:schemeClr val="tx1"/>
                    </a:gs>
                    <a:gs pos="65000">
                      <a:schemeClr val="tx1"/>
                    </a:gs>
                  </a:gsLst>
                  <a:lin ang="5400000" scaled="0"/>
                </a:gradFill>
                <a:cs typeface="Segoe UI" pitchFamily="34" charset="0"/>
              </a:rPr>
              <a:t>temporary network outage, or a non-responding node</a:t>
            </a:r>
          </a:p>
          <a:p>
            <a:pPr lvl="1"/>
            <a:r>
              <a:rPr lang="en-US" sz="1800" dirty="0"/>
              <a:t>VM Storage Resiliency - </a:t>
            </a:r>
            <a:r>
              <a:rPr lang="en-US" sz="1800" dirty="0">
                <a:gradFill>
                  <a:gsLst>
                    <a:gs pos="19048">
                      <a:schemeClr val="tx1"/>
                    </a:gs>
                    <a:gs pos="65000">
                      <a:schemeClr val="tx1"/>
                    </a:gs>
                  </a:gsLst>
                  <a:lin ang="5400000" scaled="0"/>
                </a:gradFill>
                <a:cs typeface="Segoe UI" pitchFamily="34" charset="0"/>
              </a:rPr>
              <a:t>Preserves tenant virtual machine session state in the </a:t>
            </a:r>
            <a:br>
              <a:rPr lang="en-US" sz="1800" dirty="0">
                <a:gradFill>
                  <a:gsLst>
                    <a:gs pos="19048">
                      <a:schemeClr val="tx1"/>
                    </a:gs>
                    <a:gs pos="65000">
                      <a:schemeClr val="tx1"/>
                    </a:gs>
                  </a:gsLst>
                  <a:lin ang="5400000" scaled="0"/>
                </a:gradFill>
                <a:cs typeface="Segoe UI" pitchFamily="34" charset="0"/>
              </a:rPr>
            </a:br>
            <a:r>
              <a:rPr lang="en-US" sz="1800" dirty="0">
                <a:gradFill>
                  <a:gsLst>
                    <a:gs pos="19048">
                      <a:schemeClr val="tx1"/>
                    </a:gs>
                    <a:gs pos="65000">
                      <a:schemeClr val="tx1"/>
                    </a:gs>
                  </a:gsLst>
                  <a:lin ang="5400000" scaled="0"/>
                </a:gradFill>
                <a:cs typeface="Segoe UI" pitchFamily="34" charset="0"/>
              </a:rPr>
              <a:t>event of transient storage disruption; VM moved to </a:t>
            </a:r>
            <a:r>
              <a:rPr lang="en-US" sz="1800" dirty="0" err="1">
                <a:gradFill>
                  <a:gsLst>
                    <a:gs pos="19048">
                      <a:schemeClr val="tx1"/>
                    </a:gs>
                    <a:gs pos="65000">
                      <a:schemeClr val="tx1"/>
                    </a:gs>
                  </a:gsLst>
                  <a:lin ang="5400000" scaled="0"/>
                </a:gradFill>
                <a:cs typeface="Segoe UI" pitchFamily="34" charset="0"/>
              </a:rPr>
              <a:t>PausedCritical</a:t>
            </a:r>
            <a:r>
              <a:rPr lang="en-US" sz="1800" dirty="0">
                <a:gradFill>
                  <a:gsLst>
                    <a:gs pos="19048">
                      <a:schemeClr val="tx1"/>
                    </a:gs>
                    <a:gs pos="65000">
                      <a:schemeClr val="tx1"/>
                    </a:gs>
                  </a:gsLst>
                  <a:lin ang="5400000" scaled="0"/>
                </a:gradFill>
                <a:cs typeface="Segoe UI" pitchFamily="34" charset="0"/>
              </a:rPr>
              <a:t> state.</a:t>
            </a:r>
            <a:endParaRPr lang="en-US" sz="1800" dirty="0"/>
          </a:p>
          <a:p>
            <a:pPr lvl="1"/>
            <a:r>
              <a:rPr lang="en-US" sz="1800" dirty="0"/>
              <a:t>Node Quarantine - </a:t>
            </a:r>
            <a:r>
              <a:rPr lang="en-US" sz="1800" dirty="0">
                <a:gradFill>
                  <a:gsLst>
                    <a:gs pos="19048">
                      <a:schemeClr val="tx1"/>
                    </a:gs>
                    <a:gs pos="65000">
                      <a:schemeClr val="tx1"/>
                    </a:gs>
                  </a:gsLst>
                  <a:lin ang="5400000" scaled="0"/>
                </a:gradFill>
                <a:cs typeface="Segoe UI" pitchFamily="34" charset="0"/>
              </a:rPr>
              <a:t>Unhealthy nodes are quarantined and are no longer </a:t>
            </a:r>
            <a:br>
              <a:rPr lang="en-US" sz="1800" dirty="0">
                <a:gradFill>
                  <a:gsLst>
                    <a:gs pos="19048">
                      <a:schemeClr val="tx1"/>
                    </a:gs>
                    <a:gs pos="65000">
                      <a:schemeClr val="tx1"/>
                    </a:gs>
                  </a:gsLst>
                  <a:lin ang="5400000" scaled="0"/>
                </a:gradFill>
                <a:cs typeface="Segoe UI" pitchFamily="34" charset="0"/>
              </a:rPr>
            </a:br>
            <a:r>
              <a:rPr lang="en-US" sz="1800" dirty="0">
                <a:gradFill>
                  <a:gsLst>
                    <a:gs pos="19048">
                      <a:schemeClr val="tx1"/>
                    </a:gs>
                    <a:gs pos="65000">
                      <a:schemeClr val="tx1"/>
                    </a:gs>
                  </a:gsLst>
                  <a:lin ang="5400000" scaled="0"/>
                </a:gradFill>
                <a:cs typeface="Segoe UI" pitchFamily="34" charset="0"/>
              </a:rPr>
              <a:t>allowed to join the cluster; VMs are live migrated from the cluster node.</a:t>
            </a:r>
          </a:p>
          <a:p>
            <a:r>
              <a:rPr lang="en-US" dirty="0"/>
              <a:t>Virtual Machine Upgrades</a:t>
            </a:r>
          </a:p>
          <a:p>
            <a:pPr lvl="1"/>
            <a:r>
              <a:rPr lang="en-US" sz="1800" dirty="0">
                <a:gradFill>
                  <a:gsLst>
                    <a:gs pos="19048">
                      <a:schemeClr val="tx1"/>
                    </a:gs>
                    <a:gs pos="65000">
                      <a:schemeClr val="tx1"/>
                    </a:gs>
                  </a:gsLst>
                  <a:lin ang="5400000" scaled="0"/>
                </a:gradFill>
                <a:cs typeface="Segoe UI" pitchFamily="34" charset="0"/>
              </a:rPr>
              <a:t>Improved with compatibility mode and a serving model</a:t>
            </a:r>
          </a:p>
          <a:p>
            <a:r>
              <a:rPr lang="en-US" dirty="0"/>
              <a:t>PowerShell Direct</a:t>
            </a:r>
          </a:p>
          <a:p>
            <a:r>
              <a:rPr lang="en-US" dirty="0"/>
              <a:t>Memory Management</a:t>
            </a:r>
          </a:p>
          <a:p>
            <a:pPr lvl="1"/>
            <a:r>
              <a:rPr lang="en-US" sz="1800" dirty="0">
                <a:gradFill>
                  <a:gsLst>
                    <a:gs pos="19048">
                      <a:schemeClr val="tx1"/>
                    </a:gs>
                    <a:gs pos="65000">
                      <a:schemeClr val="tx1"/>
                    </a:gs>
                  </a:gsLst>
                  <a:lin ang="5400000" scaled="0"/>
                </a:gradFill>
                <a:cs typeface="Segoe UI" pitchFamily="34" charset="0"/>
              </a:rPr>
              <a:t>New Runtime Resize - Administrators can now </a:t>
            </a:r>
            <a:r>
              <a:rPr lang="en-US" sz="1800" b="1" dirty="0">
                <a:gradFill>
                  <a:gsLst>
                    <a:gs pos="19048">
                      <a:schemeClr val="tx1"/>
                    </a:gs>
                    <a:gs pos="65000">
                      <a:schemeClr val="tx1"/>
                    </a:gs>
                  </a:gsLst>
                  <a:lin ang="5400000" scaled="0"/>
                </a:gradFill>
                <a:cs typeface="Segoe UI" pitchFamily="34" charset="0"/>
              </a:rPr>
              <a:t>increase</a:t>
            </a:r>
            <a:r>
              <a:rPr lang="en-US" sz="1800" dirty="0">
                <a:gradFill>
                  <a:gsLst>
                    <a:gs pos="19048">
                      <a:schemeClr val="tx1"/>
                    </a:gs>
                    <a:gs pos="65000">
                      <a:schemeClr val="tx1"/>
                    </a:gs>
                  </a:gsLst>
                  <a:lin ang="5400000" scaled="0"/>
                </a:gradFill>
                <a:cs typeface="Segoe UI" pitchFamily="34" charset="0"/>
              </a:rPr>
              <a:t> or </a:t>
            </a:r>
            <a:r>
              <a:rPr lang="en-US" sz="1800" b="1" dirty="0">
                <a:gradFill>
                  <a:gsLst>
                    <a:gs pos="19048">
                      <a:schemeClr val="tx1"/>
                    </a:gs>
                    <a:gs pos="65000">
                      <a:schemeClr val="tx1"/>
                    </a:gs>
                  </a:gsLst>
                  <a:lin ang="5400000" scaled="0"/>
                </a:gradFill>
                <a:cs typeface="Segoe UI" pitchFamily="34" charset="0"/>
              </a:rPr>
              <a:t>decrease</a:t>
            </a:r>
            <a:r>
              <a:rPr lang="en-US" sz="1800" dirty="0">
                <a:gradFill>
                  <a:gsLst>
                    <a:gs pos="19048">
                      <a:schemeClr val="tx1"/>
                    </a:gs>
                    <a:gs pos="65000">
                      <a:schemeClr val="tx1"/>
                    </a:gs>
                  </a:gsLst>
                  <a:lin ang="5400000" scaled="0"/>
                </a:gradFill>
                <a:cs typeface="Segoe UI" pitchFamily="34" charset="0"/>
              </a:rPr>
              <a:t> VM memory </a:t>
            </a:r>
            <a:br>
              <a:rPr lang="en-US" sz="1800" dirty="0">
                <a:gradFill>
                  <a:gsLst>
                    <a:gs pos="19048">
                      <a:schemeClr val="tx1"/>
                    </a:gs>
                    <a:gs pos="65000">
                      <a:schemeClr val="tx1"/>
                    </a:gs>
                  </a:gsLst>
                  <a:lin ang="5400000" scaled="0"/>
                </a:gradFill>
                <a:cs typeface="Segoe UI" pitchFamily="34" charset="0"/>
              </a:rPr>
            </a:br>
            <a:r>
              <a:rPr lang="en-US" sz="1800" dirty="0">
                <a:gradFill>
                  <a:gsLst>
                    <a:gs pos="19048">
                      <a:schemeClr val="tx1"/>
                    </a:gs>
                    <a:gs pos="65000">
                      <a:schemeClr val="tx1"/>
                    </a:gs>
                  </a:gsLst>
                  <a:lin ang="5400000" scaled="0"/>
                </a:gradFill>
                <a:cs typeface="Segoe UI" pitchFamily="34" charset="0"/>
              </a:rPr>
              <a:t>without VM downtime</a:t>
            </a:r>
          </a:p>
          <a:p>
            <a:pPr lvl="1"/>
            <a:endParaRPr lang="en-US" sz="1800" dirty="0">
              <a:gradFill>
                <a:gsLst>
                  <a:gs pos="19048">
                    <a:schemeClr val="tx1"/>
                  </a:gs>
                  <a:gs pos="65000">
                    <a:schemeClr val="tx1"/>
                  </a:gs>
                </a:gsLst>
                <a:lin ang="5400000" scaled="0"/>
              </a:gradFill>
              <a:cs typeface="Segoe UI" pitchFamily="34" charset="0"/>
            </a:endParaRPr>
          </a:p>
          <a:p>
            <a:endParaRPr lang="en-US" dirty="0"/>
          </a:p>
          <a:p>
            <a:pPr lvl="1"/>
            <a:endParaRPr lang="en-US" dirty="0"/>
          </a:p>
        </p:txBody>
      </p:sp>
      <p:sp>
        <p:nvSpPr>
          <p:cNvPr id="2" name="Title 1"/>
          <p:cNvSpPr>
            <a:spLocks noGrp="1"/>
          </p:cNvSpPr>
          <p:nvPr>
            <p:ph type="title"/>
          </p:nvPr>
        </p:nvSpPr>
        <p:spPr/>
        <p:txBody>
          <a:bodyPr/>
          <a:lstStyle/>
          <a:p>
            <a:r>
              <a:rPr lang="en-US" dirty="0"/>
              <a:t>Server 2016 Features</a:t>
            </a:r>
          </a:p>
        </p:txBody>
      </p:sp>
      <p:sp>
        <p:nvSpPr>
          <p:cNvPr id="4" name="TextBox 3"/>
          <p:cNvSpPr txBox="1"/>
          <p:nvPr/>
        </p:nvSpPr>
        <p:spPr>
          <a:xfrm>
            <a:off x="10153245"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6" name="TextBox 5"/>
          <p:cNvSpPr txBox="1"/>
          <p:nvPr/>
        </p:nvSpPr>
        <p:spPr>
          <a:xfrm>
            <a:off x="9550684" y="2313185"/>
            <a:ext cx="2019577" cy="1022935"/>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Windows Server</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2012 R2</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Hyper-V</a:t>
            </a:r>
          </a:p>
        </p:txBody>
      </p:sp>
      <p:sp>
        <p:nvSpPr>
          <p:cNvPr id="7" name="TextBox 6"/>
          <p:cNvSpPr txBox="1"/>
          <p:nvPr/>
        </p:nvSpPr>
        <p:spPr>
          <a:xfrm>
            <a:off x="9571498" y="5134913"/>
            <a:ext cx="2184686" cy="1022935"/>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Windows Server</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Technical Preview</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Hyper-V</a:t>
            </a:r>
          </a:p>
        </p:txBody>
      </p:sp>
      <p:grpSp>
        <p:nvGrpSpPr>
          <p:cNvPr id="44" name="Group 43"/>
          <p:cNvGrpSpPr/>
          <p:nvPr/>
        </p:nvGrpSpPr>
        <p:grpSpPr>
          <a:xfrm>
            <a:off x="9425464" y="3603644"/>
            <a:ext cx="535750" cy="489251"/>
            <a:chOff x="7225183" y="4826255"/>
            <a:chExt cx="420688" cy="384175"/>
          </a:xfrm>
        </p:grpSpPr>
        <p:sp>
          <p:nvSpPr>
            <p:cNvPr id="45" name="Rectangle 4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6" name="Group 45"/>
            <p:cNvGrpSpPr/>
            <p:nvPr/>
          </p:nvGrpSpPr>
          <p:grpSpPr>
            <a:xfrm>
              <a:off x="7225183" y="4826255"/>
              <a:ext cx="420688" cy="384175"/>
              <a:chOff x="7225183" y="4826255"/>
              <a:chExt cx="420688" cy="384175"/>
            </a:xfrm>
            <a:solidFill>
              <a:schemeClr val="accent4"/>
            </a:solidFill>
          </p:grpSpPr>
          <p:sp>
            <p:nvSpPr>
              <p:cNvPr id="4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51" name="Group 50"/>
          <p:cNvGrpSpPr/>
          <p:nvPr/>
        </p:nvGrpSpPr>
        <p:grpSpPr>
          <a:xfrm>
            <a:off x="10023080" y="3603644"/>
            <a:ext cx="535750" cy="489251"/>
            <a:chOff x="7225183" y="4826255"/>
            <a:chExt cx="420688" cy="384175"/>
          </a:xfrm>
        </p:grpSpPr>
        <p:sp>
          <p:nvSpPr>
            <p:cNvPr id="52" name="Rectangle 5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52"/>
            <p:cNvGrpSpPr/>
            <p:nvPr/>
          </p:nvGrpSpPr>
          <p:grpSpPr>
            <a:xfrm>
              <a:off x="7225183" y="4826255"/>
              <a:ext cx="420688" cy="384175"/>
              <a:chOff x="7225183" y="4826255"/>
              <a:chExt cx="420688" cy="384175"/>
            </a:xfrm>
            <a:solidFill>
              <a:schemeClr val="accent4"/>
            </a:solidFill>
          </p:grpSpPr>
          <p:sp>
            <p:nvSpPr>
              <p:cNvPr id="5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58" name="Group 57"/>
          <p:cNvGrpSpPr/>
          <p:nvPr/>
        </p:nvGrpSpPr>
        <p:grpSpPr>
          <a:xfrm>
            <a:off x="10620697" y="3603644"/>
            <a:ext cx="535750" cy="489251"/>
            <a:chOff x="7225183" y="4826255"/>
            <a:chExt cx="420688" cy="384175"/>
          </a:xfrm>
        </p:grpSpPr>
        <p:sp>
          <p:nvSpPr>
            <p:cNvPr id="59" name="Rectangle 5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0" name="Group 59"/>
            <p:cNvGrpSpPr/>
            <p:nvPr/>
          </p:nvGrpSpPr>
          <p:grpSpPr>
            <a:xfrm>
              <a:off x="7225183" y="4826255"/>
              <a:ext cx="420688" cy="384175"/>
              <a:chOff x="7225183" y="4826255"/>
              <a:chExt cx="420688" cy="384175"/>
            </a:xfrm>
            <a:solidFill>
              <a:schemeClr val="accent4"/>
            </a:solidFill>
          </p:grpSpPr>
          <p:sp>
            <p:nvSpPr>
              <p:cNvPr id="6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65" name="Text To Outline"/>
          <p:cNvSpPr/>
          <p:nvPr/>
        </p:nvSpPr>
        <p:spPr bwMode="auto">
          <a:xfrm>
            <a:off x="10751110" y="3380762"/>
            <a:ext cx="264091" cy="179904"/>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6" name="Group 65"/>
          <p:cNvGrpSpPr/>
          <p:nvPr/>
        </p:nvGrpSpPr>
        <p:grpSpPr>
          <a:xfrm>
            <a:off x="11218313" y="3603644"/>
            <a:ext cx="535750" cy="489251"/>
            <a:chOff x="7225183" y="4826255"/>
            <a:chExt cx="420688" cy="384175"/>
          </a:xfrm>
        </p:grpSpPr>
        <p:sp>
          <p:nvSpPr>
            <p:cNvPr id="67" name="Rectangle 66"/>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8" name="Group 67"/>
            <p:cNvGrpSpPr/>
            <p:nvPr/>
          </p:nvGrpSpPr>
          <p:grpSpPr>
            <a:xfrm>
              <a:off x="7225183" y="4826255"/>
              <a:ext cx="420688" cy="384175"/>
              <a:chOff x="7225183" y="4826255"/>
              <a:chExt cx="420688" cy="384175"/>
            </a:xfrm>
            <a:solidFill>
              <a:schemeClr val="accent4"/>
            </a:solidFill>
          </p:grpSpPr>
          <p:sp>
            <p:nvSpPr>
              <p:cNvPr id="69"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0"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1"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2"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73" name="Text To Outline"/>
          <p:cNvSpPr/>
          <p:nvPr/>
        </p:nvSpPr>
        <p:spPr bwMode="auto">
          <a:xfrm>
            <a:off x="11348727" y="3380762"/>
            <a:ext cx="264091" cy="179904"/>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9555628"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75" name="TextBox 74"/>
          <p:cNvSpPr txBox="1"/>
          <p:nvPr/>
        </p:nvSpPr>
        <p:spPr>
          <a:xfrm>
            <a:off x="10750862"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76" name="TextBox 75"/>
          <p:cNvSpPr txBox="1"/>
          <p:nvPr/>
        </p:nvSpPr>
        <p:spPr>
          <a:xfrm>
            <a:off x="11348478"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77" name="Freeform 5"/>
          <p:cNvSpPr>
            <a:spLocks noChangeAspect="1" noEditPoints="1"/>
          </p:cNvSpPr>
          <p:nvPr/>
        </p:nvSpPr>
        <p:spPr bwMode="auto">
          <a:xfrm>
            <a:off x="10055593" y="4206512"/>
            <a:ext cx="1100854" cy="85022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8" name="Freeform 5"/>
          <p:cNvSpPr>
            <a:spLocks noChangeAspect="1" noEditPoints="1"/>
          </p:cNvSpPr>
          <p:nvPr/>
        </p:nvSpPr>
        <p:spPr bwMode="auto">
          <a:xfrm>
            <a:off x="9973981" y="1389728"/>
            <a:ext cx="1100854" cy="85022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79" name="Group 78"/>
          <p:cNvGrpSpPr/>
          <p:nvPr/>
        </p:nvGrpSpPr>
        <p:grpSpPr>
          <a:xfrm>
            <a:off x="9327841" y="563978"/>
            <a:ext cx="535750" cy="712133"/>
            <a:chOff x="6461795" y="4284424"/>
            <a:chExt cx="480633" cy="638870"/>
          </a:xfrm>
        </p:grpSpPr>
        <p:grpSp>
          <p:nvGrpSpPr>
            <p:cNvPr id="80" name="Group 79"/>
            <p:cNvGrpSpPr/>
            <p:nvPr/>
          </p:nvGrpSpPr>
          <p:grpSpPr>
            <a:xfrm>
              <a:off x="6461795" y="4484377"/>
              <a:ext cx="480633" cy="438917"/>
              <a:chOff x="7225183" y="4826255"/>
              <a:chExt cx="420688" cy="384175"/>
            </a:xfrm>
          </p:grpSpPr>
          <p:sp>
            <p:nvSpPr>
              <p:cNvPr id="82" name="Rectangle 8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3" name="Group 82"/>
              <p:cNvGrpSpPr/>
              <p:nvPr/>
            </p:nvGrpSpPr>
            <p:grpSpPr>
              <a:xfrm>
                <a:off x="7225183" y="4826255"/>
                <a:ext cx="420688" cy="384175"/>
                <a:chOff x="7225183" y="4826255"/>
                <a:chExt cx="420688" cy="384175"/>
              </a:xfrm>
              <a:solidFill>
                <a:schemeClr val="accent4"/>
              </a:solidFill>
            </p:grpSpPr>
            <p:sp>
              <p:nvSpPr>
                <p:cNvPr id="8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81"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8" name="Group 87"/>
          <p:cNvGrpSpPr/>
          <p:nvPr/>
        </p:nvGrpSpPr>
        <p:grpSpPr>
          <a:xfrm>
            <a:off x="9925457" y="563978"/>
            <a:ext cx="535750" cy="712133"/>
            <a:chOff x="6461795" y="4284424"/>
            <a:chExt cx="480633" cy="638870"/>
          </a:xfrm>
        </p:grpSpPr>
        <p:grpSp>
          <p:nvGrpSpPr>
            <p:cNvPr id="89" name="Group 88"/>
            <p:cNvGrpSpPr/>
            <p:nvPr/>
          </p:nvGrpSpPr>
          <p:grpSpPr>
            <a:xfrm>
              <a:off x="6461795" y="4484377"/>
              <a:ext cx="480633" cy="438917"/>
              <a:chOff x="7225183" y="4826255"/>
              <a:chExt cx="420688" cy="384175"/>
            </a:xfrm>
          </p:grpSpPr>
          <p:sp>
            <p:nvSpPr>
              <p:cNvPr id="91" name="Rectangle 90"/>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2" name="Group 91"/>
              <p:cNvGrpSpPr/>
              <p:nvPr/>
            </p:nvGrpSpPr>
            <p:grpSpPr>
              <a:xfrm>
                <a:off x="7225183" y="4826255"/>
                <a:ext cx="420688" cy="384175"/>
                <a:chOff x="7225183" y="4826255"/>
                <a:chExt cx="420688" cy="384175"/>
              </a:xfrm>
              <a:solidFill>
                <a:schemeClr val="accent4"/>
              </a:solidFill>
            </p:grpSpPr>
            <p:sp>
              <p:nvSpPr>
                <p:cNvPr id="9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90"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7" name="Group 96"/>
          <p:cNvGrpSpPr/>
          <p:nvPr/>
        </p:nvGrpSpPr>
        <p:grpSpPr>
          <a:xfrm>
            <a:off x="10523074" y="563978"/>
            <a:ext cx="535750" cy="712133"/>
            <a:chOff x="6461795" y="4284424"/>
            <a:chExt cx="480633" cy="638870"/>
          </a:xfrm>
        </p:grpSpPr>
        <p:grpSp>
          <p:nvGrpSpPr>
            <p:cNvPr id="98" name="Group 97"/>
            <p:cNvGrpSpPr/>
            <p:nvPr/>
          </p:nvGrpSpPr>
          <p:grpSpPr>
            <a:xfrm>
              <a:off x="6461795" y="4484377"/>
              <a:ext cx="480633" cy="438917"/>
              <a:chOff x="7225183" y="4826255"/>
              <a:chExt cx="420688" cy="384175"/>
            </a:xfrm>
          </p:grpSpPr>
          <p:sp>
            <p:nvSpPr>
              <p:cNvPr id="100" name="Rectangle 9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1" name="Group 100"/>
              <p:cNvGrpSpPr/>
              <p:nvPr/>
            </p:nvGrpSpPr>
            <p:grpSpPr>
              <a:xfrm>
                <a:off x="7225183" y="4826255"/>
                <a:ext cx="420688" cy="384175"/>
                <a:chOff x="7225183" y="4826255"/>
                <a:chExt cx="420688" cy="384175"/>
              </a:xfrm>
              <a:solidFill>
                <a:schemeClr val="accent4"/>
              </a:solidFill>
            </p:grpSpPr>
            <p:sp>
              <p:nvSpPr>
                <p:cNvPr id="10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99"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6" name="Group 105"/>
          <p:cNvGrpSpPr/>
          <p:nvPr/>
        </p:nvGrpSpPr>
        <p:grpSpPr>
          <a:xfrm>
            <a:off x="11120690" y="563978"/>
            <a:ext cx="535750" cy="712133"/>
            <a:chOff x="6461795" y="4284424"/>
            <a:chExt cx="480633" cy="638870"/>
          </a:xfrm>
        </p:grpSpPr>
        <p:grpSp>
          <p:nvGrpSpPr>
            <p:cNvPr id="107" name="Group 106"/>
            <p:cNvGrpSpPr/>
            <p:nvPr/>
          </p:nvGrpSpPr>
          <p:grpSpPr>
            <a:xfrm>
              <a:off x="6461795" y="4484377"/>
              <a:ext cx="480633" cy="438917"/>
              <a:chOff x="7225183" y="4826255"/>
              <a:chExt cx="420688" cy="384175"/>
            </a:xfrm>
          </p:grpSpPr>
          <p:sp>
            <p:nvSpPr>
              <p:cNvPr id="109" name="Rectangle 10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0" name="Group 109"/>
              <p:cNvGrpSpPr/>
              <p:nvPr/>
            </p:nvGrpSpPr>
            <p:grpSpPr>
              <a:xfrm>
                <a:off x="7225183" y="4826255"/>
                <a:ext cx="420688" cy="384175"/>
                <a:chOff x="7225183" y="4826255"/>
                <a:chExt cx="420688" cy="384175"/>
              </a:xfrm>
              <a:solidFill>
                <a:schemeClr val="accent4"/>
              </a:solidFill>
            </p:grpSpPr>
            <p:sp>
              <p:nvSpPr>
                <p:cNvPr id="11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08"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495956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xit" presetSubtype="0" fill="hold" grpId="0" nodeType="withEffect">
                                  <p:stCondLst>
                                    <p:cond delay="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3"/>
                                        </p:tgtEl>
                                      </p:cBhvr>
                                    </p:animEffect>
                                    <p:set>
                                      <p:cBhvr>
                                        <p:cTn id="16"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3" grpId="0" animBg="1"/>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p:cNvGrpSpPr/>
          <p:nvPr/>
        </p:nvGrpSpPr>
        <p:grpSpPr>
          <a:xfrm>
            <a:off x="10176760" y="3063401"/>
            <a:ext cx="446880" cy="408094"/>
            <a:chOff x="7225183" y="4826255"/>
            <a:chExt cx="420688" cy="384175"/>
          </a:xfrm>
        </p:grpSpPr>
        <p:sp>
          <p:nvSpPr>
            <p:cNvPr id="149" name="Rectangle 14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0" name="Group 149"/>
            <p:cNvGrpSpPr/>
            <p:nvPr/>
          </p:nvGrpSpPr>
          <p:grpSpPr>
            <a:xfrm>
              <a:off x="7225183" y="4826255"/>
              <a:ext cx="420688" cy="384175"/>
              <a:chOff x="7225183" y="4826255"/>
              <a:chExt cx="420688" cy="384175"/>
            </a:xfrm>
            <a:solidFill>
              <a:schemeClr val="accent4"/>
            </a:solidFill>
          </p:grpSpPr>
          <p:sp>
            <p:nvSpPr>
              <p:cNvPr id="15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55" name="Group 154"/>
          <p:cNvGrpSpPr/>
          <p:nvPr/>
        </p:nvGrpSpPr>
        <p:grpSpPr>
          <a:xfrm>
            <a:off x="10657731" y="3063401"/>
            <a:ext cx="446880" cy="408094"/>
            <a:chOff x="7225183" y="4826255"/>
            <a:chExt cx="420688" cy="384175"/>
          </a:xfrm>
        </p:grpSpPr>
        <p:sp>
          <p:nvSpPr>
            <p:cNvPr id="156" name="Rectangle 15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7" name="Group 156"/>
            <p:cNvGrpSpPr/>
            <p:nvPr/>
          </p:nvGrpSpPr>
          <p:grpSpPr>
            <a:xfrm>
              <a:off x="7225183" y="4826255"/>
              <a:ext cx="420688" cy="384175"/>
              <a:chOff x="7225183" y="4826255"/>
              <a:chExt cx="420688" cy="384175"/>
            </a:xfrm>
            <a:solidFill>
              <a:schemeClr val="accent4"/>
            </a:solidFill>
          </p:grpSpPr>
          <p:sp>
            <p:nvSpPr>
              <p:cNvPr id="15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35" name="Group 134"/>
          <p:cNvGrpSpPr/>
          <p:nvPr/>
        </p:nvGrpSpPr>
        <p:grpSpPr>
          <a:xfrm>
            <a:off x="10657731" y="3063401"/>
            <a:ext cx="446880" cy="408094"/>
            <a:chOff x="7225183" y="4826255"/>
            <a:chExt cx="420688" cy="384175"/>
          </a:xfrm>
        </p:grpSpPr>
        <p:sp>
          <p:nvSpPr>
            <p:cNvPr id="136" name="Rectangle 13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7" name="Group 136"/>
            <p:cNvGrpSpPr/>
            <p:nvPr/>
          </p:nvGrpSpPr>
          <p:grpSpPr>
            <a:xfrm>
              <a:off x="7225183" y="4826255"/>
              <a:ext cx="420688" cy="384175"/>
              <a:chOff x="7225183" y="4826255"/>
              <a:chExt cx="420688" cy="384175"/>
            </a:xfrm>
            <a:solidFill>
              <a:schemeClr val="accent4"/>
            </a:solidFill>
          </p:grpSpPr>
          <p:sp>
            <p:nvSpPr>
              <p:cNvPr id="13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34" name="Group 133"/>
          <p:cNvGrpSpPr/>
          <p:nvPr/>
        </p:nvGrpSpPr>
        <p:grpSpPr>
          <a:xfrm>
            <a:off x="10176760" y="3063401"/>
            <a:ext cx="446880" cy="408094"/>
            <a:chOff x="7225183" y="4826255"/>
            <a:chExt cx="420688" cy="384175"/>
          </a:xfrm>
        </p:grpSpPr>
        <p:sp>
          <p:nvSpPr>
            <p:cNvPr id="142" name="Rectangle 14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3" name="Group 142"/>
            <p:cNvGrpSpPr/>
            <p:nvPr/>
          </p:nvGrpSpPr>
          <p:grpSpPr>
            <a:xfrm>
              <a:off x="7225183" y="4826255"/>
              <a:ext cx="420688" cy="384175"/>
              <a:chOff x="7225183" y="4826255"/>
              <a:chExt cx="420688" cy="384175"/>
            </a:xfrm>
            <a:solidFill>
              <a:schemeClr val="accent4"/>
            </a:solidFill>
          </p:grpSpPr>
          <p:sp>
            <p:nvSpPr>
              <p:cNvPr id="14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2" name="Title 1"/>
          <p:cNvSpPr>
            <a:spLocks noGrp="1"/>
          </p:cNvSpPr>
          <p:nvPr>
            <p:ph type="title"/>
          </p:nvPr>
        </p:nvSpPr>
        <p:spPr/>
        <p:txBody>
          <a:bodyPr/>
          <a:lstStyle/>
          <a:p>
            <a:r>
              <a:rPr lang="en-US" spc="0" dirty="0"/>
              <a:t>Failover Clustering</a:t>
            </a:r>
            <a:br>
              <a:rPr lang="en-US" spc="0" dirty="0"/>
            </a:br>
            <a:r>
              <a:rPr lang="en-US" sz="3137" spc="0" dirty="0">
                <a:gradFill>
                  <a:gsLst>
                    <a:gs pos="1250">
                      <a:schemeClr val="tx1"/>
                    </a:gs>
                    <a:gs pos="100000">
                      <a:schemeClr val="tx1"/>
                    </a:gs>
                  </a:gsLst>
                  <a:lin ang="5400000" scaled="0"/>
                </a:gradFill>
              </a:rPr>
              <a:t>Integrated solution, enhanced in Windows Server Technical Preview</a:t>
            </a:r>
            <a:endParaRPr lang="en-US" sz="3921" spc="0" dirty="0">
              <a:gradFill>
                <a:gsLst>
                  <a:gs pos="1250">
                    <a:schemeClr val="tx1"/>
                  </a:gs>
                  <a:gs pos="100000">
                    <a:schemeClr val="tx1"/>
                  </a:gs>
                </a:gsLst>
                <a:lin ang="5400000" scaled="0"/>
              </a:gradFill>
            </a:endParaRPr>
          </a:p>
        </p:txBody>
      </p:sp>
      <p:sp>
        <p:nvSpPr>
          <p:cNvPr id="645" name="Rectangle 644"/>
          <p:cNvSpPr/>
          <p:nvPr/>
        </p:nvSpPr>
        <p:spPr>
          <a:xfrm>
            <a:off x="257371" y="1569231"/>
            <a:ext cx="6286844" cy="4997257"/>
          </a:xfrm>
          <a:prstGeom prst="rect">
            <a:avLst/>
          </a:prstGeom>
          <a:noFill/>
          <a:ln w="12700" cap="flat" cmpd="sng" algn="ctr">
            <a:noFill/>
            <a:prstDash val="solid"/>
            <a:miter lim="800000"/>
          </a:ln>
          <a:effectLst/>
        </p:spPr>
        <p:txBody>
          <a:bodyPr lIns="179285" tIns="179285" rIns="179285" bIns="89642"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2745"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VM compute resiliency </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Provides resiliency to transient failures such as a </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temporary network outage, or a non-responding node</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In the event of node isolation, VMs will continue</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to run, even if a node falls out of cluster membership</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This is configurable based on your requirements—default set to 4 minutes</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2745"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VM storage resiliency </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Preserves tenant virtual machine session state in the </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event of transient storage disruption</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VM stack is quickly and intelligently notified on failure </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of the underlying block or file-based storage infrastructure</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VM is quickly moved to a </a:t>
            </a:r>
            <a:r>
              <a:rPr kumimoji="0" lang="en-US" sz="1765" b="0" i="0" u="none" strike="noStrike" kern="1200" cap="none" spc="0" normalizeH="0" baseline="0" noProof="0" dirty="0" err="1">
                <a:ln>
                  <a:noFill/>
                </a:ln>
                <a:gradFill>
                  <a:gsLst>
                    <a:gs pos="19048">
                      <a:schemeClr val="tx1"/>
                    </a:gs>
                    <a:gs pos="65000">
                      <a:schemeClr val="tx1"/>
                    </a:gs>
                  </a:gsLst>
                  <a:lin ang="5400000" scaled="0"/>
                </a:gradFill>
                <a:effectLst/>
                <a:uLnTx/>
                <a:uFillTx/>
                <a:latin typeface="+mn-lt"/>
                <a:ea typeface="+mn-ea"/>
                <a:cs typeface="Segoe UI" pitchFamily="34" charset="0"/>
              </a:rPr>
              <a:t>PausedCritical</a:t>
            </a: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 state</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VM waits for storage to recover and session state </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retained on recovery</a:t>
            </a:r>
          </a:p>
        </p:txBody>
      </p:sp>
      <p:cxnSp>
        <p:nvCxnSpPr>
          <p:cNvPr id="27" name="Straight Connector 26"/>
          <p:cNvCxnSpPr/>
          <p:nvPr/>
        </p:nvCxnSpPr>
        <p:spPr>
          <a:xfrm>
            <a:off x="7968378" y="4073923"/>
            <a:ext cx="1041394" cy="90500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308395" y="4061473"/>
            <a:ext cx="0" cy="89456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9675411" y="4073923"/>
            <a:ext cx="957341" cy="9007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219453" y="5756127"/>
            <a:ext cx="2250924" cy="276959"/>
          </a:xfrm>
          <a:prstGeom prst="rect">
            <a:avLst/>
          </a:prstGeom>
          <a:noFill/>
        </p:spPr>
        <p:txBody>
          <a:bodyPr wrap="square" lIns="0" tIns="0" rIns="0" bIns="0" rtlCol="0">
            <a:spAutoFit/>
          </a:bodyPr>
          <a:lstStyle/>
          <a:p>
            <a:pPr marL="0" marR="0" lvl="0" indent="0" algn="ctr" defTabSz="914191" eaLnBrk="1" fontAlgn="auto" latinLnBrk="0" hangingPunct="1">
              <a:lnSpc>
                <a:spcPct val="9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2917">
                      <a:srgbClr val="505050"/>
                    </a:gs>
                    <a:gs pos="100000">
                      <a:srgbClr val="505050"/>
                    </a:gs>
                  </a:gsLst>
                  <a:lin ang="5400000" scaled="0"/>
                </a:gradFill>
                <a:effectLst/>
                <a:uLnTx/>
                <a:uFillTx/>
              </a:rPr>
              <a:t>Shared storage</a:t>
            </a:r>
          </a:p>
        </p:txBody>
      </p:sp>
      <p:sp>
        <p:nvSpPr>
          <p:cNvPr id="31" name="Freeform 25"/>
          <p:cNvSpPr>
            <a:spLocks noEditPoints="1"/>
          </p:cNvSpPr>
          <p:nvPr/>
        </p:nvSpPr>
        <p:spPr bwMode="auto">
          <a:xfrm>
            <a:off x="8805424" y="4922066"/>
            <a:ext cx="1002365" cy="727745"/>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52" name="Freeform 5"/>
          <p:cNvSpPr>
            <a:spLocks noChangeAspect="1" noEditPoints="1"/>
          </p:cNvSpPr>
          <p:nvPr/>
        </p:nvSpPr>
        <p:spPr bwMode="auto">
          <a:xfrm>
            <a:off x="7594648" y="3509851"/>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56" name="Group 55"/>
          <p:cNvGrpSpPr/>
          <p:nvPr/>
        </p:nvGrpSpPr>
        <p:grpSpPr>
          <a:xfrm>
            <a:off x="7513640" y="3063401"/>
            <a:ext cx="446880" cy="408094"/>
            <a:chOff x="7225183" y="4826255"/>
            <a:chExt cx="420688" cy="384175"/>
          </a:xfrm>
        </p:grpSpPr>
        <p:sp>
          <p:nvSpPr>
            <p:cNvPr id="64" name="Rectangle 63"/>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 name="Group 64"/>
            <p:cNvGrpSpPr/>
            <p:nvPr/>
          </p:nvGrpSpPr>
          <p:grpSpPr>
            <a:xfrm>
              <a:off x="7225183" y="4826255"/>
              <a:ext cx="420688" cy="384175"/>
              <a:chOff x="7225183" y="4826255"/>
              <a:chExt cx="420688" cy="384175"/>
            </a:xfrm>
            <a:solidFill>
              <a:schemeClr val="accent4"/>
            </a:solidFill>
          </p:grpSpPr>
          <p:sp>
            <p:nvSpPr>
              <p:cNvPr id="66"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57" name="Group 56"/>
          <p:cNvGrpSpPr/>
          <p:nvPr/>
        </p:nvGrpSpPr>
        <p:grpSpPr>
          <a:xfrm>
            <a:off x="7994611" y="3063401"/>
            <a:ext cx="446880" cy="408094"/>
            <a:chOff x="7225183" y="4826255"/>
            <a:chExt cx="420688" cy="384175"/>
          </a:xfrm>
        </p:grpSpPr>
        <p:sp>
          <p:nvSpPr>
            <p:cNvPr id="58" name="Rectangle 5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9" name="Group 58"/>
            <p:cNvGrpSpPr/>
            <p:nvPr/>
          </p:nvGrpSpPr>
          <p:grpSpPr>
            <a:xfrm>
              <a:off x="7225183" y="4826255"/>
              <a:ext cx="420688" cy="384175"/>
              <a:chOff x="7225183" y="4826255"/>
              <a:chExt cx="420688" cy="384175"/>
            </a:xfrm>
            <a:solidFill>
              <a:schemeClr val="accent4"/>
            </a:solidFill>
          </p:grpSpPr>
          <p:sp>
            <p:nvSpPr>
              <p:cNvPr id="6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15" name="Freeform 5"/>
          <p:cNvSpPr>
            <a:spLocks noChangeAspect="1" noEditPoints="1"/>
          </p:cNvSpPr>
          <p:nvPr/>
        </p:nvSpPr>
        <p:spPr bwMode="auto">
          <a:xfrm>
            <a:off x="8923689" y="3509851"/>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117" name="Group 116"/>
          <p:cNvGrpSpPr/>
          <p:nvPr/>
        </p:nvGrpSpPr>
        <p:grpSpPr>
          <a:xfrm>
            <a:off x="8842681" y="3063401"/>
            <a:ext cx="446880" cy="408094"/>
            <a:chOff x="7225183" y="4826255"/>
            <a:chExt cx="420688" cy="384175"/>
          </a:xfrm>
        </p:grpSpPr>
        <p:sp>
          <p:nvSpPr>
            <p:cNvPr id="125" name="Rectangle 12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6" name="Group 125"/>
            <p:cNvGrpSpPr/>
            <p:nvPr/>
          </p:nvGrpSpPr>
          <p:grpSpPr>
            <a:xfrm>
              <a:off x="7225183" y="4826255"/>
              <a:ext cx="420688" cy="384175"/>
              <a:chOff x="7225183" y="4826255"/>
              <a:chExt cx="420688" cy="384175"/>
            </a:xfrm>
            <a:solidFill>
              <a:schemeClr val="accent4"/>
            </a:solidFill>
          </p:grpSpPr>
          <p:sp>
            <p:nvSpPr>
              <p:cNvPr id="12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18" name="Group 117"/>
          <p:cNvGrpSpPr/>
          <p:nvPr/>
        </p:nvGrpSpPr>
        <p:grpSpPr>
          <a:xfrm>
            <a:off x="9323652" y="3063401"/>
            <a:ext cx="446880" cy="408094"/>
            <a:chOff x="7225183" y="4826255"/>
            <a:chExt cx="420688" cy="384175"/>
          </a:xfrm>
        </p:grpSpPr>
        <p:sp>
          <p:nvSpPr>
            <p:cNvPr id="119" name="Rectangle 118"/>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0" name="Group 119"/>
            <p:cNvGrpSpPr/>
            <p:nvPr/>
          </p:nvGrpSpPr>
          <p:grpSpPr>
            <a:xfrm>
              <a:off x="7225183" y="4826255"/>
              <a:ext cx="420688" cy="384175"/>
              <a:chOff x="7225183" y="4826255"/>
              <a:chExt cx="420688" cy="384175"/>
            </a:xfrm>
            <a:solidFill>
              <a:schemeClr val="accent4"/>
            </a:solidFill>
          </p:grpSpPr>
          <p:sp>
            <p:nvSpPr>
              <p:cNvPr id="121"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2"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3"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4"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32" name="Freeform 5"/>
          <p:cNvSpPr>
            <a:spLocks noChangeAspect="1" noEditPoints="1"/>
          </p:cNvSpPr>
          <p:nvPr/>
        </p:nvSpPr>
        <p:spPr bwMode="auto">
          <a:xfrm>
            <a:off x="10257768" y="3509851"/>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37"/>
          <p:cNvSpPr>
            <a:spLocks noEditPoints="1"/>
          </p:cNvSpPr>
          <p:nvPr/>
        </p:nvSpPr>
        <p:spPr bwMode="black">
          <a:xfrm>
            <a:off x="10502053" y="3580727"/>
            <a:ext cx="280956" cy="281486"/>
          </a:xfrm>
          <a:custGeom>
            <a:avLst/>
            <a:gdLst>
              <a:gd name="T0" fmla="*/ 55 w 150"/>
              <a:gd name="T1" fmla="*/ 46 h 150"/>
              <a:gd name="T2" fmla="*/ 67 w 150"/>
              <a:gd name="T3" fmla="*/ 46 h 150"/>
              <a:gd name="T4" fmla="*/ 67 w 150"/>
              <a:gd name="T5" fmla="*/ 105 h 150"/>
              <a:gd name="T6" fmla="*/ 55 w 150"/>
              <a:gd name="T7" fmla="*/ 105 h 150"/>
              <a:gd name="T8" fmla="*/ 55 w 150"/>
              <a:gd name="T9" fmla="*/ 46 h 150"/>
              <a:gd name="T10" fmla="*/ 83 w 150"/>
              <a:gd name="T11" fmla="*/ 105 h 150"/>
              <a:gd name="T12" fmla="*/ 95 w 150"/>
              <a:gd name="T13" fmla="*/ 105 h 150"/>
              <a:gd name="T14" fmla="*/ 95 w 150"/>
              <a:gd name="T15" fmla="*/ 46 h 150"/>
              <a:gd name="T16" fmla="*/ 83 w 150"/>
              <a:gd name="T17" fmla="*/ 46 h 150"/>
              <a:gd name="T18" fmla="*/ 83 w 150"/>
              <a:gd name="T19" fmla="*/ 105 h 150"/>
              <a:gd name="T20" fmla="*/ 150 w 150"/>
              <a:gd name="T21" fmla="*/ 75 h 150"/>
              <a:gd name="T22" fmla="*/ 75 w 150"/>
              <a:gd name="T23" fmla="*/ 0 h 150"/>
              <a:gd name="T24" fmla="*/ 0 w 150"/>
              <a:gd name="T25" fmla="*/ 75 h 150"/>
              <a:gd name="T26" fmla="*/ 75 w 150"/>
              <a:gd name="T27" fmla="*/ 150 h 150"/>
              <a:gd name="T28" fmla="*/ 150 w 150"/>
              <a:gd name="T29" fmla="*/ 75 h 150"/>
              <a:gd name="T30" fmla="*/ 141 w 150"/>
              <a:gd name="T31" fmla="*/ 75 h 150"/>
              <a:gd name="T32" fmla="*/ 75 w 150"/>
              <a:gd name="T33" fmla="*/ 141 h 150"/>
              <a:gd name="T34" fmla="*/ 10 w 150"/>
              <a:gd name="T35" fmla="*/ 75 h 150"/>
              <a:gd name="T36" fmla="*/ 75 w 150"/>
              <a:gd name="T37" fmla="*/ 10 h 150"/>
              <a:gd name="T38" fmla="*/ 141 w 15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50">
                <a:moveTo>
                  <a:pt x="55" y="46"/>
                </a:moveTo>
                <a:cubicBezTo>
                  <a:pt x="67" y="46"/>
                  <a:pt x="67" y="46"/>
                  <a:pt x="67" y="46"/>
                </a:cubicBezTo>
                <a:cubicBezTo>
                  <a:pt x="67" y="105"/>
                  <a:pt x="67" y="105"/>
                  <a:pt x="67" y="105"/>
                </a:cubicBezTo>
                <a:cubicBezTo>
                  <a:pt x="55" y="105"/>
                  <a:pt x="55" y="105"/>
                  <a:pt x="55" y="105"/>
                </a:cubicBezTo>
                <a:lnTo>
                  <a:pt x="55" y="46"/>
                </a:lnTo>
                <a:close/>
                <a:moveTo>
                  <a:pt x="83" y="105"/>
                </a:moveTo>
                <a:cubicBezTo>
                  <a:pt x="95" y="105"/>
                  <a:pt x="95" y="105"/>
                  <a:pt x="95" y="105"/>
                </a:cubicBezTo>
                <a:cubicBezTo>
                  <a:pt x="95" y="46"/>
                  <a:pt x="95" y="46"/>
                  <a:pt x="95" y="46"/>
                </a:cubicBezTo>
                <a:cubicBezTo>
                  <a:pt x="83" y="46"/>
                  <a:pt x="83" y="46"/>
                  <a:pt x="83" y="46"/>
                </a:cubicBezTo>
                <a:lnTo>
                  <a:pt x="83" y="105"/>
                </a:lnTo>
                <a:close/>
                <a:moveTo>
                  <a:pt x="150" y="75"/>
                </a:moveTo>
                <a:cubicBezTo>
                  <a:pt x="150" y="34"/>
                  <a:pt x="116" y="0"/>
                  <a:pt x="75" y="0"/>
                </a:cubicBezTo>
                <a:cubicBezTo>
                  <a:pt x="34" y="0"/>
                  <a:pt x="0" y="34"/>
                  <a:pt x="0" y="75"/>
                </a:cubicBezTo>
                <a:cubicBezTo>
                  <a:pt x="0" y="117"/>
                  <a:pt x="34" y="150"/>
                  <a:pt x="75" y="150"/>
                </a:cubicBezTo>
                <a:cubicBezTo>
                  <a:pt x="116" y="150"/>
                  <a:pt x="150" y="117"/>
                  <a:pt x="150" y="75"/>
                </a:cubicBezTo>
                <a:close/>
                <a:moveTo>
                  <a:pt x="141" y="75"/>
                </a:moveTo>
                <a:cubicBezTo>
                  <a:pt x="141" y="112"/>
                  <a:pt x="111" y="141"/>
                  <a:pt x="75" y="141"/>
                </a:cubicBezTo>
                <a:cubicBezTo>
                  <a:pt x="39" y="141"/>
                  <a:pt x="10" y="112"/>
                  <a:pt x="10" y="75"/>
                </a:cubicBezTo>
                <a:cubicBezTo>
                  <a:pt x="10" y="39"/>
                  <a:pt x="39" y="10"/>
                  <a:pt x="75" y="10"/>
                </a:cubicBezTo>
                <a:cubicBezTo>
                  <a:pt x="111" y="10"/>
                  <a:pt x="141" y="39"/>
                  <a:pt x="1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73" name="TextBox 2"/>
          <p:cNvSpPr txBox="1"/>
          <p:nvPr/>
        </p:nvSpPr>
        <p:spPr>
          <a:xfrm>
            <a:off x="7749334" y="2117828"/>
            <a:ext cx="3146962" cy="380175"/>
          </a:xfrm>
          <a:prstGeom prst="rect">
            <a:avLst/>
          </a:prstGeom>
          <a:noFill/>
        </p:spPr>
        <p:txBody>
          <a:bodyPr wrap="square" lIns="0" tIns="0" rIns="0" bIns="0" rtlCol="0">
            <a:spAutoFit/>
          </a:bodyPr>
          <a:lstStyle/>
          <a:p>
            <a:pPr marL="0" marR="0" lvl="0" indent="0" algn="ctr" defTabSz="914191" eaLnBrk="1" fontAlgn="auto" latinLnBrk="0" hangingPunct="1">
              <a:lnSpc>
                <a:spcPct val="90000"/>
              </a:lnSpc>
              <a:spcBef>
                <a:spcPts val="0"/>
              </a:spcBef>
              <a:spcAft>
                <a:spcPts val="0"/>
              </a:spcAft>
              <a:buClrTx/>
              <a:buSzTx/>
              <a:buFontTx/>
              <a:buNone/>
              <a:tabLst/>
              <a:defRPr/>
            </a:pPr>
            <a:r>
              <a:rPr kumimoji="0" lang="en-US" sz="2745" b="0" i="0" u="none" strike="noStrike" kern="0" cap="none" spc="-51"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Hyper-V cluster</a:t>
            </a:r>
          </a:p>
        </p:txBody>
      </p:sp>
    </p:spTree>
    <p:extLst>
      <p:ext uri="{BB962C8B-B14F-4D97-AF65-F5344CB8AC3E}">
        <p14:creationId xmlns:p14="http://schemas.microsoft.com/office/powerpoint/2010/main" val="214346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500" fill="hold"/>
                                        <p:tgtEl>
                                          <p:spTgt spid="52"/>
                                        </p:tgtEl>
                                        <p:attrNameLst>
                                          <p:attrName>style.color</p:attrName>
                                        </p:attrNameLst>
                                      </p:cBhvr>
                                      <p:to>
                                        <a:srgbClr val="FFA141"/>
                                      </p:to>
                                    </p:animClr>
                                    <p:animClr clrSpc="rgb" dir="cw">
                                      <p:cBhvr>
                                        <p:cTn id="7" dur="500" fill="hold"/>
                                        <p:tgtEl>
                                          <p:spTgt spid="52"/>
                                        </p:tgtEl>
                                        <p:attrNameLst>
                                          <p:attrName>fillcolor</p:attrName>
                                        </p:attrNameLst>
                                      </p:cBhvr>
                                      <p:to>
                                        <a:srgbClr val="FFA141"/>
                                      </p:to>
                                    </p:animClr>
                                    <p:set>
                                      <p:cBhvr>
                                        <p:cTn id="8" dur="500" fill="hold"/>
                                        <p:tgtEl>
                                          <p:spTgt spid="52"/>
                                        </p:tgtEl>
                                        <p:attrNameLst>
                                          <p:attrName>fill.type</p:attrName>
                                        </p:attrNameLst>
                                      </p:cBhvr>
                                      <p:to>
                                        <p:strVal val="solid"/>
                                      </p:to>
                                    </p:set>
                                    <p:set>
                                      <p:cBhvr>
                                        <p:cTn id="9" dur="500" fill="hold"/>
                                        <p:tgtEl>
                                          <p:spTgt spid="5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1" nodeType="clickEffect">
                                  <p:stCondLst>
                                    <p:cond delay="0"/>
                                  </p:stCondLst>
                                  <p:childTnLst>
                                    <p:animClr clrSpc="rgb" dir="cw">
                                      <p:cBhvr override="childStyle">
                                        <p:cTn id="13" dur="500" fill="hold"/>
                                        <p:tgtEl>
                                          <p:spTgt spid="52"/>
                                        </p:tgtEl>
                                        <p:attrNameLst>
                                          <p:attrName>style.color</p:attrName>
                                        </p:attrNameLst>
                                      </p:cBhvr>
                                      <p:to>
                                        <a:srgbClr val="4D4B45"/>
                                      </p:to>
                                    </p:animClr>
                                    <p:animClr clrSpc="rgb" dir="cw">
                                      <p:cBhvr>
                                        <p:cTn id="14" dur="500" fill="hold"/>
                                        <p:tgtEl>
                                          <p:spTgt spid="52"/>
                                        </p:tgtEl>
                                        <p:attrNameLst>
                                          <p:attrName>fillcolor</p:attrName>
                                        </p:attrNameLst>
                                      </p:cBhvr>
                                      <p:to>
                                        <a:srgbClr val="4D4B45"/>
                                      </p:to>
                                    </p:animClr>
                                    <p:set>
                                      <p:cBhvr>
                                        <p:cTn id="15" dur="500" fill="hold"/>
                                        <p:tgtEl>
                                          <p:spTgt spid="52"/>
                                        </p:tgtEl>
                                        <p:attrNameLst>
                                          <p:attrName>fill.type</p:attrName>
                                        </p:attrNameLst>
                                      </p:cBhvr>
                                      <p:to>
                                        <p:strVal val="solid"/>
                                      </p:to>
                                    </p:set>
                                    <p:set>
                                      <p:cBhvr>
                                        <p:cTn id="16" dur="500" fill="hold"/>
                                        <p:tgtEl>
                                          <p:spTgt spid="52"/>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645">
                                            <p:txEl>
                                              <p:pRg st="4" end="4"/>
                                            </p:txEl>
                                          </p:spTgt>
                                        </p:tgtEl>
                                        <p:attrNameLst>
                                          <p:attrName>style.visibility</p:attrName>
                                        </p:attrNameLst>
                                      </p:cBhvr>
                                      <p:to>
                                        <p:strVal val="visible"/>
                                      </p:to>
                                    </p:set>
                                    <p:anim calcmode="lin" valueType="num">
                                      <p:cBhvr additive="base">
                                        <p:cTn id="21" dur="500" fill="hold"/>
                                        <p:tgtEl>
                                          <p:spTgt spid="64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4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nodeType="clickEffect">
                                  <p:stCondLst>
                                    <p:cond delay="0"/>
                                  </p:stCondLst>
                                  <p:childTnLst>
                                    <p:set>
                                      <p:cBhvr>
                                        <p:cTn id="26" dur="1" fill="hold">
                                          <p:stCondLst>
                                            <p:cond delay="0"/>
                                          </p:stCondLst>
                                        </p:cTn>
                                        <p:tgtEl>
                                          <p:spTgt spid="645">
                                            <p:txEl>
                                              <p:pRg st="5" end="5"/>
                                            </p:txEl>
                                          </p:spTgt>
                                        </p:tgtEl>
                                        <p:attrNameLst>
                                          <p:attrName>style.visibility</p:attrName>
                                        </p:attrNameLst>
                                      </p:cBhvr>
                                      <p:to>
                                        <p:strVal val="visible"/>
                                      </p:to>
                                    </p:set>
                                    <p:anim calcmode="lin" valueType="num">
                                      <p:cBhvr additive="base">
                                        <p:cTn id="27" dur="500" fill="hold"/>
                                        <p:tgtEl>
                                          <p:spTgt spid="64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4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
                                  </p:stCondLst>
                                  <p:childTnLst>
                                    <p:set>
                                      <p:cBhvr>
                                        <p:cTn id="30" dur="1" fill="hold">
                                          <p:stCondLst>
                                            <p:cond delay="0"/>
                                          </p:stCondLst>
                                        </p:cTn>
                                        <p:tgtEl>
                                          <p:spTgt spid="645">
                                            <p:txEl>
                                              <p:pRg st="6" end="6"/>
                                            </p:txEl>
                                          </p:spTgt>
                                        </p:tgtEl>
                                        <p:attrNameLst>
                                          <p:attrName>style.visibility</p:attrName>
                                        </p:attrNameLst>
                                      </p:cBhvr>
                                      <p:to>
                                        <p:strVal val="visible"/>
                                      </p:to>
                                    </p:set>
                                    <p:anim calcmode="lin" valueType="num">
                                      <p:cBhvr additive="base">
                                        <p:cTn id="31" dur="500" fill="hold"/>
                                        <p:tgtEl>
                                          <p:spTgt spid="64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
                                  </p:stCondLst>
                                  <p:childTnLst>
                                    <p:set>
                                      <p:cBhvr>
                                        <p:cTn id="34" dur="1" fill="hold">
                                          <p:stCondLst>
                                            <p:cond delay="0"/>
                                          </p:stCondLst>
                                        </p:cTn>
                                        <p:tgtEl>
                                          <p:spTgt spid="645">
                                            <p:txEl>
                                              <p:pRg st="7" end="7"/>
                                            </p:txEl>
                                          </p:spTgt>
                                        </p:tgtEl>
                                        <p:attrNameLst>
                                          <p:attrName>style.visibility</p:attrName>
                                        </p:attrNameLst>
                                      </p:cBhvr>
                                      <p:to>
                                        <p:strVal val="visible"/>
                                      </p:to>
                                    </p:set>
                                    <p:anim calcmode="lin" valueType="num">
                                      <p:cBhvr additive="base">
                                        <p:cTn id="35" dur="500" fill="hold"/>
                                        <p:tgtEl>
                                          <p:spTgt spid="64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nodeType="clickEffect">
                                  <p:stCondLst>
                                    <p:cond delay="0"/>
                                  </p:stCondLst>
                                  <p:childTnLst>
                                    <p:animEffect transition="out" filter="wipe(up)">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childTnLst>
                          </p:cTn>
                        </p:par>
                        <p:par>
                          <p:cTn id="42" fill="hold">
                            <p:stCondLst>
                              <p:cond delay="500"/>
                            </p:stCondLst>
                            <p:childTnLst>
                              <p:par>
                                <p:cTn id="43" presetID="19" presetClass="emph" presetSubtype="0" fill="hold" grpId="0" nodeType="afterEffect">
                                  <p:stCondLst>
                                    <p:cond delay="0"/>
                                  </p:stCondLst>
                                  <p:childTnLst>
                                    <p:animClr clrSpc="rgb" dir="cw">
                                      <p:cBhvr override="childStyle">
                                        <p:cTn id="44" dur="500" fill="hold"/>
                                        <p:tgtEl>
                                          <p:spTgt spid="132"/>
                                        </p:tgtEl>
                                        <p:attrNameLst>
                                          <p:attrName>style.color</p:attrName>
                                        </p:attrNameLst>
                                      </p:cBhvr>
                                      <p:to>
                                        <a:srgbClr val="DC3C00"/>
                                      </p:to>
                                    </p:animClr>
                                    <p:animClr clrSpc="rgb" dir="cw">
                                      <p:cBhvr>
                                        <p:cTn id="45" dur="500" fill="hold"/>
                                        <p:tgtEl>
                                          <p:spTgt spid="132"/>
                                        </p:tgtEl>
                                        <p:attrNameLst>
                                          <p:attrName>fillcolor</p:attrName>
                                        </p:attrNameLst>
                                      </p:cBhvr>
                                      <p:to>
                                        <a:srgbClr val="DC3C00"/>
                                      </p:to>
                                    </p:animClr>
                                    <p:set>
                                      <p:cBhvr>
                                        <p:cTn id="46" dur="500" fill="hold"/>
                                        <p:tgtEl>
                                          <p:spTgt spid="132"/>
                                        </p:tgtEl>
                                        <p:attrNameLst>
                                          <p:attrName>fill.type</p:attrName>
                                        </p:attrNameLst>
                                      </p:cBhvr>
                                      <p:to>
                                        <p:strVal val="solid"/>
                                      </p:to>
                                    </p:set>
                                    <p:set>
                                      <p:cBhvr>
                                        <p:cTn id="47" dur="500" fill="hold"/>
                                        <p:tgtEl>
                                          <p:spTgt spid="132"/>
                                        </p:tgtEl>
                                        <p:attrNameLst>
                                          <p:attrName>fill.on</p:attrName>
                                        </p:attrNameLst>
                                      </p:cBhvr>
                                      <p:to>
                                        <p:strVal val="true"/>
                                      </p:to>
                                    </p:set>
                                  </p:childTnLst>
                                </p:cTn>
                              </p:par>
                              <p:par>
                                <p:cTn id="48" presetID="22" presetClass="entr" presetSubtype="4"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wipe(down)">
                                      <p:cBhvr>
                                        <p:cTn id="50" dur="500"/>
                                        <p:tgtEl>
                                          <p:spTgt spid="135"/>
                                        </p:tgtEl>
                                      </p:cBhvr>
                                    </p:animEffect>
                                  </p:childTnLst>
                                </p:cTn>
                              </p:par>
                              <p:par>
                                <p:cTn id="51" presetID="22" presetClass="entr" presetSubtype="4" fill="hold" nodeType="withEffect">
                                  <p:stCondLst>
                                    <p:cond delay="0"/>
                                  </p:stCondLst>
                                  <p:childTnLst>
                                    <p:set>
                                      <p:cBhvr>
                                        <p:cTn id="52" dur="1" fill="hold">
                                          <p:stCondLst>
                                            <p:cond delay="0"/>
                                          </p:stCondLst>
                                        </p:cTn>
                                        <p:tgtEl>
                                          <p:spTgt spid="134"/>
                                        </p:tgtEl>
                                        <p:attrNameLst>
                                          <p:attrName>style.visibility</p:attrName>
                                        </p:attrNameLst>
                                      </p:cBhvr>
                                      <p:to>
                                        <p:strVal val="visible"/>
                                      </p:to>
                                    </p:set>
                                    <p:animEffect transition="in" filter="wipe(down)">
                                      <p:cBhvr>
                                        <p:cTn id="53" dur="500"/>
                                        <p:tgtEl>
                                          <p:spTgt spid="1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2"/>
                                        </p:tgtEl>
                                        <p:attrNameLst>
                                          <p:attrName>style.visibility</p:attrName>
                                        </p:attrNameLst>
                                      </p:cBhvr>
                                      <p:to>
                                        <p:strVal val="visible"/>
                                      </p:to>
                                    </p:set>
                                    <p:animEffect transition="in" filter="fade">
                                      <p:cBhvr>
                                        <p:cTn id="56" dur="500"/>
                                        <p:tgtEl>
                                          <p:spTgt spid="16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45">
                                            <p:txEl>
                                              <p:pRg st="8" end="8"/>
                                            </p:txEl>
                                          </p:spTgt>
                                        </p:tgtEl>
                                        <p:attrNameLst>
                                          <p:attrName>style.visibility</p:attrName>
                                        </p:attrNameLst>
                                      </p:cBhvr>
                                      <p:to>
                                        <p:strVal val="visible"/>
                                      </p:to>
                                    </p:set>
                                    <p:animEffect transition="in" filter="fade">
                                      <p:cBhvr>
                                        <p:cTn id="61" dur="500"/>
                                        <p:tgtEl>
                                          <p:spTgt spid="645">
                                            <p:txEl>
                                              <p:pRg st="8" end="8"/>
                                            </p:txEl>
                                          </p:spTgt>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500"/>
                                        <p:tgtEl>
                                          <p:spTgt spid="29"/>
                                        </p:tgtEl>
                                      </p:cBhvr>
                                    </p:animEffect>
                                  </p:childTnLst>
                                </p:cTn>
                              </p:par>
                            </p:childTnLst>
                          </p:cTn>
                        </p:par>
                        <p:par>
                          <p:cTn id="66" fill="hold">
                            <p:stCondLst>
                              <p:cond delay="1000"/>
                            </p:stCondLst>
                            <p:childTnLst>
                              <p:par>
                                <p:cTn id="67" presetID="19" presetClass="emph" presetSubtype="0" fill="hold" grpId="1" nodeType="afterEffect">
                                  <p:stCondLst>
                                    <p:cond delay="0"/>
                                  </p:stCondLst>
                                  <p:childTnLst>
                                    <p:animClr clrSpc="rgb" dir="cw">
                                      <p:cBhvr override="childStyle">
                                        <p:cTn id="68" dur="500" fill="hold"/>
                                        <p:tgtEl>
                                          <p:spTgt spid="132"/>
                                        </p:tgtEl>
                                        <p:attrNameLst>
                                          <p:attrName>style.color</p:attrName>
                                        </p:attrNameLst>
                                      </p:cBhvr>
                                      <p:to>
                                        <a:srgbClr val="4D4B45"/>
                                      </p:to>
                                    </p:animClr>
                                    <p:animClr clrSpc="rgb" dir="cw">
                                      <p:cBhvr>
                                        <p:cTn id="69" dur="500" fill="hold"/>
                                        <p:tgtEl>
                                          <p:spTgt spid="132"/>
                                        </p:tgtEl>
                                        <p:attrNameLst>
                                          <p:attrName>fillcolor</p:attrName>
                                        </p:attrNameLst>
                                      </p:cBhvr>
                                      <p:to>
                                        <a:srgbClr val="4D4B45"/>
                                      </p:to>
                                    </p:animClr>
                                    <p:set>
                                      <p:cBhvr>
                                        <p:cTn id="70" dur="500" fill="hold"/>
                                        <p:tgtEl>
                                          <p:spTgt spid="132"/>
                                        </p:tgtEl>
                                        <p:attrNameLst>
                                          <p:attrName>fill.type</p:attrName>
                                        </p:attrNameLst>
                                      </p:cBhvr>
                                      <p:to>
                                        <p:strVal val="solid"/>
                                      </p:to>
                                    </p:set>
                                    <p:set>
                                      <p:cBhvr>
                                        <p:cTn id="71" dur="500" fill="hold"/>
                                        <p:tgtEl>
                                          <p:spTgt spid="132"/>
                                        </p:tgtEl>
                                        <p:attrNameLst>
                                          <p:attrName>fill.on</p:attrName>
                                        </p:attrNameLst>
                                      </p:cBhvr>
                                      <p:to>
                                        <p:strVal val="true"/>
                                      </p:to>
                                    </p:set>
                                  </p:childTnLst>
                                </p:cTn>
                              </p:par>
                              <p:par>
                                <p:cTn id="72" presetID="10" presetClass="exit" presetSubtype="0" fill="hold" grpId="1" nodeType="withEffect">
                                  <p:stCondLst>
                                    <p:cond delay="0"/>
                                  </p:stCondLst>
                                  <p:childTnLst>
                                    <p:animEffect transition="out" filter="fade">
                                      <p:cBhvr>
                                        <p:cTn id="73" dur="500"/>
                                        <p:tgtEl>
                                          <p:spTgt spid="162"/>
                                        </p:tgtEl>
                                      </p:cBhvr>
                                    </p:animEffect>
                                    <p:set>
                                      <p:cBhvr>
                                        <p:cTn id="74" dur="1" fill="hold">
                                          <p:stCondLst>
                                            <p:cond delay="499"/>
                                          </p:stCondLst>
                                        </p:cTn>
                                        <p:tgtEl>
                                          <p:spTgt spid="162"/>
                                        </p:tgtEl>
                                        <p:attrNameLst>
                                          <p:attrName>style.visibility</p:attrName>
                                        </p:attrNameLst>
                                      </p:cBhvr>
                                      <p:to>
                                        <p:strVal val="hidden"/>
                                      </p:to>
                                    </p:set>
                                  </p:childTnLst>
                                </p:cTn>
                              </p:par>
                            </p:childTnLst>
                          </p:cTn>
                        </p:par>
                        <p:par>
                          <p:cTn id="75" fill="hold">
                            <p:stCondLst>
                              <p:cond delay="1500"/>
                            </p:stCondLst>
                            <p:childTnLst>
                              <p:par>
                                <p:cTn id="76" presetID="22" presetClass="exit" presetSubtype="4" fill="hold" nodeType="afterEffect">
                                  <p:stCondLst>
                                    <p:cond delay="0"/>
                                  </p:stCondLst>
                                  <p:childTnLst>
                                    <p:animEffect transition="out" filter="wipe(down)">
                                      <p:cBhvr>
                                        <p:cTn id="77" dur="500"/>
                                        <p:tgtEl>
                                          <p:spTgt spid="134"/>
                                        </p:tgtEl>
                                      </p:cBhvr>
                                    </p:animEffect>
                                    <p:set>
                                      <p:cBhvr>
                                        <p:cTn id="78" dur="1" fill="hold">
                                          <p:stCondLst>
                                            <p:cond delay="499"/>
                                          </p:stCondLst>
                                        </p:cTn>
                                        <p:tgtEl>
                                          <p:spTgt spid="134"/>
                                        </p:tgtEl>
                                        <p:attrNameLst>
                                          <p:attrName>style.visibility</p:attrName>
                                        </p:attrNameLst>
                                      </p:cBhvr>
                                      <p:to>
                                        <p:strVal val="hidden"/>
                                      </p:to>
                                    </p:set>
                                  </p:childTnLst>
                                </p:cTn>
                              </p:par>
                              <p:par>
                                <p:cTn id="79" presetID="22" presetClass="exit" presetSubtype="4" fill="hold" nodeType="withEffect">
                                  <p:stCondLst>
                                    <p:cond delay="0"/>
                                  </p:stCondLst>
                                  <p:childTnLst>
                                    <p:animEffect transition="out" filter="wipe(down)">
                                      <p:cBhvr>
                                        <p:cTn id="80" dur="500"/>
                                        <p:tgtEl>
                                          <p:spTgt spid="135"/>
                                        </p:tgtEl>
                                      </p:cBhvr>
                                    </p:animEffect>
                                    <p:set>
                                      <p:cBhvr>
                                        <p:cTn id="81" dur="1" fill="hold">
                                          <p:stCondLst>
                                            <p:cond delay="499"/>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132" grpId="0" animBg="1"/>
      <p:bldP spid="132" grpId="1" animBg="1"/>
      <p:bldP spid="162" grpId="0" animBg="1"/>
      <p:bldP spid="16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Failover clustering</a:t>
            </a:r>
            <a:br>
              <a:rPr lang="en-US" spc="0" dirty="0"/>
            </a:br>
            <a:r>
              <a:rPr lang="en-US" sz="3137" spc="0" dirty="0">
                <a:gradFill>
                  <a:gsLst>
                    <a:gs pos="1250">
                      <a:schemeClr val="tx1"/>
                    </a:gs>
                    <a:gs pos="100000">
                      <a:schemeClr val="tx1"/>
                    </a:gs>
                  </a:gsLst>
                  <a:lin ang="5400000" scaled="0"/>
                </a:gradFill>
              </a:rPr>
              <a:t>Integrated solution, enhanced in Windows Server Technical Preview</a:t>
            </a:r>
          </a:p>
        </p:txBody>
      </p:sp>
      <p:sp>
        <p:nvSpPr>
          <p:cNvPr id="645" name="Rectangle 644"/>
          <p:cNvSpPr/>
          <p:nvPr/>
        </p:nvSpPr>
        <p:spPr>
          <a:xfrm>
            <a:off x="257370" y="1561449"/>
            <a:ext cx="6286844" cy="3059505"/>
          </a:xfrm>
          <a:prstGeom prst="rect">
            <a:avLst/>
          </a:prstGeom>
          <a:noFill/>
          <a:ln w="12700" cap="flat" cmpd="sng" algn="ctr">
            <a:noFill/>
            <a:prstDash val="solid"/>
            <a:miter lim="800000"/>
          </a:ln>
          <a:effectLst/>
        </p:spPr>
        <p:txBody>
          <a:bodyPr lIns="179285" tIns="179285" rIns="179285" bIns="89642"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2745"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Node quarantine </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Unhealthy nodes are quarantined and are no longer </a:t>
            </a:r>
            <a:b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allowed to join the cluster</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This capability prevents unhealthy nodes from negatively affecting other nodes and the overall cluster</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Node is quarantined if it unexpectedly leaves the cluster three times within an hour</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1765"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Once a node is placed in quarantine, VMs are live migrated from the cluster node, without downtime to the VM</a:t>
            </a:r>
          </a:p>
        </p:txBody>
      </p:sp>
      <p:grpSp>
        <p:nvGrpSpPr>
          <p:cNvPr id="24" name="Group 23"/>
          <p:cNvGrpSpPr/>
          <p:nvPr/>
        </p:nvGrpSpPr>
        <p:grpSpPr>
          <a:xfrm>
            <a:off x="10174053" y="3059071"/>
            <a:ext cx="446880" cy="408094"/>
            <a:chOff x="7225183" y="4826255"/>
            <a:chExt cx="420688" cy="384175"/>
          </a:xfrm>
        </p:grpSpPr>
        <p:sp>
          <p:nvSpPr>
            <p:cNvPr id="33" name="Rectangle 32"/>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 name="Group 33"/>
            <p:cNvGrpSpPr/>
            <p:nvPr/>
          </p:nvGrpSpPr>
          <p:grpSpPr>
            <a:xfrm>
              <a:off x="7225183" y="4826255"/>
              <a:ext cx="420688" cy="384175"/>
              <a:chOff x="7225183" y="4826255"/>
              <a:chExt cx="420688" cy="384175"/>
            </a:xfrm>
            <a:solidFill>
              <a:schemeClr val="accent4"/>
            </a:solidFill>
          </p:grpSpPr>
          <p:sp>
            <p:nvSpPr>
              <p:cNvPr id="3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39" name="Group 38"/>
          <p:cNvGrpSpPr/>
          <p:nvPr/>
        </p:nvGrpSpPr>
        <p:grpSpPr>
          <a:xfrm>
            <a:off x="10655025" y="3059071"/>
            <a:ext cx="446880" cy="408094"/>
            <a:chOff x="7225183" y="4826255"/>
            <a:chExt cx="420688" cy="384175"/>
          </a:xfrm>
        </p:grpSpPr>
        <p:sp>
          <p:nvSpPr>
            <p:cNvPr id="40" name="Rectangle 3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40"/>
            <p:cNvGrpSpPr/>
            <p:nvPr/>
          </p:nvGrpSpPr>
          <p:grpSpPr>
            <a:xfrm>
              <a:off x="7225183" y="4826255"/>
              <a:ext cx="420688" cy="384175"/>
              <a:chOff x="7225183" y="4826255"/>
              <a:chExt cx="420688" cy="384175"/>
            </a:xfrm>
            <a:solidFill>
              <a:schemeClr val="accent4"/>
            </a:solidFill>
          </p:grpSpPr>
          <p:sp>
            <p:nvSpPr>
              <p:cNvPr id="4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cxnSp>
        <p:nvCxnSpPr>
          <p:cNvPr id="69" name="Straight Connector 68"/>
          <p:cNvCxnSpPr/>
          <p:nvPr/>
        </p:nvCxnSpPr>
        <p:spPr>
          <a:xfrm>
            <a:off x="7965671" y="4069593"/>
            <a:ext cx="1041394" cy="90500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305688" y="4057143"/>
            <a:ext cx="0" cy="89456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9672704" y="4069593"/>
            <a:ext cx="957341" cy="9007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16747" y="5751797"/>
            <a:ext cx="2250924" cy="276959"/>
          </a:xfrm>
          <a:prstGeom prst="rect">
            <a:avLst/>
          </a:prstGeom>
          <a:noFill/>
        </p:spPr>
        <p:txBody>
          <a:bodyPr wrap="square" lIns="0" tIns="0" rIns="0" bIns="0" rtlCol="0">
            <a:spAutoFit/>
          </a:bodyPr>
          <a:lstStyle/>
          <a:p>
            <a:pPr marL="0" marR="0" lvl="0" indent="0" algn="ctr" defTabSz="914191" eaLnBrk="1" fontAlgn="auto" latinLnBrk="0" hangingPunct="1">
              <a:lnSpc>
                <a:spcPct val="9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2917">
                      <a:srgbClr val="505050"/>
                    </a:gs>
                    <a:gs pos="100000">
                      <a:srgbClr val="505050"/>
                    </a:gs>
                  </a:gsLst>
                  <a:lin ang="5400000" scaled="0"/>
                </a:gradFill>
                <a:effectLst/>
                <a:uLnTx/>
                <a:uFillTx/>
              </a:rPr>
              <a:t>Shared storage</a:t>
            </a:r>
          </a:p>
        </p:txBody>
      </p:sp>
      <p:sp>
        <p:nvSpPr>
          <p:cNvPr id="73" name="Freeform 25"/>
          <p:cNvSpPr>
            <a:spLocks noEditPoints="1"/>
          </p:cNvSpPr>
          <p:nvPr/>
        </p:nvSpPr>
        <p:spPr bwMode="auto">
          <a:xfrm>
            <a:off x="8802717" y="4917736"/>
            <a:ext cx="1002365" cy="727745"/>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74" name="Freeform 5"/>
          <p:cNvSpPr>
            <a:spLocks noChangeAspect="1" noEditPoints="1"/>
          </p:cNvSpPr>
          <p:nvPr/>
        </p:nvSpPr>
        <p:spPr bwMode="auto">
          <a:xfrm>
            <a:off x="7591941" y="3505520"/>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75" name="Group 74"/>
          <p:cNvGrpSpPr/>
          <p:nvPr/>
        </p:nvGrpSpPr>
        <p:grpSpPr>
          <a:xfrm>
            <a:off x="7510933" y="3059071"/>
            <a:ext cx="446880" cy="408094"/>
            <a:chOff x="7225183" y="4826255"/>
            <a:chExt cx="420688" cy="384175"/>
          </a:xfrm>
        </p:grpSpPr>
        <p:sp>
          <p:nvSpPr>
            <p:cNvPr id="76" name="Rectangle 7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7" name="Group 76"/>
            <p:cNvGrpSpPr/>
            <p:nvPr/>
          </p:nvGrpSpPr>
          <p:grpSpPr>
            <a:xfrm>
              <a:off x="7225183" y="4826255"/>
              <a:ext cx="420688" cy="384175"/>
              <a:chOff x="7225183" y="4826255"/>
              <a:chExt cx="420688" cy="384175"/>
            </a:xfrm>
            <a:solidFill>
              <a:schemeClr val="accent4"/>
            </a:solidFill>
          </p:grpSpPr>
          <p:sp>
            <p:nvSpPr>
              <p:cNvPr id="7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82" name="Group 81"/>
          <p:cNvGrpSpPr/>
          <p:nvPr/>
        </p:nvGrpSpPr>
        <p:grpSpPr>
          <a:xfrm>
            <a:off x="7991905" y="3059071"/>
            <a:ext cx="446880" cy="408094"/>
            <a:chOff x="7225183" y="4826255"/>
            <a:chExt cx="420688" cy="384175"/>
          </a:xfrm>
        </p:grpSpPr>
        <p:sp>
          <p:nvSpPr>
            <p:cNvPr id="83" name="Rectangle 82"/>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4" name="Group 83"/>
            <p:cNvGrpSpPr/>
            <p:nvPr/>
          </p:nvGrpSpPr>
          <p:grpSpPr>
            <a:xfrm>
              <a:off x="7225183" y="4826255"/>
              <a:ext cx="420688" cy="384175"/>
              <a:chOff x="7225183" y="4826255"/>
              <a:chExt cx="420688" cy="384175"/>
            </a:xfrm>
            <a:solidFill>
              <a:schemeClr val="accent4"/>
            </a:solidFill>
          </p:grpSpPr>
          <p:sp>
            <p:nvSpPr>
              <p:cNvPr id="8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89" name="Freeform 5"/>
          <p:cNvSpPr>
            <a:spLocks noChangeAspect="1" noEditPoints="1"/>
          </p:cNvSpPr>
          <p:nvPr/>
        </p:nvSpPr>
        <p:spPr bwMode="auto">
          <a:xfrm>
            <a:off x="8920982" y="3505520"/>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90" name="Group 89"/>
          <p:cNvGrpSpPr/>
          <p:nvPr/>
        </p:nvGrpSpPr>
        <p:grpSpPr>
          <a:xfrm>
            <a:off x="8839974" y="3059071"/>
            <a:ext cx="446880" cy="408094"/>
            <a:chOff x="7225183" y="4826255"/>
            <a:chExt cx="420688" cy="384175"/>
          </a:xfrm>
        </p:grpSpPr>
        <p:sp>
          <p:nvSpPr>
            <p:cNvPr id="91" name="Rectangle 90"/>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2" name="Group 91"/>
            <p:cNvGrpSpPr/>
            <p:nvPr/>
          </p:nvGrpSpPr>
          <p:grpSpPr>
            <a:xfrm>
              <a:off x="7225183" y="4826255"/>
              <a:ext cx="420688" cy="384175"/>
              <a:chOff x="7225183" y="4826255"/>
              <a:chExt cx="420688" cy="384175"/>
            </a:xfrm>
            <a:solidFill>
              <a:schemeClr val="accent4"/>
            </a:solidFill>
          </p:grpSpPr>
          <p:sp>
            <p:nvSpPr>
              <p:cNvPr id="9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9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97" name="Group 96"/>
          <p:cNvGrpSpPr/>
          <p:nvPr/>
        </p:nvGrpSpPr>
        <p:grpSpPr>
          <a:xfrm>
            <a:off x="9320946" y="3059071"/>
            <a:ext cx="446880" cy="408094"/>
            <a:chOff x="7225183" y="4826255"/>
            <a:chExt cx="420688" cy="384175"/>
          </a:xfrm>
        </p:grpSpPr>
        <p:sp>
          <p:nvSpPr>
            <p:cNvPr id="98" name="Rectangle 9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9" name="Group 98"/>
            <p:cNvGrpSpPr/>
            <p:nvPr/>
          </p:nvGrpSpPr>
          <p:grpSpPr>
            <a:xfrm>
              <a:off x="7225183" y="4826255"/>
              <a:ext cx="420688" cy="384175"/>
              <a:chOff x="7225183" y="4826255"/>
              <a:chExt cx="420688" cy="384175"/>
            </a:xfrm>
            <a:solidFill>
              <a:schemeClr val="accent4"/>
            </a:solidFill>
          </p:grpSpPr>
          <p:sp>
            <p:nvSpPr>
              <p:cNvPr id="10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04" name="Freeform 5"/>
          <p:cNvSpPr>
            <a:spLocks noChangeAspect="1" noEditPoints="1"/>
          </p:cNvSpPr>
          <p:nvPr/>
        </p:nvSpPr>
        <p:spPr bwMode="auto">
          <a:xfrm>
            <a:off x="10255061" y="3505520"/>
            <a:ext cx="769525" cy="59432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106" name="Picture 10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459560" y="3545488"/>
            <a:ext cx="360530" cy="360530"/>
          </a:xfrm>
          <a:prstGeom prst="rect">
            <a:avLst/>
          </a:prstGeom>
        </p:spPr>
      </p:pic>
      <p:sp>
        <p:nvSpPr>
          <p:cNvPr id="59" name="TextBox 2"/>
          <p:cNvSpPr txBox="1"/>
          <p:nvPr/>
        </p:nvSpPr>
        <p:spPr>
          <a:xfrm>
            <a:off x="7746627" y="2113497"/>
            <a:ext cx="3146962" cy="380175"/>
          </a:xfrm>
          <a:prstGeom prst="rect">
            <a:avLst/>
          </a:prstGeom>
          <a:noFill/>
        </p:spPr>
        <p:txBody>
          <a:bodyPr wrap="square" lIns="0" tIns="0" rIns="0" bIns="0" rtlCol="0">
            <a:spAutoFit/>
          </a:bodyPr>
          <a:lstStyle/>
          <a:p>
            <a:pPr marL="0" marR="0" lvl="0" indent="0" algn="ctr" defTabSz="914191" eaLnBrk="1" fontAlgn="auto" latinLnBrk="0" hangingPunct="1">
              <a:lnSpc>
                <a:spcPct val="90000"/>
              </a:lnSpc>
              <a:spcBef>
                <a:spcPts val="0"/>
              </a:spcBef>
              <a:spcAft>
                <a:spcPts val="0"/>
              </a:spcAft>
              <a:buClrTx/>
              <a:buSzTx/>
              <a:buFontTx/>
              <a:buNone/>
              <a:tabLst/>
              <a:defRPr/>
            </a:pPr>
            <a:r>
              <a:rPr kumimoji="0" lang="en-US" sz="2745" b="0" i="0" u="none" strike="noStrike" kern="0" cap="none" spc="-51" normalizeH="0" baseline="0" noProof="0" dirty="0">
                <a:ln>
                  <a:noFill/>
                </a:ln>
                <a:gradFill>
                  <a:gsLst>
                    <a:gs pos="2917">
                      <a:srgbClr val="505050"/>
                    </a:gs>
                    <a:gs pos="100000">
                      <a:srgbClr val="505050"/>
                    </a:gs>
                  </a:gsLst>
                  <a:lin ang="5400000" scaled="0"/>
                </a:gradFill>
                <a:effectLst/>
                <a:uLnTx/>
                <a:uFillTx/>
                <a:latin typeface="Segoe UI Semilight" panose="020B0402040204020203" pitchFamily="34" charset="0"/>
                <a:cs typeface="Segoe UI Semilight" panose="020B0402040204020203" pitchFamily="34" charset="0"/>
              </a:rPr>
              <a:t>Hyper-V cluster</a:t>
            </a:r>
          </a:p>
        </p:txBody>
      </p:sp>
    </p:spTree>
    <p:extLst>
      <p:ext uri="{BB962C8B-B14F-4D97-AF65-F5344CB8AC3E}">
        <p14:creationId xmlns:p14="http://schemas.microsoft.com/office/powerpoint/2010/main" val="393434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04"/>
                                        </p:tgtEl>
                                        <p:attrNameLst>
                                          <p:attrName>style.color</p:attrName>
                                        </p:attrNameLst>
                                      </p:cBhvr>
                                      <p:to>
                                        <a:srgbClr val="DC3C00"/>
                                      </p:to>
                                    </p:animClr>
                                    <p:animClr clrSpc="rgb" dir="cw">
                                      <p:cBhvr>
                                        <p:cTn id="7" dur="500" fill="hold"/>
                                        <p:tgtEl>
                                          <p:spTgt spid="104"/>
                                        </p:tgtEl>
                                        <p:attrNameLst>
                                          <p:attrName>fillcolor</p:attrName>
                                        </p:attrNameLst>
                                      </p:cBhvr>
                                      <p:to>
                                        <a:srgbClr val="DC3C00"/>
                                      </p:to>
                                    </p:animClr>
                                    <p:set>
                                      <p:cBhvr>
                                        <p:cTn id="8" dur="500" fill="hold"/>
                                        <p:tgtEl>
                                          <p:spTgt spid="104"/>
                                        </p:tgtEl>
                                        <p:attrNameLst>
                                          <p:attrName>fill.type</p:attrName>
                                        </p:attrNameLst>
                                      </p:cBhvr>
                                      <p:to>
                                        <p:strVal val="solid"/>
                                      </p:to>
                                    </p:set>
                                    <p:set>
                                      <p:cBhvr>
                                        <p:cTn id="9" dur="500" fill="hold"/>
                                        <p:tgtEl>
                                          <p:spTgt spid="104"/>
                                        </p:tgtEl>
                                        <p:attrNameLst>
                                          <p:attrName>fill.on</p:attrName>
                                        </p:attrNameLst>
                                      </p:cBhvr>
                                      <p:to>
                                        <p:strVal val="true"/>
                                      </p:to>
                                    </p:set>
                                  </p:childTnLst>
                                </p:cTn>
                              </p:par>
                            </p:childTnLst>
                          </p:cTn>
                        </p:par>
                        <p:par>
                          <p:cTn id="10" fill="hold">
                            <p:stCondLst>
                              <p:cond delay="500"/>
                            </p:stCondLst>
                            <p:childTnLst>
                              <p:par>
                                <p:cTn id="11" presetID="51" presetClass="path" presetSubtype="0" decel="100000" fill="hold" nodeType="afterEffect">
                                  <p:stCondLst>
                                    <p:cond delay="0"/>
                                  </p:stCondLst>
                                  <p:childTnLst>
                                    <p:animMotion origin="layout" path="M -1.03651E-6 -4.93418E-6 C -0.03791 -0.0472 -0.07084 -0.08102 -0.09395 -0.08443 C -0.11042 -0.08896 -0.17194 -0.09464 -0.19837 -0.06377 " pathEditMode="relative" rAng="0" ptsTypes="AAA">
                                      <p:cBhvr>
                                        <p:cTn id="12" dur="1500" fill="hold"/>
                                        <p:tgtEl>
                                          <p:spTgt spid="24"/>
                                        </p:tgtEl>
                                        <p:attrNameLst>
                                          <p:attrName>ppt_x</p:attrName>
                                          <p:attrName>ppt_y</p:attrName>
                                        </p:attrNameLst>
                                      </p:cBhvr>
                                      <p:rCtr x="-9918" y="-4403"/>
                                    </p:animMotion>
                                  </p:childTnLst>
                                </p:cTn>
                              </p:par>
                            </p:childTnLst>
                          </p:cTn>
                        </p:par>
                        <p:par>
                          <p:cTn id="13" fill="hold">
                            <p:stCondLst>
                              <p:cond delay="2000"/>
                            </p:stCondLst>
                            <p:childTnLst>
                              <p:par>
                                <p:cTn id="14" presetID="51" presetClass="path" presetSubtype="0" decel="100000" fill="hold" nodeType="afterEffect">
                                  <p:stCondLst>
                                    <p:cond delay="0"/>
                                  </p:stCondLst>
                                  <p:childTnLst>
                                    <p:animMotion origin="layout" path="M -4.48813E-6 -4.93418E-6 C -0.0134 -0.0615 -0.04378 -0.07535 -0.05667 -0.08057 C -0.06471 -0.08329 -0.10211 -0.09441 -0.12841 -0.06354 " pathEditMode="relative" rAng="0" ptsTypes="AAA">
                                      <p:cBhvr>
                                        <p:cTn id="15" dur="1500" fill="hold"/>
                                        <p:tgtEl>
                                          <p:spTgt spid="39"/>
                                        </p:tgtEl>
                                        <p:attrNameLst>
                                          <p:attrName>ppt_x</p:attrName>
                                          <p:attrName>ppt_y</p:attrName>
                                        </p:attrNameLst>
                                      </p:cBhvr>
                                      <p:rCtr x="-6421" y="-4244"/>
                                    </p:animMotion>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53245"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57" name="Freeform 5"/>
          <p:cNvSpPr>
            <a:spLocks noChangeAspect="1" noEditPoints="1"/>
          </p:cNvSpPr>
          <p:nvPr/>
        </p:nvSpPr>
        <p:spPr bwMode="auto">
          <a:xfrm>
            <a:off x="7073116" y="4206512"/>
            <a:ext cx="1100854" cy="85022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 name="Title 1"/>
          <p:cNvSpPr>
            <a:spLocks noGrp="1"/>
          </p:cNvSpPr>
          <p:nvPr>
            <p:ph type="title"/>
          </p:nvPr>
        </p:nvSpPr>
        <p:spPr/>
        <p:txBody>
          <a:bodyPr/>
          <a:lstStyle/>
          <a:p>
            <a:r>
              <a:rPr lang="en-US" spc="0" dirty="0"/>
              <a:t>Virtual machine upgrades</a:t>
            </a:r>
            <a:br>
              <a:rPr lang="en-US" spc="0" dirty="0"/>
            </a:br>
            <a:r>
              <a:rPr lang="en-US" sz="3137" spc="0" dirty="0">
                <a:gradFill>
                  <a:gsLst>
                    <a:gs pos="1250">
                      <a:schemeClr val="tx1"/>
                    </a:gs>
                    <a:gs pos="100000">
                      <a:schemeClr val="tx1"/>
                    </a:gs>
                  </a:gsLst>
                  <a:lin ang="5400000" scaled="0"/>
                </a:gradFill>
              </a:rPr>
              <a:t>New virtual machine upgrade and servicing processes</a:t>
            </a:r>
          </a:p>
        </p:txBody>
      </p:sp>
      <p:sp>
        <p:nvSpPr>
          <p:cNvPr id="645" name="Rectangle 644"/>
          <p:cNvSpPr/>
          <p:nvPr/>
        </p:nvSpPr>
        <p:spPr>
          <a:xfrm>
            <a:off x="260421" y="1571422"/>
            <a:ext cx="5835580" cy="4859668"/>
          </a:xfrm>
          <a:prstGeom prst="rect">
            <a:avLst/>
          </a:prstGeom>
          <a:noFill/>
          <a:ln w="12700" cap="flat" cmpd="sng" algn="ctr">
            <a:noFill/>
            <a:prstDash val="solid"/>
            <a:miter lim="800000"/>
          </a:ln>
          <a:effectLst/>
        </p:spPr>
        <p:txBody>
          <a:bodyPr lIns="179285" tIns="179285" rIns="179285" bIns="89642"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2647"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Compatibility mode </a:t>
            </a: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When a VM is migrated to a Windows Server Technical Preview host, it will remain in Windows Server 2012 R2 compatibility mode</a:t>
            </a: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Upgrading a VM is separate from upgrading host</a:t>
            </a: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VMs can be moved back to earlier versions until they </a:t>
            </a:r>
            <a:b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have been manually upgraded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ea typeface="+mn-ea"/>
                <a:cs typeface="+mn-cs"/>
              </a:rPr>
              <a:t>Update-</a:t>
            </a:r>
            <a:r>
              <a:rPr kumimoji="0" lang="en-US" sz="1568" b="0" i="0" u="none" strike="noStrike" kern="1200" cap="none" spc="0" normalizeH="0" baseline="0" noProof="0" dirty="0" err="1">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ea typeface="+mn-ea"/>
                <a:cs typeface="+mn-cs"/>
              </a:rPr>
              <a:t>VMVersion</a:t>
            </a:r>
            <a:r>
              <a:rPr kumimoji="0" lang="en-US" sz="1568" b="0" i="0" u="none" strike="noStrike" kern="1200" cap="none" spc="0" normalizeH="0" baseline="0" noProof="0" dirty="0">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ea typeface="+mn-ea"/>
                <a:cs typeface="+mn-cs"/>
              </a:rPr>
              <a:t> </a:t>
            </a:r>
            <a:r>
              <a:rPr kumimoji="0" lang="en-US" sz="1568" b="0" i="0" u="none" strike="noStrike" kern="1200" cap="none" spc="0" normalizeH="0" baseline="0" noProof="0" dirty="0" err="1">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ea typeface="+mn-ea"/>
                <a:cs typeface="+mn-cs"/>
              </a:rPr>
              <a:t>vmname</a:t>
            </a:r>
            <a:br>
              <a:rPr kumimoji="0" lang="en-US" sz="2353" b="0" i="0" u="none" strike="noStrike" kern="1200" cap="none" spc="0" normalizeH="0" baseline="0" noProof="0" dirty="0">
                <a:ln>
                  <a:noFill/>
                </a:ln>
                <a:solidFill>
                  <a:srgbClr val="0000FF"/>
                </a:solidFill>
                <a:effectLst/>
                <a:uLnTx/>
                <a:uFillTx/>
                <a:latin typeface="Lucida Console" panose="020B0609040504020204" pitchFamily="49" charset="0"/>
                <a:ea typeface="+mn-ea"/>
                <a:cs typeface="+mn-cs"/>
              </a:rPr>
            </a:br>
            <a:endParaRPr kumimoji="0" lang="en-US" sz="784" b="0" i="0" u="none" strike="noStrike" kern="1200" cap="none" spc="0" normalizeH="0" baseline="0" noProof="0" dirty="0">
              <a:ln>
                <a:noFill/>
              </a:ln>
              <a:gradFill>
                <a:gsLst>
                  <a:gs pos="19048">
                    <a:srgbClr val="505050"/>
                  </a:gs>
                  <a:gs pos="65000">
                    <a:srgbClr val="505050"/>
                  </a:gs>
                </a:gsLst>
                <a:lin ang="5400000" scaled="0"/>
              </a:gradFill>
              <a:effectLst/>
              <a:uLnTx/>
              <a:uFillTx/>
              <a:latin typeface="+mn-lt"/>
              <a:ea typeface="+mn-ea"/>
              <a:cs typeface="Segoe UI" pitchFamily="34" charset="0"/>
            </a:endParaRP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Once upgraded, VMs can take advantage of new </a:t>
            </a:r>
            <a:b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features of the underlying Hyper-V host</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r>
              <a:rPr kumimoji="0" lang="en-US" sz="2647"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Servicing model </a:t>
            </a: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VM drivers (integration services) updated as necessary</a:t>
            </a:r>
          </a:p>
          <a:p>
            <a:pPr marL="0" marR="0" lvl="1" indent="0" algn="l" defTabSz="462294" rtl="0" eaLnBrk="1" fontAlgn="auto" latinLnBrk="0" hangingPunct="1">
              <a:lnSpc>
                <a:spcPct val="90000"/>
              </a:lnSpc>
              <a:spcBef>
                <a:spcPts val="0"/>
              </a:spcBef>
              <a:spcAft>
                <a:spcPts val="600"/>
              </a:spcAft>
              <a:buClr>
                <a:srgbClr val="EFEFEF"/>
              </a:buClr>
              <a:buSzTx/>
              <a:buFontTx/>
              <a:buNone/>
              <a:tabLst/>
              <a:defRPr/>
            </a:pP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Updated VM drivers will be pushed directly to guest </a:t>
            </a:r>
            <a:b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br>
            <a:r>
              <a:rPr kumimoji="0" lang="en-US" sz="1568"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operating system via Windows Update</a:t>
            </a:r>
          </a:p>
          <a:p>
            <a:pPr marL="0" marR="0" lvl="1" indent="0" algn="l" defTabSz="462294" rtl="0" eaLnBrk="1" fontAlgn="auto" latinLnBrk="0" hangingPunct="1">
              <a:lnSpc>
                <a:spcPct val="90000"/>
              </a:lnSpc>
              <a:spcBef>
                <a:spcPts val="300"/>
              </a:spcBef>
              <a:spcAft>
                <a:spcPts val="600"/>
              </a:spcAft>
              <a:buClr>
                <a:srgbClr val="EFEFEF"/>
              </a:buClr>
              <a:buSzTx/>
              <a:buFontTx/>
              <a:buNone/>
              <a:tabLst/>
              <a:defRPr/>
            </a:pPr>
            <a:endParaRPr kumimoji="0" lang="en-US" sz="1961" b="0" i="0" u="none" strike="noStrike" kern="1200" cap="none" spc="0" normalizeH="0" baseline="0" noProof="0" dirty="0">
              <a:ln>
                <a:noFill/>
              </a:ln>
              <a:gradFill>
                <a:gsLst>
                  <a:gs pos="19048">
                    <a:srgbClr val="505050"/>
                  </a:gs>
                  <a:gs pos="65000">
                    <a:srgbClr val="505050"/>
                  </a:gs>
                </a:gsLst>
                <a:lin ang="5400000" scaled="0"/>
              </a:gradFill>
              <a:effectLst/>
              <a:uLnTx/>
              <a:uFillTx/>
              <a:latin typeface="+mn-lt"/>
              <a:ea typeface="+mn-ea"/>
              <a:cs typeface="Segoe UI" pitchFamily="34" charset="0"/>
            </a:endParaRPr>
          </a:p>
        </p:txBody>
      </p:sp>
      <p:sp>
        <p:nvSpPr>
          <p:cNvPr id="5" name="TextBox 4"/>
          <p:cNvSpPr txBox="1"/>
          <p:nvPr/>
        </p:nvSpPr>
        <p:spPr>
          <a:xfrm>
            <a:off x="6718135" y="5129969"/>
            <a:ext cx="2019577" cy="1022935"/>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Windows Server</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2012 R2</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Hyper-V</a:t>
            </a:r>
          </a:p>
        </p:txBody>
      </p:sp>
      <p:sp>
        <p:nvSpPr>
          <p:cNvPr id="18" name="TextBox 17"/>
          <p:cNvSpPr txBox="1"/>
          <p:nvPr/>
        </p:nvSpPr>
        <p:spPr>
          <a:xfrm>
            <a:off x="9571498" y="5134913"/>
            <a:ext cx="2184686" cy="1022935"/>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Windows Server</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Technical Preview</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Hyper-V</a:t>
            </a:r>
          </a:p>
        </p:txBody>
      </p:sp>
      <p:sp>
        <p:nvSpPr>
          <p:cNvPr id="47" name="TextBox 46"/>
          <p:cNvSpPr txBox="1"/>
          <p:nvPr/>
        </p:nvSpPr>
        <p:spPr>
          <a:xfrm>
            <a:off x="7313417" y="1945535"/>
            <a:ext cx="3763093" cy="1022853"/>
          </a:xfrm>
          <a:prstGeom prst="rect">
            <a:avLst/>
          </a:prstGeom>
          <a:solidFill>
            <a:schemeClr val="bg1"/>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t>Windows Server Technical Preview</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t>supports previous version VMs</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t>in compatibility mode</a:t>
            </a:r>
          </a:p>
        </p:txBody>
      </p:sp>
      <p:sp>
        <p:nvSpPr>
          <p:cNvPr id="58" name="TextBox 57"/>
          <p:cNvSpPr txBox="1"/>
          <p:nvPr/>
        </p:nvSpPr>
        <p:spPr>
          <a:xfrm>
            <a:off x="6896788" y="1945535"/>
            <a:ext cx="4696434" cy="968542"/>
          </a:xfrm>
          <a:prstGeom prst="rect">
            <a:avLst/>
          </a:prstGeom>
          <a:solidFill>
            <a:schemeClr val="bg1"/>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9048">
                      <a:schemeClr val="tx1"/>
                    </a:gs>
                    <a:gs pos="65000">
                      <a:schemeClr val="tx1"/>
                    </a:gs>
                  </a:gsLst>
                  <a:lin ang="5400000" scaled="0"/>
                </a:gradFill>
                <a:effectLst/>
                <a:uLnTx/>
                <a:uFillTx/>
                <a:cs typeface="Segoe UI" pitchFamily="34" charset="0"/>
              </a:rPr>
              <a:t>By running </a:t>
            </a:r>
            <a:r>
              <a:rPr kumimoji="0" lang="en-US" sz="1568" b="0" i="0" u="none" strike="noStrike" kern="0" cap="none" spc="0" normalizeH="0" baseline="0" noProof="0" dirty="0">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rPr>
              <a:t>Update-</a:t>
            </a:r>
            <a:r>
              <a:rPr kumimoji="0" lang="en-US" sz="1568" b="0" i="0" u="none" strike="noStrike" kern="0" cap="none" spc="0" normalizeH="0" baseline="0" noProof="0" dirty="0" err="1">
                <a:ln>
                  <a:noFill/>
                </a:ln>
                <a:gradFill>
                  <a:gsLst>
                    <a:gs pos="19048">
                      <a:schemeClr val="accent5">
                        <a:lumMod val="75000"/>
                        <a:lumOff val="25000"/>
                      </a:schemeClr>
                    </a:gs>
                    <a:gs pos="69000">
                      <a:schemeClr val="accent5">
                        <a:lumMod val="75000"/>
                        <a:lumOff val="25000"/>
                      </a:schemeClr>
                    </a:gs>
                  </a:gsLst>
                  <a:lin ang="5400000" scaled="0"/>
                </a:gradFill>
                <a:effectLst/>
                <a:uLnTx/>
                <a:uFillTx/>
                <a:latin typeface="Lucida Console" panose="020B0609040504020204" pitchFamily="49" charset="0"/>
              </a:rPr>
              <a:t>VMVersion</a:t>
            </a: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t>,</a:t>
            </a:r>
            <a:b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1568" b="0" i="0" u="none" strike="noStrike" kern="0" cap="none" spc="0" normalizeH="0" baseline="0" noProof="0" dirty="0">
                <a:ln>
                  <a:noFill/>
                </a:ln>
                <a:gradFill>
                  <a:gsLst>
                    <a:gs pos="19048">
                      <a:schemeClr val="tx1"/>
                    </a:gs>
                    <a:gs pos="65000">
                      <a:schemeClr val="tx1"/>
                    </a:gs>
                  </a:gsLst>
                  <a:lin ang="5400000" scaled="0"/>
                </a:gradFill>
                <a:effectLst/>
                <a:uLnTx/>
                <a:uFillTx/>
                <a:cs typeface="Segoe UI" pitchFamily="34" charset="0"/>
              </a:rPr>
              <a:t>VM will be upgraded to newest hardware version</a:t>
            </a:r>
            <a:br>
              <a:rPr kumimoji="0" lang="en-US" sz="1568" b="0" i="0" u="none" strike="noStrike" kern="0" cap="none" spc="0" normalizeH="0" baseline="0" noProof="0" dirty="0">
                <a:ln>
                  <a:noFill/>
                </a:ln>
                <a:gradFill>
                  <a:gsLst>
                    <a:gs pos="19048">
                      <a:schemeClr val="tx1"/>
                    </a:gs>
                    <a:gs pos="65000">
                      <a:schemeClr val="tx1"/>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9048">
                      <a:schemeClr val="tx1"/>
                    </a:gs>
                    <a:gs pos="65000">
                      <a:schemeClr val="tx1"/>
                    </a:gs>
                  </a:gsLst>
                  <a:lin ang="5400000" scaled="0"/>
                </a:gradFill>
                <a:effectLst/>
                <a:uLnTx/>
                <a:uFillTx/>
                <a:cs typeface="Segoe UI" pitchFamily="34" charset="0"/>
              </a:rPr>
              <a:t>and can use the new Hyper-V features</a:t>
            </a:r>
          </a:p>
        </p:txBody>
      </p:sp>
      <p:grpSp>
        <p:nvGrpSpPr>
          <p:cNvPr id="7" name="Group 6"/>
          <p:cNvGrpSpPr/>
          <p:nvPr/>
        </p:nvGrpSpPr>
        <p:grpSpPr>
          <a:xfrm>
            <a:off x="6426976" y="3380762"/>
            <a:ext cx="535750" cy="712133"/>
            <a:chOff x="6461795" y="4284424"/>
            <a:chExt cx="480633" cy="638870"/>
          </a:xfrm>
        </p:grpSpPr>
        <p:grpSp>
          <p:nvGrpSpPr>
            <p:cNvPr id="59" name="Group 58"/>
            <p:cNvGrpSpPr/>
            <p:nvPr/>
          </p:nvGrpSpPr>
          <p:grpSpPr>
            <a:xfrm>
              <a:off x="6461795" y="4484377"/>
              <a:ext cx="480633" cy="438917"/>
              <a:chOff x="7225183" y="4826255"/>
              <a:chExt cx="420688" cy="384175"/>
            </a:xfrm>
          </p:grpSpPr>
          <p:sp>
            <p:nvSpPr>
              <p:cNvPr id="60" name="Rectangle 5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 name="Group 60"/>
              <p:cNvGrpSpPr/>
              <p:nvPr/>
            </p:nvGrpSpPr>
            <p:grpSpPr>
              <a:xfrm>
                <a:off x="7225183" y="4826255"/>
                <a:ext cx="420688" cy="384175"/>
                <a:chOff x="7225183" y="4826255"/>
                <a:chExt cx="420688" cy="384175"/>
              </a:xfrm>
              <a:solidFill>
                <a:schemeClr val="accent4"/>
              </a:solidFill>
            </p:grpSpPr>
            <p:sp>
              <p:nvSpPr>
                <p:cNvPr id="6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66"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95" name="Group 94"/>
          <p:cNvGrpSpPr/>
          <p:nvPr/>
        </p:nvGrpSpPr>
        <p:grpSpPr>
          <a:xfrm>
            <a:off x="7024592" y="3380762"/>
            <a:ext cx="535750" cy="712133"/>
            <a:chOff x="6461795" y="4284424"/>
            <a:chExt cx="480633" cy="638870"/>
          </a:xfrm>
        </p:grpSpPr>
        <p:grpSp>
          <p:nvGrpSpPr>
            <p:cNvPr id="96" name="Group 95"/>
            <p:cNvGrpSpPr/>
            <p:nvPr/>
          </p:nvGrpSpPr>
          <p:grpSpPr>
            <a:xfrm>
              <a:off x="6461795" y="4484377"/>
              <a:ext cx="480633" cy="438917"/>
              <a:chOff x="7225183" y="4826255"/>
              <a:chExt cx="420688" cy="384175"/>
            </a:xfrm>
          </p:grpSpPr>
          <p:sp>
            <p:nvSpPr>
              <p:cNvPr id="98" name="Rectangle 9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9" name="Group 98"/>
              <p:cNvGrpSpPr/>
              <p:nvPr/>
            </p:nvGrpSpPr>
            <p:grpSpPr>
              <a:xfrm>
                <a:off x="7225183" y="4826255"/>
                <a:ext cx="420688" cy="384175"/>
                <a:chOff x="7225183" y="4826255"/>
                <a:chExt cx="420688" cy="384175"/>
              </a:xfrm>
              <a:solidFill>
                <a:schemeClr val="accent4"/>
              </a:solidFill>
            </p:grpSpPr>
            <p:sp>
              <p:nvSpPr>
                <p:cNvPr id="10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97"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4" name="Group 103"/>
          <p:cNvGrpSpPr/>
          <p:nvPr/>
        </p:nvGrpSpPr>
        <p:grpSpPr>
          <a:xfrm>
            <a:off x="7622209" y="3380762"/>
            <a:ext cx="535750" cy="712133"/>
            <a:chOff x="6461795" y="4284424"/>
            <a:chExt cx="480633" cy="638870"/>
          </a:xfrm>
        </p:grpSpPr>
        <p:grpSp>
          <p:nvGrpSpPr>
            <p:cNvPr id="105" name="Group 104"/>
            <p:cNvGrpSpPr/>
            <p:nvPr/>
          </p:nvGrpSpPr>
          <p:grpSpPr>
            <a:xfrm>
              <a:off x="6461795" y="4484377"/>
              <a:ext cx="480633" cy="438917"/>
              <a:chOff x="7225183" y="4826255"/>
              <a:chExt cx="420688" cy="384175"/>
            </a:xfrm>
          </p:grpSpPr>
          <p:sp>
            <p:nvSpPr>
              <p:cNvPr id="107" name="Rectangle 106"/>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107"/>
              <p:cNvGrpSpPr/>
              <p:nvPr/>
            </p:nvGrpSpPr>
            <p:grpSpPr>
              <a:xfrm>
                <a:off x="7225183" y="4826255"/>
                <a:ext cx="420688" cy="384175"/>
                <a:chOff x="7225183" y="4826255"/>
                <a:chExt cx="420688" cy="384175"/>
              </a:xfrm>
              <a:solidFill>
                <a:schemeClr val="accent4"/>
              </a:solidFill>
            </p:grpSpPr>
            <p:sp>
              <p:nvSpPr>
                <p:cNvPr id="109"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0"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1"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2"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06"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3" name="Group 112"/>
          <p:cNvGrpSpPr/>
          <p:nvPr/>
        </p:nvGrpSpPr>
        <p:grpSpPr>
          <a:xfrm>
            <a:off x="8219825" y="3380762"/>
            <a:ext cx="535750" cy="712133"/>
            <a:chOff x="6461795" y="4284424"/>
            <a:chExt cx="480633" cy="638870"/>
          </a:xfrm>
        </p:grpSpPr>
        <p:grpSp>
          <p:nvGrpSpPr>
            <p:cNvPr id="114" name="Group 113"/>
            <p:cNvGrpSpPr/>
            <p:nvPr/>
          </p:nvGrpSpPr>
          <p:grpSpPr>
            <a:xfrm>
              <a:off x="6461795" y="4484377"/>
              <a:ext cx="480633" cy="438917"/>
              <a:chOff x="7225183" y="4826255"/>
              <a:chExt cx="420688" cy="384175"/>
            </a:xfrm>
          </p:grpSpPr>
          <p:sp>
            <p:nvSpPr>
              <p:cNvPr id="116" name="Rectangle 11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7225183" y="4826255"/>
                <a:ext cx="420688" cy="384175"/>
                <a:chOff x="7225183" y="4826255"/>
                <a:chExt cx="420688" cy="384175"/>
              </a:xfrm>
              <a:solidFill>
                <a:schemeClr val="accent4"/>
              </a:solidFill>
            </p:grpSpPr>
            <p:sp>
              <p:nvSpPr>
                <p:cNvPr id="11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15"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4" name="Group 123"/>
          <p:cNvGrpSpPr/>
          <p:nvPr/>
        </p:nvGrpSpPr>
        <p:grpSpPr>
          <a:xfrm>
            <a:off x="9425464" y="3603644"/>
            <a:ext cx="535750" cy="489251"/>
            <a:chOff x="7225183" y="4826255"/>
            <a:chExt cx="420688" cy="384175"/>
          </a:xfrm>
        </p:grpSpPr>
        <p:sp>
          <p:nvSpPr>
            <p:cNvPr id="126" name="Rectangle 12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7" name="Group 126"/>
            <p:cNvGrpSpPr/>
            <p:nvPr/>
          </p:nvGrpSpPr>
          <p:grpSpPr>
            <a:xfrm>
              <a:off x="7225183" y="4826255"/>
              <a:ext cx="420688" cy="384175"/>
              <a:chOff x="7225183" y="4826255"/>
              <a:chExt cx="420688" cy="384175"/>
            </a:xfrm>
            <a:solidFill>
              <a:schemeClr val="accent4"/>
            </a:solidFill>
          </p:grpSpPr>
          <p:sp>
            <p:nvSpPr>
              <p:cNvPr id="12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33" name="Group 132"/>
          <p:cNvGrpSpPr/>
          <p:nvPr/>
        </p:nvGrpSpPr>
        <p:grpSpPr>
          <a:xfrm>
            <a:off x="10023080" y="3603644"/>
            <a:ext cx="535750" cy="489251"/>
            <a:chOff x="7225183" y="4826255"/>
            <a:chExt cx="420688" cy="384175"/>
          </a:xfrm>
        </p:grpSpPr>
        <p:sp>
          <p:nvSpPr>
            <p:cNvPr id="135" name="Rectangle 13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6" name="Group 135"/>
            <p:cNvGrpSpPr/>
            <p:nvPr/>
          </p:nvGrpSpPr>
          <p:grpSpPr>
            <a:xfrm>
              <a:off x="7225183" y="4826255"/>
              <a:ext cx="420688" cy="384175"/>
              <a:chOff x="7225183" y="4826255"/>
              <a:chExt cx="420688" cy="384175"/>
            </a:xfrm>
            <a:solidFill>
              <a:schemeClr val="accent4"/>
            </a:solidFill>
          </p:grpSpPr>
          <p:sp>
            <p:nvSpPr>
              <p:cNvPr id="13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42" name="Group 141"/>
          <p:cNvGrpSpPr/>
          <p:nvPr/>
        </p:nvGrpSpPr>
        <p:grpSpPr>
          <a:xfrm>
            <a:off x="10620697" y="3603644"/>
            <a:ext cx="535750" cy="489251"/>
            <a:chOff x="7225183" y="4826255"/>
            <a:chExt cx="420688" cy="384175"/>
          </a:xfrm>
        </p:grpSpPr>
        <p:sp>
          <p:nvSpPr>
            <p:cNvPr id="144" name="Rectangle 143"/>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 name="Group 144"/>
            <p:cNvGrpSpPr/>
            <p:nvPr/>
          </p:nvGrpSpPr>
          <p:grpSpPr>
            <a:xfrm>
              <a:off x="7225183" y="4826255"/>
              <a:ext cx="420688" cy="384175"/>
              <a:chOff x="7225183" y="4826255"/>
              <a:chExt cx="420688" cy="384175"/>
            </a:xfrm>
            <a:solidFill>
              <a:schemeClr val="accent4"/>
            </a:solidFill>
          </p:grpSpPr>
          <p:sp>
            <p:nvSpPr>
              <p:cNvPr id="146"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7"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8"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9"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43" name="Text To Outline"/>
          <p:cNvSpPr/>
          <p:nvPr/>
        </p:nvSpPr>
        <p:spPr bwMode="auto">
          <a:xfrm>
            <a:off x="10751110" y="3380762"/>
            <a:ext cx="264091" cy="179904"/>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1" name="Group 150"/>
          <p:cNvGrpSpPr/>
          <p:nvPr/>
        </p:nvGrpSpPr>
        <p:grpSpPr>
          <a:xfrm>
            <a:off x="11218313" y="3603644"/>
            <a:ext cx="535750" cy="489251"/>
            <a:chOff x="7225183" y="4826255"/>
            <a:chExt cx="420688" cy="384175"/>
          </a:xfrm>
        </p:grpSpPr>
        <p:sp>
          <p:nvSpPr>
            <p:cNvPr id="153" name="Rectangle 152"/>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4" name="Group 153"/>
            <p:cNvGrpSpPr/>
            <p:nvPr/>
          </p:nvGrpSpPr>
          <p:grpSpPr>
            <a:xfrm>
              <a:off x="7225183" y="4826255"/>
              <a:ext cx="420688" cy="384175"/>
              <a:chOff x="7225183" y="4826255"/>
              <a:chExt cx="420688" cy="384175"/>
            </a:xfrm>
            <a:solidFill>
              <a:schemeClr val="accent4"/>
            </a:solidFill>
          </p:grpSpPr>
          <p:sp>
            <p:nvSpPr>
              <p:cNvPr id="15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152" name="Text To Outline"/>
          <p:cNvSpPr/>
          <p:nvPr/>
        </p:nvSpPr>
        <p:spPr bwMode="auto">
          <a:xfrm>
            <a:off x="11348727" y="3380762"/>
            <a:ext cx="264091" cy="179904"/>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TextBox 159"/>
          <p:cNvSpPr txBox="1"/>
          <p:nvPr/>
        </p:nvSpPr>
        <p:spPr>
          <a:xfrm>
            <a:off x="9555628"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161" name="TextBox 160"/>
          <p:cNvSpPr txBox="1"/>
          <p:nvPr/>
        </p:nvSpPr>
        <p:spPr>
          <a:xfrm>
            <a:off x="10750862"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162" name="TextBox 161"/>
          <p:cNvSpPr txBox="1"/>
          <p:nvPr/>
        </p:nvSpPr>
        <p:spPr>
          <a:xfrm>
            <a:off x="11348478" y="3346223"/>
            <a:ext cx="281297" cy="271554"/>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2917">
                      <a:srgbClr val="00188F"/>
                    </a:gs>
                    <a:gs pos="30000">
                      <a:srgbClr val="00188F"/>
                    </a:gs>
                  </a:gsLst>
                  <a:lin ang="5400000" scaled="0"/>
                </a:gradFill>
                <a:effectLst/>
                <a:uLnTx/>
                <a:uFillTx/>
              </a:rPr>
              <a:t>v6</a:t>
            </a:r>
          </a:p>
        </p:txBody>
      </p:sp>
      <p:sp>
        <p:nvSpPr>
          <p:cNvPr id="163" name="Freeform 5"/>
          <p:cNvSpPr>
            <a:spLocks noChangeAspect="1" noEditPoints="1"/>
          </p:cNvSpPr>
          <p:nvPr/>
        </p:nvSpPr>
        <p:spPr bwMode="auto">
          <a:xfrm>
            <a:off x="10055593" y="4206512"/>
            <a:ext cx="1100854" cy="85022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1166342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500"/>
                                        <p:tgtEl>
                                          <p:spTgt spid="162"/>
                                        </p:tgtEl>
                                      </p:cBhvr>
                                    </p:animEffect>
                                  </p:childTnLst>
                                </p:cTn>
                              </p:par>
                              <p:par>
                                <p:cTn id="14" presetID="10" presetClass="exit" presetSubtype="0" fill="hold" grpId="0" nodeType="withEffect">
                                  <p:stCondLst>
                                    <p:cond delay="0"/>
                                  </p:stCondLst>
                                  <p:childTnLst>
                                    <p:animEffect transition="out" filter="fade">
                                      <p:cBhvr>
                                        <p:cTn id="15" dur="500"/>
                                        <p:tgtEl>
                                          <p:spTgt spid="143"/>
                                        </p:tgtEl>
                                      </p:cBhvr>
                                    </p:animEffect>
                                    <p:set>
                                      <p:cBhvr>
                                        <p:cTn id="16" dur="1" fill="hold">
                                          <p:stCondLst>
                                            <p:cond delay="499"/>
                                          </p:stCondLst>
                                        </p:cTn>
                                        <p:tgtEl>
                                          <p:spTgt spid="14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2"/>
                                        </p:tgtEl>
                                      </p:cBhvr>
                                    </p:animEffect>
                                    <p:set>
                                      <p:cBhvr>
                                        <p:cTn id="19" dur="1" fill="hold">
                                          <p:stCondLst>
                                            <p:cond delay="499"/>
                                          </p:stCondLst>
                                        </p:cTn>
                                        <p:tgtEl>
                                          <p:spTgt spid="15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5">
                                            <p:txEl>
                                              <p:pRg st="6" end="6"/>
                                            </p:txEl>
                                          </p:spTgt>
                                        </p:tgtEl>
                                        <p:attrNameLst>
                                          <p:attrName>style.visibility</p:attrName>
                                        </p:attrNameLst>
                                      </p:cBhvr>
                                      <p:to>
                                        <p:strVal val="visible"/>
                                      </p:to>
                                    </p:set>
                                    <p:animEffect transition="in" filter="fade">
                                      <p:cBhvr>
                                        <p:cTn id="24" dur="500"/>
                                        <p:tgtEl>
                                          <p:spTgt spid="64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45">
                                            <p:txEl>
                                              <p:pRg st="7" end="7"/>
                                            </p:txEl>
                                          </p:spTgt>
                                        </p:tgtEl>
                                        <p:attrNameLst>
                                          <p:attrName>style.visibility</p:attrName>
                                        </p:attrNameLst>
                                      </p:cBhvr>
                                      <p:to>
                                        <p:strVal val="visible"/>
                                      </p:to>
                                    </p:set>
                                    <p:animEffect transition="in" filter="fade">
                                      <p:cBhvr>
                                        <p:cTn id="29" dur="500"/>
                                        <p:tgtEl>
                                          <p:spTgt spid="645">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45">
                                            <p:txEl>
                                              <p:pRg st="8" end="8"/>
                                            </p:txEl>
                                          </p:spTgt>
                                        </p:tgtEl>
                                        <p:attrNameLst>
                                          <p:attrName>style.visibility</p:attrName>
                                        </p:attrNameLst>
                                      </p:cBhvr>
                                      <p:to>
                                        <p:strVal val="visible"/>
                                      </p:to>
                                    </p:set>
                                    <p:animEffect transition="in" filter="fade">
                                      <p:cBhvr>
                                        <p:cTn id="32" dur="500"/>
                                        <p:tgtEl>
                                          <p:spTgt spid="64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43" grpId="0" animBg="1"/>
      <p:bldP spid="152" grpId="0" animBg="1"/>
      <p:bldP spid="161" grpId="0"/>
      <p:bldP spid="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PowerShell Direct</a:t>
            </a:r>
          </a:p>
        </p:txBody>
      </p:sp>
      <p:sp>
        <p:nvSpPr>
          <p:cNvPr id="9" name="Text Placeholder 1"/>
          <p:cNvSpPr txBox="1">
            <a:spLocks/>
          </p:cNvSpPr>
          <p:nvPr/>
        </p:nvSpPr>
        <p:spPr>
          <a:xfrm>
            <a:off x="269239" y="1546528"/>
            <a:ext cx="11653523" cy="4402187"/>
          </a:xfrm>
          <a:prstGeom prst="rect">
            <a:avLst/>
          </a:prstGeom>
        </p:spPr>
        <p:txBody>
          <a:bodyPr vert="horz" wrap="square" lIns="143428" tIns="89642" rIns="143428" bIns="89642" rtlCol="0">
            <a:spAutoFit/>
          </a:bodyPr>
          <a:lstStyle>
            <a:lvl1pPr marL="0" indent="0" algn="l" defTabSz="931863" rtl="0" eaLnBrk="1" fontAlgn="base" hangingPunct="1">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eaLnBrk="1" fontAlgn="base" hangingPunct="1">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eaLnBrk="1" fontAlgn="base" hangingPunct="1">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ts val="1176"/>
              </a:spcBef>
              <a:spcAft>
                <a:spcPct val="0"/>
              </a:spcAft>
              <a:buClrTx/>
              <a:buSzPct val="90000"/>
              <a:buFont typeface="Arial" pitchFamily="34" charset="0"/>
              <a:buNone/>
              <a:tabLst/>
              <a:defRPr/>
            </a:pPr>
            <a:r>
              <a:rPr kumimoji="0" lang="en-US" sz="3529"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cs typeface="+mn-cs"/>
              </a:rPr>
              <a:t>Bridge the boundary between Hyper-V host and guest VM in a secure way to issue PS cmdlets and run scripts easily</a:t>
            </a:r>
          </a:p>
          <a:p>
            <a:pPr marL="0" marR="0" lvl="1" indent="0" algn="l" defTabSz="913505" rtl="0" eaLnBrk="1" fontAlgn="base" latinLnBrk="0" hangingPunct="1">
              <a:lnSpc>
                <a:spcPct val="90000"/>
              </a:lnSpc>
              <a:spcBef>
                <a:spcPct val="20000"/>
              </a:spcBef>
              <a:spcAft>
                <a:spcPct val="0"/>
              </a:spcAft>
              <a:buClrTx/>
              <a:buSzPct val="90000"/>
              <a:buFontTx/>
              <a:buNone/>
              <a:tabLst/>
              <a:defRPr/>
            </a:pPr>
            <a:r>
              <a:rPr kumimoji="0" lang="en-US" sz="1765"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Currently supports Windows 10/Windows Server 2016 guest on Windows 1 10/Windows Server 2016 host</a:t>
            </a:r>
          </a:p>
          <a:p>
            <a:pPr marL="0" marR="0" lvl="0" indent="0" algn="l" defTabSz="913505" rtl="0" eaLnBrk="1" fontAlgn="base" latinLnBrk="0" hangingPunct="1">
              <a:lnSpc>
                <a:spcPct val="90000"/>
              </a:lnSpc>
              <a:spcBef>
                <a:spcPts val="1176"/>
              </a:spcBef>
              <a:spcAft>
                <a:spcPct val="0"/>
              </a:spcAft>
              <a:buClrTx/>
              <a:buSzPct val="90000"/>
              <a:buFont typeface="Arial" pitchFamily="34" charset="0"/>
              <a:buNone/>
              <a:tabLst/>
              <a:defRPr/>
            </a:pPr>
            <a:r>
              <a:rPr kumimoji="0" lang="en-US" sz="3529"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cs typeface="+mn-cs"/>
              </a:rPr>
              <a:t>No need to configure PS remoting or network connectivity</a:t>
            </a:r>
          </a:p>
          <a:p>
            <a:pPr marL="0" marR="0" lvl="0" indent="0" algn="l" defTabSz="913505" rtl="0" eaLnBrk="1" fontAlgn="base" latinLnBrk="0" hangingPunct="1">
              <a:lnSpc>
                <a:spcPct val="90000"/>
              </a:lnSpc>
              <a:spcBef>
                <a:spcPts val="1176"/>
              </a:spcBef>
              <a:spcAft>
                <a:spcPct val="0"/>
              </a:spcAft>
              <a:buClrTx/>
              <a:buSzPct val="90000"/>
              <a:buFont typeface="Arial" pitchFamily="34" charset="0"/>
              <a:buNone/>
              <a:tabLst/>
              <a:defRPr/>
            </a:pPr>
            <a:r>
              <a:rPr kumimoji="0" lang="en-US" sz="3529"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cs typeface="+mn-cs"/>
              </a:rPr>
              <a:t>Just need the guest credentials</a:t>
            </a:r>
          </a:p>
          <a:p>
            <a:pPr marL="0" marR="0" lvl="0" indent="0" algn="l" defTabSz="913505" rtl="0" eaLnBrk="1" fontAlgn="base" latinLnBrk="0" hangingPunct="1">
              <a:lnSpc>
                <a:spcPct val="90000"/>
              </a:lnSpc>
              <a:spcBef>
                <a:spcPts val="1176"/>
              </a:spcBef>
              <a:spcAft>
                <a:spcPct val="0"/>
              </a:spcAft>
              <a:buClrTx/>
              <a:buSzPct val="90000"/>
              <a:buFont typeface="Arial" pitchFamily="34" charset="0"/>
              <a:buNone/>
              <a:tabLst/>
              <a:defRPr/>
            </a:pPr>
            <a:r>
              <a:rPr kumimoji="0" lang="en-US" sz="3529" b="0" i="0" u="none" strike="noStrike" kern="120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cs typeface="+mn-cs"/>
              </a:rPr>
              <a:t>Can only connect to particular guest from that host</a:t>
            </a:r>
          </a:p>
          <a:p>
            <a:pPr marL="0" marR="0" lvl="0" indent="0" algn="l" defTabSz="914367" rtl="0" eaLnBrk="1" fontAlgn="auto" latinLnBrk="0" hangingPunct="1">
              <a:lnSpc>
                <a:spcPct val="100000"/>
              </a:lnSpc>
              <a:spcBef>
                <a:spcPts val="0"/>
              </a:spcBef>
              <a:spcAft>
                <a:spcPts val="0"/>
              </a:spcAft>
              <a:buClrTx/>
              <a:buSzTx/>
              <a:buFont typeface="Arial" pitchFamily="34" charset="0"/>
              <a:buNone/>
              <a:tabLst/>
              <a:defRPr/>
            </a:pPr>
            <a:endParaRPr kumimoji="0" lang="en-US" sz="1961"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 typeface="Arial" pitchFamily="34" charset="0"/>
              <a:buNone/>
              <a:tabLst/>
              <a:defRPr/>
            </a:pP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Enter-</a:t>
            </a:r>
            <a:r>
              <a:rPr kumimoji="0" lang="en-US" sz="2353" b="0" i="0" u="none" strike="noStrike" kern="1200" cap="none" spc="0" normalizeH="0" baseline="0" noProof="0" dirty="0" err="1">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PSSession</a:t>
            </a: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 </a:t>
            </a:r>
            <a:r>
              <a:rPr kumimoji="0" lang="en-US" sz="2353" b="0" i="0" u="none" strike="noStrike" kern="1200" cap="none" spc="0" normalizeH="0" baseline="0" noProof="0" dirty="0">
                <a:ln>
                  <a:noFill/>
                </a:ln>
                <a:gradFill>
                  <a:gsLst>
                    <a:gs pos="9901">
                      <a:srgbClr val="002050"/>
                    </a:gs>
                    <a:gs pos="22772">
                      <a:srgbClr val="002050"/>
                    </a:gs>
                  </a:gsLst>
                </a:gradFill>
                <a:effectLst/>
                <a:uLnTx/>
                <a:uFillTx/>
                <a:latin typeface="Lucida Console" panose="020B0609040504020204" pitchFamily="49" charset="0"/>
                <a:ea typeface="+mn-ea"/>
                <a:cs typeface="+mn-cs"/>
              </a:rPr>
              <a:t>-</a:t>
            </a:r>
            <a:r>
              <a:rPr kumimoji="0" lang="en-US" sz="2353" b="0" i="0" u="none" strike="noStrike" kern="1200" cap="none" spc="0" normalizeH="0" baseline="0" noProof="0" dirty="0" err="1">
                <a:ln>
                  <a:noFill/>
                </a:ln>
                <a:gradFill>
                  <a:gsLst>
                    <a:gs pos="9901">
                      <a:srgbClr val="002050"/>
                    </a:gs>
                    <a:gs pos="22772">
                      <a:srgbClr val="002050"/>
                    </a:gs>
                  </a:gsLst>
                </a:gradFill>
                <a:effectLst/>
                <a:uLnTx/>
                <a:uFillTx/>
                <a:latin typeface="Lucida Console" panose="020B0609040504020204" pitchFamily="49" charset="0"/>
                <a:ea typeface="+mn-ea"/>
                <a:cs typeface="+mn-cs"/>
              </a:rPr>
              <a:t>VMName</a:t>
            </a:r>
            <a:r>
              <a:rPr kumimoji="0" lang="en-US" sz="2353" b="0" i="0" u="none" strike="noStrike" kern="1200" cap="none" spc="0" normalizeH="0" baseline="0" noProof="0" dirty="0">
                <a:ln>
                  <a:noFill/>
                </a:ln>
                <a:gradFill>
                  <a:gsLst>
                    <a:gs pos="9901">
                      <a:srgbClr val="002050"/>
                    </a:gs>
                    <a:gs pos="22772">
                      <a:srgbClr val="002050"/>
                    </a:gs>
                  </a:gsLst>
                </a:gradFill>
                <a:effectLst/>
                <a:uLnTx/>
                <a:uFillTx/>
                <a:latin typeface="Lucida Console" panose="020B0609040504020204" pitchFamily="49" charset="0"/>
                <a:ea typeface="+mn-ea"/>
                <a:cs typeface="+mn-cs"/>
              </a:rPr>
              <a:t> </a:t>
            </a:r>
            <a:r>
              <a:rPr kumimoji="0" lang="en-US" sz="2353" b="0" i="0" u="none" strike="noStrike" kern="1200" cap="none" spc="0" normalizeH="0" baseline="0" noProof="0" dirty="0" err="1">
                <a:ln>
                  <a:noFill/>
                </a:ln>
                <a:gradFill>
                  <a:gsLst>
                    <a:gs pos="57426">
                      <a:srgbClr val="68217A"/>
                    </a:gs>
                    <a:gs pos="45000">
                      <a:srgbClr val="68217A"/>
                    </a:gs>
                  </a:gsLst>
                </a:gradFill>
                <a:effectLst/>
                <a:uLnTx/>
                <a:uFillTx/>
                <a:latin typeface="Lucida Console" panose="020B0609040504020204" pitchFamily="49" charset="0"/>
                <a:ea typeface="+mn-ea"/>
                <a:cs typeface="+mn-cs"/>
              </a:rPr>
              <a:t>VMName</a:t>
            </a:r>
            <a:endParaRPr kumimoji="0" lang="en-US" sz="2353" b="0" i="0" u="none" strike="noStrike" kern="1200" cap="none" spc="0" normalizeH="0" baseline="0" noProof="0" dirty="0">
              <a:ln>
                <a:noFill/>
              </a:ln>
              <a:gradFill>
                <a:gsLst>
                  <a:gs pos="57426">
                    <a:srgbClr val="68217A"/>
                  </a:gs>
                  <a:gs pos="45000">
                    <a:srgbClr val="68217A"/>
                  </a:gs>
                </a:gsLst>
              </a:gradFill>
              <a:effectLst/>
              <a:uLnTx/>
              <a:uFillTx/>
              <a:latin typeface="Lucida Console" panose="020B060904050402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 typeface="Arial" pitchFamily="34" charset="0"/>
              <a:buNone/>
              <a:tabLst/>
              <a:defRPr/>
            </a:pP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Invoke-Command -</a:t>
            </a:r>
            <a:r>
              <a:rPr kumimoji="0" lang="en-US" sz="2353" b="0" i="0" u="none" strike="noStrike" kern="1200" cap="none" spc="0" normalizeH="0" baseline="0" noProof="0" dirty="0" err="1">
                <a:ln>
                  <a:noFill/>
                </a:ln>
                <a:gradFill>
                  <a:gsLst>
                    <a:gs pos="9901">
                      <a:srgbClr val="002050"/>
                    </a:gs>
                    <a:gs pos="22772">
                      <a:srgbClr val="002050"/>
                    </a:gs>
                  </a:gsLst>
                </a:gradFill>
                <a:effectLst/>
                <a:uLnTx/>
                <a:uFillTx/>
                <a:latin typeface="Lucida Console" panose="020B0609040504020204" pitchFamily="49" charset="0"/>
                <a:ea typeface="+mn-ea"/>
                <a:cs typeface="+mn-cs"/>
              </a:rPr>
              <a:t>VMName</a:t>
            </a: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 </a:t>
            </a:r>
            <a:r>
              <a:rPr kumimoji="0" lang="en-US" sz="2353" b="0" i="0" u="none" strike="noStrike" kern="1200" cap="none" spc="0" normalizeH="0" baseline="0" noProof="0" dirty="0" err="1">
                <a:ln>
                  <a:noFill/>
                </a:ln>
                <a:gradFill>
                  <a:gsLst>
                    <a:gs pos="57426">
                      <a:srgbClr val="68217A"/>
                    </a:gs>
                    <a:gs pos="45000">
                      <a:srgbClr val="68217A"/>
                    </a:gs>
                  </a:gsLst>
                </a:gradFill>
                <a:effectLst/>
                <a:uLnTx/>
                <a:uFillTx/>
                <a:latin typeface="Lucida Console" panose="020B0609040504020204" pitchFamily="49" charset="0"/>
                <a:ea typeface="+mn-ea"/>
                <a:cs typeface="+mn-cs"/>
              </a:rPr>
              <a:t>VMName</a:t>
            </a:r>
            <a:r>
              <a:rPr kumimoji="0" lang="en-US" sz="2353" b="0" i="0" u="none" strike="noStrike" kern="1200" cap="none" spc="0" normalizeH="0" baseline="0" noProof="0" dirty="0">
                <a:ln>
                  <a:noFill/>
                </a:ln>
                <a:gradFill>
                  <a:gsLst>
                    <a:gs pos="57426">
                      <a:srgbClr val="68217A"/>
                    </a:gs>
                    <a:gs pos="45000">
                      <a:srgbClr val="68217A"/>
                    </a:gs>
                  </a:gsLst>
                </a:gradFill>
                <a:effectLst/>
                <a:uLnTx/>
                <a:uFillTx/>
                <a:latin typeface="Lucida Console" panose="020B0609040504020204" pitchFamily="49" charset="0"/>
                <a:ea typeface="+mn-ea"/>
                <a:cs typeface="+mn-cs"/>
              </a:rPr>
              <a:t> </a:t>
            </a: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a:t>
            </a:r>
            <a:r>
              <a:rPr kumimoji="0" lang="en-US" sz="2353" b="0" i="0" u="none" strike="noStrike" kern="1200" cap="none" spc="0" normalizeH="0" baseline="0" noProof="0" dirty="0" err="1">
                <a:ln>
                  <a:noFill/>
                </a:ln>
                <a:gradFill>
                  <a:gsLst>
                    <a:gs pos="9901">
                      <a:srgbClr val="002050"/>
                    </a:gs>
                    <a:gs pos="22772">
                      <a:srgbClr val="002050"/>
                    </a:gs>
                  </a:gsLst>
                </a:gradFill>
                <a:effectLst/>
                <a:uLnTx/>
                <a:uFillTx/>
                <a:latin typeface="Lucida Console" panose="020B0609040504020204" pitchFamily="49" charset="0"/>
                <a:ea typeface="+mn-ea"/>
                <a:cs typeface="+mn-cs"/>
              </a:rPr>
              <a:t>ScriptBlock</a:t>
            </a:r>
            <a:r>
              <a:rPr kumimoji="0" lang="en-US" sz="2353" b="0" i="0" u="none" strike="noStrike" kern="1200" cap="none" spc="0" normalizeH="0" baseline="0" noProof="0" dirty="0">
                <a:ln>
                  <a:noFill/>
                </a:ln>
                <a:gradFill>
                  <a:gsLst>
                    <a:gs pos="9901">
                      <a:srgbClr val="002050"/>
                    </a:gs>
                    <a:gs pos="22772">
                      <a:srgbClr val="002050"/>
                    </a:gs>
                  </a:gsLst>
                </a:gradFill>
                <a:effectLst/>
                <a:uLnTx/>
                <a:uFillTx/>
                <a:latin typeface="Lucida Console" panose="020B0609040504020204" pitchFamily="49" charset="0"/>
                <a:ea typeface="+mn-ea"/>
                <a:cs typeface="+mn-cs"/>
              </a:rPr>
              <a:t> {</a:t>
            </a:r>
            <a:r>
              <a:rPr kumimoji="0" lang="en-US" sz="2353" b="0" i="0" u="none" strike="noStrike" kern="1200" cap="none" spc="0" normalizeH="0" baseline="0" noProof="0" dirty="0">
                <a:ln>
                  <a:noFill/>
                </a:ln>
                <a:gradFill>
                  <a:gsLst>
                    <a:gs pos="22772">
                      <a:srgbClr val="0072C6"/>
                    </a:gs>
                    <a:gs pos="77000">
                      <a:srgbClr val="0072C6"/>
                    </a:gs>
                  </a:gsLst>
                  <a:lin ang="5400000" scaled="0"/>
                </a:gradFill>
                <a:effectLst/>
                <a:uLnTx/>
                <a:uFillTx/>
                <a:latin typeface="Lucida Console" panose="020B0609040504020204" pitchFamily="49" charset="0"/>
                <a:ea typeface="+mn-ea"/>
                <a:cs typeface="+mn-cs"/>
              </a:rPr>
              <a:t> Fancy Script </a:t>
            </a:r>
            <a:r>
              <a:rPr kumimoji="0" lang="en-US" sz="2353" b="0" i="0" u="none" strike="noStrike" kern="1200" cap="none" spc="0" normalizeH="0" baseline="0" noProof="0" dirty="0">
                <a:ln>
                  <a:noFill/>
                </a:ln>
                <a:gradFill>
                  <a:gsLst>
                    <a:gs pos="9901">
                      <a:srgbClr val="002050"/>
                    </a:gs>
                    <a:gs pos="22772">
                      <a:srgbClr val="002050"/>
                    </a:gs>
                  </a:gsLst>
                </a:gradFill>
                <a:effectLst/>
                <a:uLnTx/>
                <a:uFillTx/>
                <a:latin typeface="Lucida Console" panose="020B0609040504020204" pitchFamily="49" charset="0"/>
                <a:ea typeface="+mn-ea"/>
                <a:cs typeface="+mn-cs"/>
              </a:rPr>
              <a:t>} </a:t>
            </a:r>
          </a:p>
        </p:txBody>
      </p:sp>
    </p:spTree>
    <p:extLst>
      <p:ext uri="{BB962C8B-B14F-4D97-AF65-F5344CB8AC3E}">
        <p14:creationId xmlns:p14="http://schemas.microsoft.com/office/powerpoint/2010/main" val="412096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decel="10000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decel="100000" fill="hold" grpId="0"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100"/>
                                  </p:stCondLst>
                                  <p:childTnLst>
                                    <p:set>
                                      <p:cBhvr>
                                        <p:cTn id="40" dur="1" fill="hold">
                                          <p:stCondLst>
                                            <p:cond delay="0"/>
                                          </p:stCondLst>
                                        </p:cTn>
                                        <p:tgtEl>
                                          <p:spTgt spid="9">
                                            <p:txEl>
                                              <p:pRg st="7" end="7"/>
                                            </p:txEl>
                                          </p:spTgt>
                                        </p:tgtEl>
                                        <p:attrNameLst>
                                          <p:attrName>style.visibility</p:attrName>
                                        </p:attrNameLst>
                                      </p:cBhvr>
                                      <p:to>
                                        <p:strVal val="visible"/>
                                      </p:to>
                                    </p:set>
                                    <p:anim calcmode="lin" valueType="num">
                                      <p:cBhvr additive="base">
                                        <p:cTn id="4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creenshot BG"/>
          <p:cNvSpPr/>
          <p:nvPr/>
        </p:nvSpPr>
        <p:spPr bwMode="auto">
          <a:xfrm>
            <a:off x="6364617" y="1815453"/>
            <a:ext cx="5557834" cy="4258018"/>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 name="Screenshot 1"/>
          <p:cNvGrpSpPr>
            <a:grpSpLocks noChangeAspect="1"/>
          </p:cNvGrpSpPr>
          <p:nvPr/>
        </p:nvGrpSpPr>
        <p:grpSpPr>
          <a:xfrm>
            <a:off x="6454259" y="1905094"/>
            <a:ext cx="5378549" cy="4128005"/>
            <a:chOff x="6220839" y="1901652"/>
            <a:chExt cx="5907405" cy="4533900"/>
          </a:xfrm>
        </p:grpSpPr>
        <p:pic>
          <p:nvPicPr>
            <p:cNvPr id="4" name="Screenshot 1"/>
            <p:cNvPicPr>
              <a:picLocks noChangeAspect="1"/>
            </p:cNvPicPr>
            <p:nvPr/>
          </p:nvPicPr>
          <p:blipFill rotWithShape="1">
            <a:blip r:embed="rId3"/>
            <a:srcRect l="455" t="314" r="439" b="-21"/>
            <a:stretch/>
          </p:blipFill>
          <p:spPr>
            <a:xfrm>
              <a:off x="6220839" y="1901652"/>
              <a:ext cx="5907405" cy="4533900"/>
            </a:xfrm>
            <a:prstGeom prst="rect">
              <a:avLst/>
            </a:prstGeom>
            <a:noFill/>
            <a:ln>
              <a:noFill/>
            </a:ln>
          </p:spPr>
        </p:pic>
        <p:sp>
          <p:nvSpPr>
            <p:cNvPr id="19" name="Rectangle 18"/>
            <p:cNvSpPr/>
            <p:nvPr/>
          </p:nvSpPr>
          <p:spPr bwMode="auto">
            <a:xfrm>
              <a:off x="8224846" y="2840190"/>
              <a:ext cx="777240" cy="265702"/>
            </a:xfrm>
            <a:prstGeom prst="rect">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 name="Screenshot 2"/>
          <p:cNvGrpSpPr>
            <a:grpSpLocks noChangeAspect="1"/>
          </p:cNvGrpSpPr>
          <p:nvPr/>
        </p:nvGrpSpPr>
        <p:grpSpPr>
          <a:xfrm>
            <a:off x="6454259" y="1905094"/>
            <a:ext cx="5378549" cy="4128005"/>
            <a:chOff x="6220839" y="1901652"/>
            <a:chExt cx="5907405" cy="4533900"/>
          </a:xfrm>
        </p:grpSpPr>
        <p:pic>
          <p:nvPicPr>
            <p:cNvPr id="3" name="Screenshot 2"/>
            <p:cNvPicPr>
              <a:picLocks noChangeAspect="1"/>
            </p:cNvPicPr>
            <p:nvPr/>
          </p:nvPicPr>
          <p:blipFill rotWithShape="1">
            <a:blip r:embed="rId4"/>
            <a:stretch/>
          </p:blipFill>
          <p:spPr>
            <a:xfrm>
              <a:off x="6220839" y="1901652"/>
              <a:ext cx="5907405" cy="4533900"/>
            </a:xfrm>
            <a:prstGeom prst="rect">
              <a:avLst/>
            </a:prstGeom>
            <a:noFill/>
            <a:ln>
              <a:noFill/>
            </a:ln>
          </p:spPr>
        </p:pic>
        <p:grpSp>
          <p:nvGrpSpPr>
            <p:cNvPr id="9" name="Group 8"/>
            <p:cNvGrpSpPr/>
            <p:nvPr/>
          </p:nvGrpSpPr>
          <p:grpSpPr>
            <a:xfrm>
              <a:off x="6458516" y="4012616"/>
              <a:ext cx="2580942" cy="1029983"/>
              <a:chOff x="6589976" y="4321131"/>
              <a:chExt cx="2580942" cy="1029983"/>
            </a:xfrm>
          </p:grpSpPr>
          <p:sp>
            <p:nvSpPr>
              <p:cNvPr id="8" name="Rectangle 7"/>
              <p:cNvSpPr/>
              <p:nvPr/>
            </p:nvSpPr>
            <p:spPr bwMode="auto">
              <a:xfrm>
                <a:off x="6589976" y="4321131"/>
                <a:ext cx="1920240" cy="274320"/>
              </a:xfrm>
              <a:prstGeom prst="rect">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8396927" y="4712251"/>
                <a:ext cx="773991" cy="265176"/>
              </a:xfrm>
              <a:prstGeom prst="rect">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p:cNvSpPr/>
              <p:nvPr/>
            </p:nvSpPr>
            <p:spPr bwMode="auto">
              <a:xfrm>
                <a:off x="8396927" y="5085938"/>
                <a:ext cx="773991" cy="265176"/>
              </a:xfrm>
              <a:prstGeom prst="rect">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 name="Title 1"/>
          <p:cNvSpPr>
            <a:spLocks noGrp="1"/>
          </p:cNvSpPr>
          <p:nvPr>
            <p:ph type="title"/>
          </p:nvPr>
        </p:nvSpPr>
        <p:spPr/>
        <p:txBody>
          <a:bodyPr/>
          <a:lstStyle/>
          <a:p>
            <a:r>
              <a:rPr lang="en-US" spc="0" dirty="0"/>
              <a:t>Memory management</a:t>
            </a:r>
            <a:br>
              <a:rPr lang="en-US" spc="0" dirty="0"/>
            </a:br>
            <a:r>
              <a:rPr lang="en-US" sz="3137" spc="0" dirty="0">
                <a:gradFill>
                  <a:gsLst>
                    <a:gs pos="1250">
                      <a:schemeClr val="tx1"/>
                    </a:gs>
                    <a:gs pos="100000">
                      <a:schemeClr val="tx1"/>
                    </a:gs>
                  </a:gsLst>
                  <a:lin ang="5400000" scaled="0"/>
                </a:gradFill>
              </a:rPr>
              <a:t>Complete flexibility for optimal host utilization</a:t>
            </a:r>
          </a:p>
        </p:txBody>
      </p:sp>
      <p:sp>
        <p:nvSpPr>
          <p:cNvPr id="645" name="Rectangle 644"/>
          <p:cNvSpPr/>
          <p:nvPr/>
        </p:nvSpPr>
        <p:spPr>
          <a:xfrm>
            <a:off x="268929" y="1564882"/>
            <a:ext cx="5749317" cy="4811026"/>
          </a:xfrm>
          <a:prstGeom prst="rect">
            <a:avLst/>
          </a:prstGeom>
          <a:noFill/>
          <a:ln w="12700" cap="flat" cmpd="sng" algn="ctr">
            <a:noFill/>
            <a:prstDash val="solid"/>
            <a:miter lim="800000"/>
          </a:ln>
          <a:effectLst/>
        </p:spPr>
        <p:txBody>
          <a:bodyPr wrap="square" lIns="179285" tIns="179285" rIns="179285" bIns="89642"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94" rtl="0" eaLnBrk="1" fontAlgn="auto" latinLnBrk="0" hangingPunct="1">
              <a:lnSpc>
                <a:spcPct val="90000"/>
              </a:lnSpc>
              <a:spcBef>
                <a:spcPts val="882"/>
              </a:spcBef>
              <a:spcAft>
                <a:spcPts val="0"/>
              </a:spcAft>
              <a:buClr>
                <a:srgbClr val="EFEFEF"/>
              </a:buClr>
              <a:buSzTx/>
              <a:buFontTx/>
              <a:buNone/>
              <a:tabLst/>
              <a:defRPr/>
            </a:pPr>
            <a:r>
              <a:rPr kumimoji="0" lang="en-US" sz="2353"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Static memory </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Startup RAM represents memory that will be allocated regardless of VM memory demand</a:t>
            </a:r>
          </a:p>
          <a:p>
            <a:pPr marL="0" marR="0" lvl="1" indent="0" algn="l" defTabSz="462294" rtl="0" eaLnBrk="1" fontAlgn="auto" latinLnBrk="0" hangingPunct="1">
              <a:lnSpc>
                <a:spcPct val="90000"/>
              </a:lnSpc>
              <a:spcBef>
                <a:spcPts val="882"/>
              </a:spcBef>
              <a:spcAft>
                <a:spcPts val="0"/>
              </a:spcAft>
              <a:buClr>
                <a:srgbClr val="EFEFEF"/>
              </a:buClr>
              <a:buSzTx/>
              <a:buFontTx/>
              <a:buNone/>
              <a:tabLst/>
              <a:defRPr/>
            </a:pPr>
            <a:r>
              <a:rPr kumimoji="0" lang="en-US" sz="2353"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*NEW* Runtime resize </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Administrators can now </a:t>
            </a:r>
            <a:r>
              <a:rPr kumimoji="0" lang="en-US" sz="1470" b="1"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increase</a:t>
            </a: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 or </a:t>
            </a:r>
            <a:r>
              <a:rPr kumimoji="0" lang="en-US" sz="1470" b="1"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decrease</a:t>
            </a: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 VM memory without VM downtime</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Cannot be decreased lower than current demand, or increased higher than physical system memory</a:t>
            </a:r>
          </a:p>
          <a:p>
            <a:pPr marL="0" marR="0" lvl="1" indent="0" algn="l" defTabSz="462294" rtl="0" eaLnBrk="1" fontAlgn="auto" latinLnBrk="0" hangingPunct="1">
              <a:lnSpc>
                <a:spcPct val="90000"/>
              </a:lnSpc>
              <a:spcBef>
                <a:spcPts val="882"/>
              </a:spcBef>
              <a:spcAft>
                <a:spcPts val="0"/>
              </a:spcAft>
              <a:buClr>
                <a:srgbClr val="EFEFEF"/>
              </a:buClr>
              <a:buSzTx/>
              <a:buFontTx/>
              <a:buNone/>
              <a:tabLst/>
              <a:defRPr/>
            </a:pPr>
            <a:r>
              <a:rPr kumimoji="0" lang="en-US" sz="2353"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Dynamic memory </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Enables automatic reallocation of memory between running VMs</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Results in increased utilization of resources, improved consolidation ratios and reliability for restart operations</a:t>
            </a:r>
          </a:p>
          <a:p>
            <a:pPr marL="0" marR="0" lvl="1" indent="0" algn="l" defTabSz="462294" rtl="0" eaLnBrk="1" fontAlgn="auto" latinLnBrk="0" hangingPunct="1">
              <a:lnSpc>
                <a:spcPct val="90000"/>
              </a:lnSpc>
              <a:spcBef>
                <a:spcPts val="882"/>
              </a:spcBef>
              <a:spcAft>
                <a:spcPts val="0"/>
              </a:spcAft>
              <a:buClr>
                <a:srgbClr val="EFEFEF"/>
              </a:buClr>
              <a:buSzTx/>
              <a:buFontTx/>
              <a:buNone/>
              <a:tabLst/>
              <a:defRPr/>
            </a:pPr>
            <a:r>
              <a:rPr kumimoji="0" lang="en-US" sz="2353" b="0" i="0" u="none" strike="noStrike" kern="1200" cap="none" spc="0" normalizeH="0" baseline="0" noProof="0" dirty="0">
                <a:ln>
                  <a:noFill/>
                </a:ln>
                <a:gradFill>
                  <a:gsLst>
                    <a:gs pos="1250">
                      <a:schemeClr val="accent2"/>
                    </a:gs>
                    <a:gs pos="100000">
                      <a:schemeClr val="accent2"/>
                    </a:gs>
                  </a:gsLst>
                  <a:lin ang="5400000" scaled="0"/>
                </a:gradFill>
                <a:effectLst/>
                <a:uLnTx/>
                <a:uFillTx/>
                <a:latin typeface="Segoe UI Semilight" panose="020B0402040204020203" pitchFamily="34" charset="0"/>
                <a:ea typeface="MS PGothic" pitchFamily="34" charset="-128"/>
                <a:cs typeface="Segoe UI Semilight" panose="020B0402040204020203" pitchFamily="34" charset="0"/>
              </a:rPr>
              <a:t>Runtime resize </a:t>
            </a:r>
          </a:p>
          <a:p>
            <a:pPr marL="0" marR="0" lvl="1" indent="0" algn="l" defTabSz="462294" rtl="0" eaLnBrk="1" fontAlgn="auto" latinLnBrk="0" hangingPunct="1">
              <a:lnSpc>
                <a:spcPct val="90000"/>
              </a:lnSpc>
              <a:spcBef>
                <a:spcPts val="588"/>
              </a:spcBef>
              <a:spcAft>
                <a:spcPts val="0"/>
              </a:spcAft>
              <a:buClr>
                <a:srgbClr val="EFEFEF"/>
              </a:buClr>
              <a:buSzTx/>
              <a:buFontTx/>
              <a:buNone/>
              <a:tabLst/>
              <a:defRPr/>
            </a:pPr>
            <a:r>
              <a:rPr kumimoji="0" lang="en-US" sz="1470" b="0" i="0" u="none" strike="noStrike" kern="1200" cap="none" spc="0" normalizeH="0" baseline="0" noProof="0" dirty="0">
                <a:ln>
                  <a:noFill/>
                </a:ln>
                <a:gradFill>
                  <a:gsLst>
                    <a:gs pos="19048">
                      <a:schemeClr val="tx1"/>
                    </a:gs>
                    <a:gs pos="65000">
                      <a:schemeClr val="tx1"/>
                    </a:gs>
                  </a:gsLst>
                  <a:lin ang="5400000" scaled="0"/>
                </a:gradFill>
                <a:effectLst/>
                <a:uLnTx/>
                <a:uFillTx/>
                <a:latin typeface="+mn-lt"/>
                <a:ea typeface="+mn-ea"/>
                <a:cs typeface="Segoe UI" pitchFamily="34" charset="0"/>
              </a:rPr>
              <a:t>With Dynamic Memory enabled, administrators can increase the maximum or decrease the minimum memory without VM downtime</a:t>
            </a:r>
          </a:p>
        </p:txBody>
      </p:sp>
    </p:spTree>
    <p:extLst>
      <p:ext uri="{BB962C8B-B14F-4D97-AF65-F5344CB8AC3E}">
        <p14:creationId xmlns:p14="http://schemas.microsoft.com/office/powerpoint/2010/main" val="3443807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 calcmode="lin" valueType="num">
                                      <p:cBhvr additive="base">
                                        <p:cTn id="7" dur="500" fill="hold"/>
                                        <p:tgtEl>
                                          <p:spTgt spid="6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645">
                                            <p:txEl>
                                              <p:pRg st="1" end="1"/>
                                            </p:txEl>
                                          </p:spTgt>
                                        </p:tgtEl>
                                        <p:attrNameLst>
                                          <p:attrName>style.visibility</p:attrName>
                                        </p:attrNameLst>
                                      </p:cBhvr>
                                      <p:to>
                                        <p:strVal val="visible"/>
                                      </p:to>
                                    </p:set>
                                    <p:anim calcmode="lin" valueType="num">
                                      <p:cBhvr additive="base">
                                        <p:cTn id="11" dur="500" fill="hold"/>
                                        <p:tgtEl>
                                          <p:spTgt spid="64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45">
                                            <p:txEl>
                                              <p:pRg st="2" end="2"/>
                                            </p:txEl>
                                          </p:spTgt>
                                        </p:tgtEl>
                                        <p:attrNameLst>
                                          <p:attrName>style.visibility</p:attrName>
                                        </p:attrNameLst>
                                      </p:cBhvr>
                                      <p:to>
                                        <p:strVal val="visible"/>
                                      </p:to>
                                    </p:set>
                                    <p:anim calcmode="lin" valueType="num">
                                      <p:cBhvr additive="base">
                                        <p:cTn id="15" dur="500" fill="hold"/>
                                        <p:tgtEl>
                                          <p:spTgt spid="64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4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645">
                                            <p:txEl>
                                              <p:pRg st="3" end="3"/>
                                            </p:txEl>
                                          </p:spTgt>
                                        </p:tgtEl>
                                        <p:attrNameLst>
                                          <p:attrName>style.visibility</p:attrName>
                                        </p:attrNameLst>
                                      </p:cBhvr>
                                      <p:to>
                                        <p:strVal val="visible"/>
                                      </p:to>
                                    </p:set>
                                    <p:anim calcmode="lin" valueType="num">
                                      <p:cBhvr additive="base">
                                        <p:cTn id="19" dur="500" fill="hold"/>
                                        <p:tgtEl>
                                          <p:spTgt spid="64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
                                  </p:stCondLst>
                                  <p:childTnLst>
                                    <p:set>
                                      <p:cBhvr>
                                        <p:cTn id="22" dur="1" fill="hold">
                                          <p:stCondLst>
                                            <p:cond delay="0"/>
                                          </p:stCondLst>
                                        </p:cTn>
                                        <p:tgtEl>
                                          <p:spTgt spid="645">
                                            <p:txEl>
                                              <p:pRg st="4" end="4"/>
                                            </p:txEl>
                                          </p:spTgt>
                                        </p:tgtEl>
                                        <p:attrNameLst>
                                          <p:attrName>style.visibility</p:attrName>
                                        </p:attrNameLst>
                                      </p:cBhvr>
                                      <p:to>
                                        <p:strVal val="visible"/>
                                      </p:to>
                                    </p:set>
                                    <p:anim calcmode="lin" valueType="num">
                                      <p:cBhvr additive="base">
                                        <p:cTn id="23" dur="500" fill="hold"/>
                                        <p:tgtEl>
                                          <p:spTgt spid="64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4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645">
                                            <p:txEl>
                                              <p:pRg st="5" end="5"/>
                                            </p:txEl>
                                          </p:spTgt>
                                        </p:tgtEl>
                                        <p:attrNameLst>
                                          <p:attrName>style.visibility</p:attrName>
                                        </p:attrNameLst>
                                      </p:cBhvr>
                                      <p:to>
                                        <p:strVal val="visible"/>
                                      </p:to>
                                    </p:set>
                                    <p:anim calcmode="lin" valueType="num">
                                      <p:cBhvr additive="base">
                                        <p:cTn id="27" dur="500" fill="hold"/>
                                        <p:tgtEl>
                                          <p:spTgt spid="64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45">
                                            <p:txEl>
                                              <p:pRg st="5" end="5"/>
                                            </p:txEl>
                                          </p:spTgt>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2" presetClass="entr" presetSubtype="4" decel="100000" fill="hold" grpId="0" nodeType="withEffect">
                                  <p:stCondLst>
                                    <p:cond delay="100"/>
                                  </p:stCondLst>
                                  <p:childTnLst>
                                    <p:set>
                                      <p:cBhvr>
                                        <p:cTn id="33" dur="1" fill="hold">
                                          <p:stCondLst>
                                            <p:cond delay="0"/>
                                          </p:stCondLst>
                                        </p:cTn>
                                        <p:tgtEl>
                                          <p:spTgt spid="645">
                                            <p:txEl>
                                              <p:pRg st="6" end="6"/>
                                            </p:txEl>
                                          </p:spTgt>
                                        </p:tgtEl>
                                        <p:attrNameLst>
                                          <p:attrName>style.visibility</p:attrName>
                                        </p:attrNameLst>
                                      </p:cBhvr>
                                      <p:to>
                                        <p:strVal val="visible"/>
                                      </p:to>
                                    </p:set>
                                    <p:anim calcmode="lin" valueType="num">
                                      <p:cBhvr additive="base">
                                        <p:cTn id="34" dur="500" fill="hold"/>
                                        <p:tgtEl>
                                          <p:spTgt spid="645">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45">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150"/>
                                  </p:stCondLst>
                                  <p:childTnLst>
                                    <p:set>
                                      <p:cBhvr>
                                        <p:cTn id="37" dur="1" fill="hold">
                                          <p:stCondLst>
                                            <p:cond delay="0"/>
                                          </p:stCondLst>
                                        </p:cTn>
                                        <p:tgtEl>
                                          <p:spTgt spid="645">
                                            <p:txEl>
                                              <p:pRg st="7" end="7"/>
                                            </p:txEl>
                                          </p:spTgt>
                                        </p:tgtEl>
                                        <p:attrNameLst>
                                          <p:attrName>style.visibility</p:attrName>
                                        </p:attrNameLst>
                                      </p:cBhvr>
                                      <p:to>
                                        <p:strVal val="visible"/>
                                      </p:to>
                                    </p:set>
                                    <p:anim calcmode="lin" valueType="num">
                                      <p:cBhvr additive="base">
                                        <p:cTn id="38" dur="500" fill="hold"/>
                                        <p:tgtEl>
                                          <p:spTgt spid="645">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45">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645">
                                            <p:txEl>
                                              <p:pRg st="8" end="8"/>
                                            </p:txEl>
                                          </p:spTgt>
                                        </p:tgtEl>
                                        <p:attrNameLst>
                                          <p:attrName>style.visibility</p:attrName>
                                        </p:attrNameLst>
                                      </p:cBhvr>
                                      <p:to>
                                        <p:strVal val="visible"/>
                                      </p:to>
                                    </p:set>
                                    <p:anim calcmode="lin" valueType="num">
                                      <p:cBhvr additive="base">
                                        <p:cTn id="42" dur="500" fill="hold"/>
                                        <p:tgtEl>
                                          <p:spTgt spid="645">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45">
                                            <p:txEl>
                                              <p:pRg st="8" end="8"/>
                                            </p:txEl>
                                          </p:spTgt>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645">
                                            <p:txEl>
                                              <p:pRg st="9" end="9"/>
                                            </p:txEl>
                                          </p:spTgt>
                                        </p:tgtEl>
                                        <p:attrNameLst>
                                          <p:attrName>style.visibility</p:attrName>
                                        </p:attrNameLst>
                                      </p:cBhvr>
                                      <p:to>
                                        <p:strVal val="visible"/>
                                      </p:to>
                                    </p:set>
                                    <p:anim calcmode="lin" valueType="num">
                                      <p:cBhvr additive="base">
                                        <p:cTn id="46" dur="500" fill="hold"/>
                                        <p:tgtEl>
                                          <p:spTgt spid="645">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4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82118" y="1367222"/>
            <a:ext cx="4750938" cy="49982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pPr>
            <a:r>
              <a:rPr lang="en-US" sz="3137"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OPERATIONAL EFFICIENCIES</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Production Checkpoints</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PowerShell Direct</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Hyper-V Manager Improvements</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ReFS Accelerated VHDX Operations</a:t>
            </a:r>
          </a:p>
        </p:txBody>
      </p:sp>
      <p:sp>
        <p:nvSpPr>
          <p:cNvPr id="19" name="Rectangle 18"/>
          <p:cNvSpPr/>
          <p:nvPr/>
        </p:nvSpPr>
        <p:spPr bwMode="auto">
          <a:xfrm>
            <a:off x="358944" y="937833"/>
            <a:ext cx="6723174" cy="5790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58943" y="1367224"/>
            <a:ext cx="6633472" cy="31319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ts val="588"/>
              </a:spcAft>
            </a:pPr>
            <a:r>
              <a:rPr lang="en-US" sz="3137"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AVAILABILITY</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VM Compute Resiliency</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VM Storage Resiliency</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Node Quarantine</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Shared VHDX – Resize, Backup, Replica Support</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Memory – Runtime Resize for Static/Dynamic</a:t>
            </a:r>
          </a:p>
          <a:p>
            <a:pPr defTabSz="914102" fontAlgn="base">
              <a:lnSpc>
                <a:spcPct val="90000"/>
              </a:lnSpc>
              <a:spcBef>
                <a:spcPct val="0"/>
              </a:spcBef>
              <a:spcAft>
                <a:spcPts val="588"/>
              </a:spcAft>
            </a:pPr>
            <a:r>
              <a:rPr lang="en-US" sz="2353" kern="0" dirty="0">
                <a:gradFill>
                  <a:gsLst>
                    <a:gs pos="0">
                      <a:srgbClr val="FFFFFF"/>
                    </a:gs>
                    <a:gs pos="100000">
                      <a:srgbClr val="FFFFFF"/>
                    </a:gs>
                  </a:gsLst>
                  <a:lin ang="5400000" scaled="0"/>
                </a:gradFill>
                <a:ea typeface="Segoe UI" pitchFamily="34" charset="0"/>
                <a:cs typeface="Segoe UI" pitchFamily="34" charset="0"/>
              </a:rPr>
              <a:t>vNIC – Hot-Add and vNIC Naming</a:t>
            </a:r>
          </a:p>
        </p:txBody>
      </p:sp>
      <p:sp>
        <p:nvSpPr>
          <p:cNvPr id="7" name="Rectangle 6"/>
          <p:cNvSpPr/>
          <p:nvPr/>
        </p:nvSpPr>
        <p:spPr bwMode="auto">
          <a:xfrm>
            <a:off x="358943" y="4594340"/>
            <a:ext cx="6633473" cy="17711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4102" fontAlgn="base">
              <a:lnSpc>
                <a:spcPct val="90000"/>
              </a:lnSpc>
              <a:spcBef>
                <a:spcPct val="0"/>
              </a:spcBef>
              <a:spcAft>
                <a:spcPts val="588"/>
              </a:spcAft>
            </a:pPr>
            <a:r>
              <a:rPr lang="en-US" sz="3137"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ROLLING UPGRADES</a:t>
            </a:r>
          </a:p>
          <a:p>
            <a:pPr defTabSz="914102" fontAlgn="base">
              <a:lnSpc>
                <a:spcPct val="90000"/>
              </a:lnSpc>
              <a:spcBef>
                <a:spcPct val="0"/>
              </a:spcBef>
              <a:spcAft>
                <a:spcPts val="588"/>
              </a:spcAft>
            </a:pPr>
            <a:r>
              <a:rPr lang="en-US" sz="2157" kern="0" dirty="0">
                <a:gradFill>
                  <a:gsLst>
                    <a:gs pos="0">
                      <a:srgbClr val="FFFFFF"/>
                    </a:gs>
                    <a:gs pos="100000">
                      <a:srgbClr val="FFFFFF"/>
                    </a:gs>
                  </a:gsLst>
                  <a:lin ang="5400000" scaled="0"/>
                </a:gradFill>
                <a:ea typeface="Segoe UI" pitchFamily="34" charset="0"/>
                <a:cs typeface="Segoe UI" pitchFamily="34" charset="0"/>
              </a:rPr>
              <a:t>Upgrade WS2012R2 -&gt; WS2016 with </a:t>
            </a:r>
            <a:r>
              <a:rPr lang="en-US" sz="2157" b="1" kern="0" dirty="0">
                <a:gradFill>
                  <a:gsLst>
                    <a:gs pos="0">
                      <a:srgbClr val="FFFFFF"/>
                    </a:gs>
                    <a:gs pos="100000">
                      <a:srgbClr val="FFFFFF"/>
                    </a:gs>
                  </a:gsLst>
                  <a:lin ang="5400000" scaled="0"/>
                </a:gradFill>
                <a:ea typeface="Segoe UI" pitchFamily="34" charset="0"/>
                <a:cs typeface="Segoe UI" pitchFamily="34" charset="0"/>
              </a:rPr>
              <a:t>no downtime </a:t>
            </a:r>
            <a:r>
              <a:rPr lang="en-US" sz="2157" kern="0" dirty="0">
                <a:gradFill>
                  <a:gsLst>
                    <a:gs pos="0">
                      <a:srgbClr val="FFFFFF"/>
                    </a:gs>
                    <a:gs pos="100000">
                      <a:srgbClr val="FFFFFF"/>
                    </a:gs>
                  </a:gsLst>
                  <a:lin ang="5400000" scaled="0"/>
                </a:gradFill>
                <a:ea typeface="Segoe UI" pitchFamily="34" charset="0"/>
                <a:cs typeface="Segoe UI" pitchFamily="34" charset="0"/>
              </a:rPr>
              <a:t>for workloads (VMs / SOFS) or additional H/W</a:t>
            </a:r>
          </a:p>
          <a:p>
            <a:pPr defTabSz="914102" fontAlgn="base">
              <a:lnSpc>
                <a:spcPct val="90000"/>
              </a:lnSpc>
              <a:spcBef>
                <a:spcPct val="0"/>
              </a:spcBef>
              <a:spcAft>
                <a:spcPts val="588"/>
              </a:spcAft>
            </a:pPr>
            <a:r>
              <a:rPr lang="en-US" sz="2157" kern="0" dirty="0">
                <a:gradFill>
                  <a:gsLst>
                    <a:gs pos="0">
                      <a:srgbClr val="FFFFFF"/>
                    </a:gs>
                    <a:gs pos="100000">
                      <a:srgbClr val="FFFFFF"/>
                    </a:gs>
                  </a:gsLst>
                  <a:lin ang="5400000" scaled="0"/>
                </a:gradFill>
                <a:ea typeface="Segoe UI" pitchFamily="34" charset="0"/>
                <a:cs typeface="Segoe UI" pitchFamily="34" charset="0"/>
              </a:rPr>
              <a:t>VM Integration Services from Windows Update</a:t>
            </a:r>
          </a:p>
        </p:txBody>
      </p:sp>
      <p:sp>
        <p:nvSpPr>
          <p:cNvPr id="14" name="Rectangle 13"/>
          <p:cNvSpPr/>
          <p:nvPr/>
        </p:nvSpPr>
        <p:spPr bwMode="auto">
          <a:xfrm>
            <a:off x="9639" y="487"/>
            <a:ext cx="7941961" cy="1366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And much more…</a:t>
            </a:r>
          </a:p>
        </p:txBody>
      </p:sp>
      <p:sp>
        <p:nvSpPr>
          <p:cNvPr id="16" name="Rectangle 15"/>
          <p:cNvSpPr/>
          <p:nvPr/>
        </p:nvSpPr>
        <p:spPr bwMode="auto">
          <a:xfrm>
            <a:off x="0" y="1210038"/>
            <a:ext cx="358943" cy="56474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1833057" y="1066537"/>
            <a:ext cx="358944" cy="5790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9240" y="6365472"/>
            <a:ext cx="7682361" cy="4920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7392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850" fill="hold"/>
                                        <p:tgtEl>
                                          <p:spTgt spid="7"/>
                                        </p:tgtEl>
                                        <p:attrNameLst>
                                          <p:attrName>ppt_x</p:attrName>
                                        </p:attrNameLst>
                                      </p:cBhvr>
                                      <p:tavLst>
                                        <p:tav tm="0">
                                          <p:val>
                                            <p:strVal val="#ppt_x"/>
                                          </p:val>
                                        </p:tav>
                                        <p:tav tm="100000">
                                          <p:val>
                                            <p:strVal val="#ppt_x"/>
                                          </p:val>
                                        </p:tav>
                                      </p:tavLst>
                                    </p:anim>
                                    <p:anim calcmode="lin" valueType="num">
                                      <p:cBhvr additive="base">
                                        <p:cTn id="14" dur="8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531020"/>
            <a:ext cx="11653523" cy="1795962"/>
          </a:xfrm>
        </p:spPr>
        <p:txBody>
          <a:bodyPr anchor="ctr"/>
          <a:lstStyle/>
          <a:p>
            <a:r>
              <a:rPr lang="en-US" sz="7058" dirty="0"/>
              <a:t>Introducing Nano Server</a:t>
            </a:r>
          </a:p>
        </p:txBody>
      </p:sp>
    </p:spTree>
    <p:extLst>
      <p:ext uri="{BB962C8B-B14F-4D97-AF65-F5344CB8AC3E}">
        <p14:creationId xmlns:p14="http://schemas.microsoft.com/office/powerpoint/2010/main" val="376210732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story so far…</a:t>
            </a:r>
            <a:endParaRPr lang="en-US" dirty="0"/>
          </a:p>
        </p:txBody>
      </p:sp>
      <p:sp>
        <p:nvSpPr>
          <p:cNvPr id="6" name="TextBox 5"/>
          <p:cNvSpPr txBox="1"/>
          <p:nvPr/>
        </p:nvSpPr>
        <p:spPr>
          <a:xfrm>
            <a:off x="349438" y="5468400"/>
            <a:ext cx="2762060" cy="77841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NT to</a:t>
            </a:r>
            <a:b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b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Server 2003</a:t>
            </a:r>
          </a:p>
        </p:txBody>
      </p:sp>
      <p:grpSp>
        <p:nvGrpSpPr>
          <p:cNvPr id="2" name="Group 1"/>
          <p:cNvGrpSpPr/>
          <p:nvPr/>
        </p:nvGrpSpPr>
        <p:grpSpPr>
          <a:xfrm>
            <a:off x="498417" y="2173120"/>
            <a:ext cx="1658386" cy="3235541"/>
            <a:chOff x="508411" y="2216199"/>
            <a:chExt cx="1691640" cy="3300420"/>
          </a:xfrm>
        </p:grpSpPr>
        <p:sp>
          <p:nvSpPr>
            <p:cNvPr id="5" name="Rectangle 4"/>
            <p:cNvSpPr/>
            <p:nvPr/>
          </p:nvSpPr>
          <p:spPr bwMode="auto">
            <a:xfrm>
              <a:off x="508411" y="3445516"/>
              <a:ext cx="1691640" cy="20711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NT</a:t>
              </a:r>
            </a:p>
          </p:txBody>
        </p:sp>
        <p:sp>
          <p:nvSpPr>
            <p:cNvPr id="7" name="Rectangle 6"/>
            <p:cNvSpPr/>
            <p:nvPr/>
          </p:nvSpPr>
          <p:spPr bwMode="auto">
            <a:xfrm>
              <a:off x="508411" y="2216199"/>
              <a:ext cx="1691640" cy="11257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Roles and features</a:t>
              </a:r>
            </a:p>
          </p:txBody>
        </p:sp>
      </p:grpSp>
      <p:sp>
        <p:nvSpPr>
          <p:cNvPr id="12" name="TextBox 11"/>
          <p:cNvSpPr txBox="1"/>
          <p:nvPr/>
        </p:nvSpPr>
        <p:spPr>
          <a:xfrm>
            <a:off x="3166980" y="5468400"/>
            <a:ext cx="2961141" cy="778412"/>
          </a:xfrm>
          <a:prstGeom prst="rect">
            <a:avLst/>
          </a:prstGeom>
          <a:noFill/>
        </p:spPr>
        <p:txBody>
          <a:bodyPr wrap="none" lIns="179259" tIns="143407" rIns="179259" bIns="14340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Server 2008 and</a:t>
            </a:r>
            <a:b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b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Server 2008 R2</a:t>
            </a:r>
          </a:p>
        </p:txBody>
      </p:sp>
      <p:grpSp>
        <p:nvGrpSpPr>
          <p:cNvPr id="3" name="Group 2"/>
          <p:cNvGrpSpPr/>
          <p:nvPr/>
        </p:nvGrpSpPr>
        <p:grpSpPr>
          <a:xfrm>
            <a:off x="2941177" y="2186582"/>
            <a:ext cx="3324585" cy="3222079"/>
            <a:chOff x="3076353" y="2229931"/>
            <a:chExt cx="3391250" cy="3286688"/>
          </a:xfrm>
        </p:grpSpPr>
        <p:sp>
          <p:nvSpPr>
            <p:cNvPr id="10" name="Rectangle 9"/>
            <p:cNvSpPr/>
            <p:nvPr/>
          </p:nvSpPr>
          <p:spPr bwMode="auto">
            <a:xfrm>
              <a:off x="4883201" y="2783138"/>
              <a:ext cx="1584402" cy="27334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 server</a:t>
              </a:r>
            </a:p>
          </p:txBody>
        </p:sp>
        <p:sp>
          <p:nvSpPr>
            <p:cNvPr id="11" name="Rectangle 10"/>
            <p:cNvSpPr/>
            <p:nvPr/>
          </p:nvSpPr>
          <p:spPr bwMode="auto">
            <a:xfrm>
              <a:off x="3076353" y="4574359"/>
              <a:ext cx="1691640" cy="942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 Core</a:t>
              </a:r>
            </a:p>
          </p:txBody>
        </p:sp>
        <p:sp>
          <p:nvSpPr>
            <p:cNvPr id="13" name="Rectangle 12"/>
            <p:cNvSpPr/>
            <p:nvPr/>
          </p:nvSpPr>
          <p:spPr bwMode="auto">
            <a:xfrm>
              <a:off x="3077135"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3693731"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431032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4883201" y="2231677"/>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5446802" y="2229931"/>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6010403" y="2229931"/>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p:cNvGrpSpPr/>
          <p:nvPr/>
        </p:nvGrpSpPr>
        <p:grpSpPr>
          <a:xfrm>
            <a:off x="2294796" y="4721658"/>
            <a:ext cx="466868" cy="463960"/>
            <a:chOff x="228600" y="1219200"/>
            <a:chExt cx="685800" cy="685800"/>
          </a:xfrm>
        </p:grpSpPr>
        <p:sp>
          <p:nvSpPr>
            <p:cNvPr id="35"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 name="Oval 35"/>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7" name="Group 36"/>
          <p:cNvGrpSpPr/>
          <p:nvPr/>
        </p:nvGrpSpPr>
        <p:grpSpPr>
          <a:xfrm>
            <a:off x="6419242" y="4721658"/>
            <a:ext cx="466868" cy="463960"/>
            <a:chOff x="228600" y="1219200"/>
            <a:chExt cx="685800" cy="685800"/>
          </a:xfrm>
        </p:grpSpPr>
        <p:sp>
          <p:nvSpPr>
            <p:cNvPr id="51"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2" name="Oval 51"/>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0" name="TextBox 49"/>
          <p:cNvSpPr txBox="1"/>
          <p:nvPr/>
        </p:nvSpPr>
        <p:spPr>
          <a:xfrm>
            <a:off x="8055950" y="5468400"/>
            <a:ext cx="2961141" cy="778412"/>
          </a:xfrm>
          <a:prstGeom prst="rect">
            <a:avLst/>
          </a:prstGeom>
          <a:noFill/>
        </p:spPr>
        <p:txBody>
          <a:bodyPr wrap="none" lIns="179259" tIns="143407" rIns="179259" bIns="14340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Server 2012 and</a:t>
            </a:r>
            <a:b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br>
            <a:r>
              <a:rPr kumimoji="0" lang="en-US" sz="1765" b="0" i="0" u="none" strike="noStrike" kern="0" cap="none" spc="0" normalizeH="0" baseline="0" noProof="0" dirty="0">
                <a:ln>
                  <a:noFill/>
                </a:ln>
                <a:gradFill>
                  <a:gsLst>
                    <a:gs pos="2917">
                      <a:schemeClr val="tx1"/>
                    </a:gs>
                    <a:gs pos="100000">
                      <a:schemeClr val="tx1"/>
                    </a:gs>
                  </a:gsLst>
                  <a:lin ang="5400000" scaled="0"/>
                </a:gradFill>
                <a:effectLst/>
                <a:uLnTx/>
                <a:uFillTx/>
                <a:latin typeface="Segoe UI"/>
              </a:rPr>
              <a:t>Windows Server 2012 R2</a:t>
            </a:r>
          </a:p>
        </p:txBody>
      </p:sp>
      <p:grpSp>
        <p:nvGrpSpPr>
          <p:cNvPr id="9" name="Group 8"/>
          <p:cNvGrpSpPr/>
          <p:nvPr/>
        </p:nvGrpSpPr>
        <p:grpSpPr>
          <a:xfrm>
            <a:off x="7065394" y="1686267"/>
            <a:ext cx="4863056" cy="3722394"/>
            <a:chOff x="7207070" y="1719583"/>
            <a:chExt cx="4960570" cy="3797036"/>
          </a:xfrm>
        </p:grpSpPr>
        <p:sp>
          <p:nvSpPr>
            <p:cNvPr id="38" name="Rectangle 37"/>
            <p:cNvSpPr/>
            <p:nvPr/>
          </p:nvSpPr>
          <p:spPr bwMode="auto">
            <a:xfrm>
              <a:off x="7207070" y="4574359"/>
              <a:ext cx="4956291" cy="942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 Core</a:t>
              </a:r>
            </a:p>
          </p:txBody>
        </p:sp>
        <p:sp>
          <p:nvSpPr>
            <p:cNvPr id="39" name="Rectangle 38"/>
            <p:cNvSpPr/>
            <p:nvPr/>
          </p:nvSpPr>
          <p:spPr bwMode="auto">
            <a:xfrm>
              <a:off x="721244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7763383"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831431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p:nvSpPr>
          <p:spPr bwMode="auto">
            <a:xfrm>
              <a:off x="9440149"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10004861"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10569573"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p:nvSpPr>
          <p:spPr bwMode="auto">
            <a:xfrm>
              <a:off x="8865252"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p:nvSpPr>
          <p:spPr bwMode="auto">
            <a:xfrm>
              <a:off x="9440149" y="3205358"/>
              <a:ext cx="2723212" cy="12457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Minimal server interface</a:t>
              </a:r>
            </a:p>
          </p:txBody>
        </p:sp>
        <p:sp>
          <p:nvSpPr>
            <p:cNvPr id="47" name="Rectangle 46"/>
            <p:cNvSpPr/>
            <p:nvPr/>
          </p:nvSpPr>
          <p:spPr bwMode="auto">
            <a:xfrm>
              <a:off x="11129480" y="2288349"/>
              <a:ext cx="1033879" cy="7785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GUI shell</a:t>
              </a:r>
            </a:p>
          </p:txBody>
        </p:sp>
        <p:sp>
          <p:nvSpPr>
            <p:cNvPr id="53" name="Rectangle 52"/>
            <p:cNvSpPr/>
            <p:nvPr/>
          </p:nvSpPr>
          <p:spPr bwMode="auto">
            <a:xfrm>
              <a:off x="11129481" y="1719583"/>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11710440" y="1719583"/>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8390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0838" y="1976840"/>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917395" y="2463541"/>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66" name="Rectangle 65"/>
          <p:cNvSpPr/>
          <p:nvPr/>
        </p:nvSpPr>
        <p:spPr>
          <a:xfrm>
            <a:off x="5802110" y="1292228"/>
            <a:ext cx="3019989"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7" name="Rectangle 66"/>
          <p:cNvSpPr/>
          <p:nvPr/>
        </p:nvSpPr>
        <p:spPr>
          <a:xfrm>
            <a:off x="5802110" y="3543707"/>
            <a:ext cx="3187518"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sp>
        <p:nvSpPr>
          <p:cNvPr id="68" name="Title 1"/>
          <p:cNvSpPr txBox="1">
            <a:spLocks/>
          </p:cNvSpPr>
          <p:nvPr/>
        </p:nvSpPr>
        <p:spPr>
          <a:xfrm>
            <a:off x="5802111" y="1882480"/>
            <a:ext cx="5471548" cy="1510605"/>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grpSp>
        <p:nvGrpSpPr>
          <p:cNvPr id="70" name="Group 69"/>
          <p:cNvGrpSpPr/>
          <p:nvPr/>
        </p:nvGrpSpPr>
        <p:grpSpPr>
          <a:xfrm>
            <a:off x="5989729" y="5642930"/>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5989729" y="4278839"/>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5989729" y="4954155"/>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6671552" y="5748748"/>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6671552" y="4382356"/>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6671552" y="5053360"/>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
        <p:nvSpPr>
          <p:cNvPr id="82" name="Rectangle 81"/>
          <p:cNvSpPr/>
          <p:nvPr/>
        </p:nvSpPr>
        <p:spPr>
          <a:xfrm>
            <a:off x="560560" y="1292228"/>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1275278794"/>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6199382"/>
            <a:ext cx="12192000" cy="658131"/>
          </a:xfrm>
          <a:prstGeom prst="rect">
            <a:avLst/>
          </a:prstGeom>
          <a:solidFill>
            <a:schemeClr val="accent2"/>
          </a:solidFill>
        </p:spPr>
        <p:txBody>
          <a:bodyPr vert="horz" wrap="square" lIns="143428" tIns="89642" rIns="143428" bIns="89642" rtlCol="0" anchor="t" anchorCtr="0">
            <a:noAutofit/>
          </a:bodyPr>
          <a:lstStyle>
            <a:lvl1pPr algn="l" defTabSz="931863" rtl="0" fontAlgn="base">
              <a:lnSpc>
                <a:spcPct val="90000"/>
              </a:lnSpc>
              <a:spcBef>
                <a:spcPct val="0"/>
              </a:spcBef>
              <a:spcAft>
                <a:spcPct val="0"/>
              </a:spcAft>
              <a:defRPr lang="en-US" sz="6000" kern="1200" spc="-100" baseline="0">
                <a:ln w="3175">
                  <a:noFill/>
                </a:ln>
                <a:solidFill>
                  <a:schemeClr val="bg1"/>
                </a:soli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endParaRPr kumimoji="0" lang="it-IT" sz="5882" b="0" i="0" u="none" strike="noStrike" kern="1200" cap="none" spc="-98" normalizeH="0" baseline="0" noProof="0" dirty="0">
              <a:ln w="3175">
                <a:noFill/>
              </a:ln>
              <a:solidFill>
                <a:schemeClr val="bg1"/>
              </a:solidFill>
              <a:effectLst/>
              <a:uLnTx/>
              <a:uFillTx/>
              <a:latin typeface="+mj-lt"/>
              <a:ea typeface="MS PGothic" pitchFamily="34" charset="-128"/>
              <a:cs typeface="Segoe UI" pitchFamily="34" charset="0"/>
            </a:endParaRPr>
          </a:p>
        </p:txBody>
      </p:sp>
      <p:sp>
        <p:nvSpPr>
          <p:cNvPr id="3" name="Title 1"/>
          <p:cNvSpPr txBox="1">
            <a:spLocks/>
          </p:cNvSpPr>
          <p:nvPr/>
        </p:nvSpPr>
        <p:spPr>
          <a:xfrm>
            <a:off x="1165665" y="2084364"/>
            <a:ext cx="8038472" cy="1191991"/>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7842" b="0" i="0" u="none" strike="noStrike" kern="1200" cap="none" spc="-100" normalizeH="0" baseline="0" noProof="0" dirty="0">
                <a:ln w="3175">
                  <a:noFill/>
                </a:ln>
                <a:gradFill>
                  <a:gsLst>
                    <a:gs pos="94690">
                      <a:schemeClr val="accent2"/>
                    </a:gs>
                    <a:gs pos="88000">
                      <a:schemeClr val="accent2"/>
                    </a:gs>
                  </a:gsLst>
                  <a:lin ang="5400000" scaled="0"/>
                </a:gradFill>
                <a:effectLst/>
                <a:uLnTx/>
                <a:uFillTx/>
                <a:latin typeface="Arial" panose="020B0604020202020204" pitchFamily="34" charset="0"/>
                <a:ea typeface="MS PGothic" pitchFamily="34" charset="-128"/>
                <a:cs typeface="Arial" panose="020B0604020202020204" pitchFamily="34" charset="0"/>
              </a:rPr>
              <a:t>“</a:t>
            </a:r>
            <a:r>
              <a:rPr kumimoji="0" lang="en-US" sz="980" b="0" i="0" u="none" strike="noStrike" kern="1200" cap="none" spc="-100" normalizeH="0" baseline="0" noProof="0" dirty="0">
                <a:ln w="3175">
                  <a:noFill/>
                </a:ln>
                <a:gradFill>
                  <a:gsLst>
                    <a:gs pos="94690">
                      <a:schemeClr val="tx1"/>
                    </a:gs>
                    <a:gs pos="88000">
                      <a:schemeClr val="tx1"/>
                    </a:gs>
                  </a:gsLst>
                  <a:lin ang="5400000" scaled="0"/>
                </a:gradFill>
                <a:effectLst/>
                <a:uLnTx/>
                <a:uFillTx/>
                <a:latin typeface="Arial" panose="020B0604020202020204" pitchFamily="34" charset="0"/>
                <a:ea typeface="MS PGothic" pitchFamily="34" charset="-128"/>
                <a:cs typeface="Arial" panose="020B0604020202020204" pitchFamily="34" charset="0"/>
              </a:rPr>
              <a:t> </a:t>
            </a:r>
            <a:r>
              <a:rPr kumimoji="0" lang="en-US" sz="5294" b="0" i="0" u="none" strike="noStrike" kern="1200" cap="none" spc="-100" normalizeH="0" baseline="0" noProof="0" dirty="0">
                <a:ln w="3175">
                  <a:noFill/>
                </a:ln>
                <a:gradFill>
                  <a:gsLst>
                    <a:gs pos="94690">
                      <a:schemeClr val="tx1"/>
                    </a:gs>
                    <a:gs pos="88000">
                      <a:schemeClr val="tx1"/>
                    </a:gs>
                  </a:gsLst>
                  <a:lin ang="5400000" scaled="0"/>
                </a:gradFill>
                <a:effectLst/>
                <a:uLnTx/>
                <a:uFillTx/>
                <a:latin typeface="+mj-lt"/>
                <a:ea typeface="MS PGothic" pitchFamily="34" charset="-128"/>
                <a:cs typeface="Segoe UI" pitchFamily="34" charset="0"/>
              </a:rPr>
              <a:t>I want just the components</a:t>
            </a:r>
            <a:endParaRPr kumimoji="0" lang="en-US" sz="7058" b="0" i="0" u="none" strike="noStrike" kern="1200" cap="none" spc="-100" normalizeH="0" baseline="0" noProof="0" dirty="0">
              <a:ln w="3175">
                <a:noFill/>
              </a:ln>
              <a:gradFill>
                <a:gsLst>
                  <a:gs pos="94690">
                    <a:schemeClr val="tx1"/>
                  </a:gs>
                  <a:gs pos="88000">
                    <a:schemeClr val="tx1"/>
                  </a:gs>
                </a:gsLst>
                <a:lin ang="5400000" scaled="0"/>
              </a:gradFill>
              <a:effectLst/>
              <a:uLnTx/>
              <a:uFillTx/>
              <a:latin typeface="Arial" panose="020B0604020202020204" pitchFamily="34" charset="0"/>
              <a:ea typeface="MS PGothic" pitchFamily="34" charset="-128"/>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830" y="2468421"/>
            <a:ext cx="2018238" cy="4378025"/>
          </a:xfrm>
          <a:prstGeom prst="rect">
            <a:avLst/>
          </a:prstGeom>
        </p:spPr>
      </p:pic>
      <p:sp>
        <p:nvSpPr>
          <p:cNvPr id="6" name="Title 1"/>
          <p:cNvSpPr txBox="1">
            <a:spLocks/>
          </p:cNvSpPr>
          <p:nvPr/>
        </p:nvSpPr>
        <p:spPr>
          <a:xfrm>
            <a:off x="1468682" y="2949882"/>
            <a:ext cx="8038472" cy="1191991"/>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S PGothic" pitchFamily="34" charset="-128"/>
                <a:cs typeface="Segoe UI" pitchFamily="34" charset="0"/>
              </a:rPr>
              <a:t>I need</a:t>
            </a:r>
            <a:r>
              <a:rPr kumimoji="0" lang="en-US" sz="5294"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S PGothic" pitchFamily="34" charset="-128"/>
                <a:cs typeface="Segoe UI" pitchFamily="34" charset="0"/>
              </a:rPr>
              <a:t>, and nothing more.</a:t>
            </a:r>
            <a:r>
              <a:rPr kumimoji="0" lang="en-US" sz="7058" b="0" i="0" u="none" strike="noStrike" kern="1200" cap="none" spc="-100" normalizeH="0" baseline="0" noProof="0" dirty="0">
                <a:ln w="3175">
                  <a:noFill/>
                </a:ln>
                <a:gradFill>
                  <a:gsLst>
                    <a:gs pos="1250">
                      <a:schemeClr val="accent2"/>
                    </a:gs>
                    <a:gs pos="100000">
                      <a:schemeClr val="accent2"/>
                    </a:gs>
                  </a:gsLst>
                  <a:lin ang="5400000" scaled="0"/>
                </a:gradFill>
                <a:effectLst/>
                <a:uLnTx/>
                <a:uFillTx/>
                <a:latin typeface="Arial" panose="020B0604020202020204" pitchFamily="34" charset="0"/>
                <a:ea typeface="MS PGothic" pitchFamily="34" charset="-128"/>
                <a:cs typeface="Arial" panose="020B0604020202020204" pitchFamily="34" charset="0"/>
              </a:rPr>
              <a:t>”</a:t>
            </a:r>
          </a:p>
        </p:txBody>
      </p:sp>
    </p:spTree>
    <p:extLst>
      <p:ext uri="{BB962C8B-B14F-4D97-AF65-F5344CB8AC3E}">
        <p14:creationId xmlns:p14="http://schemas.microsoft.com/office/powerpoint/2010/main" val="29481141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6199382"/>
            <a:ext cx="12192000" cy="658131"/>
          </a:xfrm>
          <a:prstGeom prst="rect">
            <a:avLst/>
          </a:prstGeom>
          <a:solidFill>
            <a:schemeClr val="accent2"/>
          </a:solidFill>
        </p:spPr>
        <p:txBody>
          <a:bodyPr vert="horz" wrap="square" lIns="143428" tIns="89642" rIns="143428" bIns="89642" rtlCol="0" anchor="t" anchorCtr="0">
            <a:noAutofit/>
          </a:bodyPr>
          <a:lstStyle>
            <a:lvl1pPr algn="l" defTabSz="931863" rtl="0" fontAlgn="base">
              <a:lnSpc>
                <a:spcPct val="90000"/>
              </a:lnSpc>
              <a:spcBef>
                <a:spcPct val="0"/>
              </a:spcBef>
              <a:spcAft>
                <a:spcPct val="0"/>
              </a:spcAft>
              <a:defRPr lang="en-US" sz="6000" kern="1200" spc="-100" baseline="0">
                <a:ln w="3175">
                  <a:noFill/>
                </a:ln>
                <a:solidFill>
                  <a:schemeClr val="bg1"/>
                </a:soli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endParaRPr kumimoji="0" lang="it-IT" sz="5882" b="0" i="0" u="none" strike="noStrike" kern="1200" cap="none" spc="-98" normalizeH="0" baseline="0" noProof="0" dirty="0">
              <a:ln w="3175">
                <a:noFill/>
              </a:ln>
              <a:solidFill>
                <a:schemeClr val="bg1"/>
              </a:solidFill>
              <a:effectLst/>
              <a:uLnTx/>
              <a:uFillTx/>
              <a:latin typeface="+mj-lt"/>
              <a:ea typeface="MS PGothic" pitchFamily="34" charset="-128"/>
              <a:cs typeface="Segoe UI" pitchFamily="34" charset="0"/>
            </a:endParaRPr>
          </a:p>
        </p:txBody>
      </p:sp>
      <p:sp>
        <p:nvSpPr>
          <p:cNvPr id="3" name="Title 1"/>
          <p:cNvSpPr txBox="1">
            <a:spLocks/>
          </p:cNvSpPr>
          <p:nvPr/>
        </p:nvSpPr>
        <p:spPr>
          <a:xfrm>
            <a:off x="1165665" y="2084364"/>
            <a:ext cx="8619254" cy="1191991"/>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7842" b="0" i="0" u="none" strike="noStrike" kern="1200" cap="none" spc="-100" normalizeH="0" baseline="0" noProof="0" dirty="0">
                <a:ln w="3175">
                  <a:noFill/>
                </a:ln>
                <a:solidFill>
                  <a:schemeClr val="accent2"/>
                </a:solidFill>
                <a:effectLst/>
                <a:uLnTx/>
                <a:uFillTx/>
                <a:latin typeface="Arial" panose="020B0604020202020204" pitchFamily="34" charset="0"/>
                <a:ea typeface="MS PGothic" pitchFamily="34" charset="-128"/>
                <a:cs typeface="Arial" panose="020B0604020202020204" pitchFamily="34" charset="0"/>
              </a:rPr>
              <a:t>“</a:t>
            </a:r>
            <a:r>
              <a:rPr kumimoji="0" lang="en-US" sz="5294"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S PGothic" pitchFamily="34" charset="-128"/>
                <a:cs typeface="Segoe UI" pitchFamily="34" charset="0"/>
              </a:rPr>
              <a:t>We need server configuration</a:t>
            </a:r>
            <a:endParaRPr kumimoji="0" lang="en-US" sz="7058"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Arial" panose="020B0604020202020204" pitchFamily="34" charset="0"/>
              <a:ea typeface="MS PGothic" pitchFamily="34" charset="-128"/>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830" y="2468421"/>
            <a:ext cx="2018238" cy="4378025"/>
          </a:xfrm>
          <a:prstGeom prst="rect">
            <a:avLst/>
          </a:prstGeom>
        </p:spPr>
      </p:pic>
      <p:sp>
        <p:nvSpPr>
          <p:cNvPr id="6" name="Title 1"/>
          <p:cNvSpPr txBox="1">
            <a:spLocks/>
          </p:cNvSpPr>
          <p:nvPr/>
        </p:nvSpPr>
        <p:spPr>
          <a:xfrm>
            <a:off x="1468682" y="2949882"/>
            <a:ext cx="8038472" cy="1191991"/>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S PGothic" pitchFamily="34" charset="-128"/>
                <a:cs typeface="Segoe UI" pitchFamily="34" charset="0"/>
              </a:rPr>
              <a:t>optimized for the cloud</a:t>
            </a:r>
            <a:r>
              <a:rPr kumimoji="0" lang="en-US" sz="5294"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S PGothic" pitchFamily="34" charset="-128"/>
                <a:cs typeface="Segoe UI" pitchFamily="34" charset="0"/>
              </a:rPr>
              <a:t>.</a:t>
            </a:r>
            <a:r>
              <a:rPr kumimoji="0" lang="en-US" sz="7058" b="0" i="0" u="none" strike="noStrike" kern="1200" cap="none" spc="-100" normalizeH="0" baseline="0" noProof="0" dirty="0">
                <a:ln w="3175">
                  <a:noFill/>
                </a:ln>
                <a:solidFill>
                  <a:schemeClr val="accent2"/>
                </a:solidFill>
                <a:effectLst/>
                <a:uLnTx/>
                <a:uFillTx/>
                <a:latin typeface="Arial" panose="020B0604020202020204" pitchFamily="34" charset="0"/>
                <a:ea typeface="MS PGothic" pitchFamily="34" charset="-128"/>
                <a:cs typeface="Arial" panose="020B0604020202020204" pitchFamily="34" charset="0"/>
              </a:rPr>
              <a:t>”</a:t>
            </a:r>
          </a:p>
        </p:txBody>
      </p:sp>
    </p:spTree>
    <p:extLst>
      <p:ext uri="{BB962C8B-B14F-4D97-AF65-F5344CB8AC3E}">
        <p14:creationId xmlns:p14="http://schemas.microsoft.com/office/powerpoint/2010/main" val="25376352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next step in the journey…</a:t>
            </a:r>
          </a:p>
        </p:txBody>
      </p:sp>
      <p:grpSp>
        <p:nvGrpSpPr>
          <p:cNvPr id="14" name="Group 13"/>
          <p:cNvGrpSpPr/>
          <p:nvPr/>
        </p:nvGrpSpPr>
        <p:grpSpPr>
          <a:xfrm>
            <a:off x="6419899" y="5400640"/>
            <a:ext cx="1790197" cy="951889"/>
            <a:chOff x="6548631" y="5508438"/>
            <a:chExt cx="1826094" cy="970976"/>
          </a:xfrm>
        </p:grpSpPr>
        <p:sp>
          <p:nvSpPr>
            <p:cNvPr id="6" name="Rectangle 5"/>
            <p:cNvSpPr/>
            <p:nvPr/>
          </p:nvSpPr>
          <p:spPr bwMode="auto">
            <a:xfrm>
              <a:off x="6548631" y="5974279"/>
              <a:ext cx="1826094" cy="505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Nano Server</a:t>
              </a:r>
            </a:p>
          </p:txBody>
        </p:sp>
        <p:sp>
          <p:nvSpPr>
            <p:cNvPr id="7" name="Rectangle 6"/>
            <p:cNvSpPr/>
            <p:nvPr/>
          </p:nvSpPr>
          <p:spPr bwMode="auto">
            <a:xfrm>
              <a:off x="654863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7013768"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7478906"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794404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p:cNvGrpSpPr/>
          <p:nvPr/>
        </p:nvGrpSpPr>
        <p:grpSpPr>
          <a:xfrm>
            <a:off x="452938" y="1193600"/>
            <a:ext cx="8697227" cy="1158629"/>
            <a:chOff x="446779" y="1217038"/>
            <a:chExt cx="8871625" cy="1181862"/>
          </a:xfrm>
        </p:grpSpPr>
        <p:grpSp>
          <p:nvGrpSpPr>
            <p:cNvPr id="32" name="Group 31"/>
            <p:cNvGrpSpPr/>
            <p:nvPr/>
          </p:nvGrpSpPr>
          <p:grpSpPr>
            <a:xfrm>
              <a:off x="446779" y="1395206"/>
              <a:ext cx="437141" cy="434418"/>
              <a:chOff x="228600" y="1219200"/>
              <a:chExt cx="685800" cy="685800"/>
            </a:xfrm>
          </p:grpSpPr>
          <p:sp>
            <p:nvSpPr>
              <p:cNvPr id="3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4" name="Oval 3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 name="TextBox 43"/>
            <p:cNvSpPr txBox="1"/>
            <p:nvPr/>
          </p:nvSpPr>
          <p:spPr>
            <a:xfrm>
              <a:off x="970338" y="1217038"/>
              <a:ext cx="8348066" cy="1181862"/>
            </a:xfrm>
            <a:prstGeom prst="rect">
              <a:avLst/>
            </a:prstGeom>
            <a:noFill/>
          </p:spPr>
          <p:txBody>
            <a:bodyPr wrap="square" lIns="179285" tIns="143428" rIns="179285" bIns="143428" rtlCol="0">
              <a:spAutoFit/>
            </a:bodyPr>
            <a:lstStyle/>
            <a:p>
              <a:pPr marL="0" marR="0" lvl="0" indent="0" defTabSz="913505" eaLnBrk="1" fontAlgn="base" latinLnBrk="0" hangingPunct="1">
                <a:lnSpc>
                  <a:spcPct val="90000"/>
                </a:lnSpc>
                <a:spcBef>
                  <a:spcPct val="20000"/>
                </a:spcBef>
                <a:spcAft>
                  <a:spcPct val="0"/>
                </a:spcAft>
                <a:buClrTx/>
                <a:buSzPct val="90000"/>
                <a:buFontTx/>
                <a:buNone/>
                <a:tabLst/>
                <a:defRPr/>
              </a:pPr>
              <a:r>
                <a:rPr kumimoji="0" lang="en-US" sz="3137" b="1"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Nano Server: </a:t>
              </a:r>
              <a:r>
                <a:rPr kumimoji="0" lang="en-US" sz="3137"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A new headless, 64-bit only, deployment option for Windows Server</a:t>
              </a:r>
            </a:p>
          </p:txBody>
        </p:sp>
      </p:grpSp>
      <p:grpSp>
        <p:nvGrpSpPr>
          <p:cNvPr id="15" name="Group 14"/>
          <p:cNvGrpSpPr/>
          <p:nvPr/>
        </p:nvGrpSpPr>
        <p:grpSpPr>
          <a:xfrm>
            <a:off x="8240078" y="2964094"/>
            <a:ext cx="1787431" cy="3388438"/>
            <a:chOff x="8405308" y="3023033"/>
            <a:chExt cx="1823273" cy="3456383"/>
          </a:xfrm>
        </p:grpSpPr>
        <p:sp>
          <p:nvSpPr>
            <p:cNvPr id="18" name="Rectangle 17"/>
            <p:cNvSpPr/>
            <p:nvPr/>
          </p:nvSpPr>
          <p:spPr bwMode="auto">
            <a:xfrm>
              <a:off x="8405308" y="3486867"/>
              <a:ext cx="1823273" cy="29925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9" name="Rectangle 18"/>
            <p:cNvSpPr/>
            <p:nvPr/>
          </p:nvSpPr>
          <p:spPr bwMode="auto">
            <a:xfrm>
              <a:off x="8414098"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8875365"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9336633"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9797899" y="3023033"/>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p:cNvGrpSpPr/>
          <p:nvPr/>
        </p:nvGrpSpPr>
        <p:grpSpPr>
          <a:xfrm>
            <a:off x="452937" y="2204093"/>
            <a:ext cx="8550375" cy="1768075"/>
            <a:chOff x="446779" y="2247793"/>
            <a:chExt cx="8721828" cy="1803529"/>
          </a:xfrm>
        </p:grpSpPr>
        <p:grpSp>
          <p:nvGrpSpPr>
            <p:cNvPr id="35" name="Group 34"/>
            <p:cNvGrpSpPr/>
            <p:nvPr/>
          </p:nvGrpSpPr>
          <p:grpSpPr>
            <a:xfrm>
              <a:off x="446779" y="2481935"/>
              <a:ext cx="437141" cy="434418"/>
              <a:chOff x="228600" y="1219200"/>
              <a:chExt cx="685800" cy="685800"/>
            </a:xfrm>
          </p:grpSpPr>
          <p:sp>
            <p:nvSpPr>
              <p:cNvPr id="3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7" name="Oval 3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TextBox 46"/>
            <p:cNvSpPr txBox="1"/>
            <p:nvPr/>
          </p:nvSpPr>
          <p:spPr>
            <a:xfrm>
              <a:off x="970338" y="2247793"/>
              <a:ext cx="8198269" cy="1803529"/>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Deep refactoring with cloud emphasis</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Cloud fabric &amp; infrastructure (clustering, storage, networking)</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Born-in-the-cloud applications (PaaS v2, ASP.NET v5)</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VMs &amp; Containers (Hyper-V &amp; Docker)</a:t>
              </a:r>
            </a:p>
          </p:txBody>
        </p:sp>
      </p:grpSp>
      <p:grpSp>
        <p:nvGrpSpPr>
          <p:cNvPr id="16" name="Group 15"/>
          <p:cNvGrpSpPr/>
          <p:nvPr/>
        </p:nvGrpSpPr>
        <p:grpSpPr>
          <a:xfrm>
            <a:off x="10057491" y="1345125"/>
            <a:ext cx="1787433" cy="5007406"/>
            <a:chOff x="10259164" y="1371600"/>
            <a:chExt cx="1823275" cy="5107815"/>
          </a:xfrm>
        </p:grpSpPr>
        <p:sp>
          <p:nvSpPr>
            <p:cNvPr id="23" name="Rectangle 22"/>
            <p:cNvSpPr/>
            <p:nvPr/>
          </p:nvSpPr>
          <p:spPr bwMode="auto">
            <a:xfrm>
              <a:off x="10259166" y="1828654"/>
              <a:ext cx="1823273" cy="46507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a desktop experience</a:t>
              </a:r>
            </a:p>
          </p:txBody>
        </p:sp>
        <p:sp>
          <p:nvSpPr>
            <p:cNvPr id="24" name="Rectangle 23"/>
            <p:cNvSpPr/>
            <p:nvPr/>
          </p:nvSpPr>
          <p:spPr bwMode="auto">
            <a:xfrm>
              <a:off x="10259164"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10720433"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11181700"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11642966" y="1371600"/>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452938" y="3792383"/>
            <a:ext cx="6981797" cy="2431847"/>
            <a:chOff x="446779" y="3867930"/>
            <a:chExt cx="7121797" cy="2480610"/>
          </a:xfrm>
        </p:grpSpPr>
        <p:grpSp>
          <p:nvGrpSpPr>
            <p:cNvPr id="38" name="Group 37"/>
            <p:cNvGrpSpPr/>
            <p:nvPr/>
          </p:nvGrpSpPr>
          <p:grpSpPr>
            <a:xfrm>
              <a:off x="446779" y="4085860"/>
              <a:ext cx="437141" cy="434418"/>
              <a:chOff x="228600" y="1219200"/>
              <a:chExt cx="685800" cy="685800"/>
            </a:xfrm>
          </p:grpSpPr>
          <p:sp>
            <p:nvSpPr>
              <p:cNvPr id="39"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0" name="Oval 39"/>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 name="TextBox 47"/>
            <p:cNvSpPr txBox="1"/>
            <p:nvPr/>
          </p:nvSpPr>
          <p:spPr>
            <a:xfrm>
              <a:off x="970338" y="3867930"/>
              <a:ext cx="6598238" cy="2480610"/>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Extend the Server Core pattern</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Roles &amp; features live outside of Nano Server</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No binaries or metadata in OS image</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Standalone packages install like apps</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Full driver support</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Antimalware</a:t>
              </a:r>
            </a:p>
          </p:txBody>
        </p:sp>
      </p:grpSp>
    </p:spTree>
    <p:extLst>
      <p:ext uri="{BB962C8B-B14F-4D97-AF65-F5344CB8AC3E}">
        <p14:creationId xmlns:p14="http://schemas.microsoft.com/office/powerpoint/2010/main" val="429252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 Server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770" y="2483361"/>
            <a:ext cx="2018238" cy="4378025"/>
          </a:xfrm>
          <a:prstGeom prst="rect">
            <a:avLst/>
          </a:prstGeom>
        </p:spPr>
      </p:pic>
      <p:grpSp>
        <p:nvGrpSpPr>
          <p:cNvPr id="9" name="Group 8"/>
          <p:cNvGrpSpPr/>
          <p:nvPr/>
        </p:nvGrpSpPr>
        <p:grpSpPr>
          <a:xfrm>
            <a:off x="433159" y="2353302"/>
            <a:ext cx="9937549" cy="1882772"/>
            <a:chOff x="441844" y="1088141"/>
            <a:chExt cx="10136818" cy="1920526"/>
          </a:xfrm>
        </p:grpSpPr>
        <p:grpSp>
          <p:nvGrpSpPr>
            <p:cNvPr id="11" name="Group 10"/>
            <p:cNvGrpSpPr/>
            <p:nvPr/>
          </p:nvGrpSpPr>
          <p:grpSpPr>
            <a:xfrm>
              <a:off x="441844" y="1334246"/>
              <a:ext cx="437141" cy="434418"/>
              <a:chOff x="228600" y="1219200"/>
              <a:chExt cx="685800" cy="685800"/>
            </a:xfrm>
          </p:grpSpPr>
          <p:sp>
            <p:nvSpPr>
              <p:cNvPr id="1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4" name="Oval 1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 name="TextBox 4"/>
            <p:cNvSpPr txBox="1"/>
            <p:nvPr/>
          </p:nvSpPr>
          <p:spPr>
            <a:xfrm>
              <a:off x="989548" y="1088141"/>
              <a:ext cx="9589114" cy="192052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Zero-footprint model </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Server roles and optional features live outside of Nano Server</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Standalone packages that install like applications, from local/cloud repositories</a:t>
              </a:r>
            </a:p>
            <a:p>
              <a:pPr marL="0" marR="0" lvl="0" indent="0" defTabSz="896386"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chemeClr val="tx1"/>
                    </a:gs>
                    <a:gs pos="30000">
                      <a:schemeClr val="tx1"/>
                    </a:gs>
                  </a:gsLst>
                  <a:lin ang="5400000" scaled="0"/>
                </a:gradFill>
                <a:effectLst/>
                <a:uLnTx/>
                <a:uFillTx/>
              </a:endParaRPr>
            </a:p>
          </p:txBody>
        </p:sp>
      </p:grpSp>
      <p:grpSp>
        <p:nvGrpSpPr>
          <p:cNvPr id="10" name="Group 9"/>
          <p:cNvGrpSpPr/>
          <p:nvPr/>
        </p:nvGrpSpPr>
        <p:grpSpPr>
          <a:xfrm>
            <a:off x="433159" y="3698785"/>
            <a:ext cx="7919311" cy="1556908"/>
            <a:chOff x="441844" y="2460603"/>
            <a:chExt cx="8078110" cy="1588127"/>
          </a:xfrm>
        </p:grpSpPr>
        <p:grpSp>
          <p:nvGrpSpPr>
            <p:cNvPr id="16" name="Group 15"/>
            <p:cNvGrpSpPr/>
            <p:nvPr/>
          </p:nvGrpSpPr>
          <p:grpSpPr>
            <a:xfrm>
              <a:off x="441844" y="2695295"/>
              <a:ext cx="437141" cy="434418"/>
              <a:chOff x="228600" y="1219200"/>
              <a:chExt cx="685800" cy="685800"/>
            </a:xfrm>
          </p:grpSpPr>
          <p:sp>
            <p:nvSpPr>
              <p:cNvPr id="18"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19" name="Oval 18"/>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 name="TextBox 5"/>
            <p:cNvSpPr txBox="1"/>
            <p:nvPr/>
          </p:nvSpPr>
          <p:spPr>
            <a:xfrm>
              <a:off x="973782" y="2460603"/>
              <a:ext cx="7546172" cy="158812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Key roles and features</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Hyper-V, Storage (</a:t>
              </a:r>
              <a:r>
                <a:rPr kumimoji="0" lang="en-US" sz="1961" b="0" i="0" u="none" strike="noStrike" kern="0" cap="none" spc="0" normalizeH="0" baseline="0" noProof="0" dirty="0" err="1">
                  <a:ln>
                    <a:noFill/>
                  </a:ln>
                  <a:gradFill>
                    <a:gsLst>
                      <a:gs pos="1250">
                        <a:schemeClr val="tx1"/>
                      </a:gs>
                      <a:gs pos="100000">
                        <a:schemeClr val="tx1"/>
                      </a:gs>
                    </a:gsLst>
                    <a:lin ang="5400000" scaled="0"/>
                  </a:gradFill>
                  <a:effectLst/>
                  <a:uLnTx/>
                  <a:uFillTx/>
                  <a:ea typeface="MS PGothic" pitchFamily="34" charset="-128"/>
                </a:rPr>
                <a:t>SoFS</a:t>
              </a: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 Networking (DNS), Clustering</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Core CLR, ASP.NET 5 and PaaS</a:t>
              </a:r>
            </a:p>
          </p:txBody>
        </p:sp>
      </p:grpSp>
      <p:grpSp>
        <p:nvGrpSpPr>
          <p:cNvPr id="12" name="Group 11"/>
          <p:cNvGrpSpPr/>
          <p:nvPr/>
        </p:nvGrpSpPr>
        <p:grpSpPr>
          <a:xfrm>
            <a:off x="433159" y="5043236"/>
            <a:ext cx="9392997" cy="832764"/>
            <a:chOff x="441844" y="3832013"/>
            <a:chExt cx="9581346" cy="849463"/>
          </a:xfrm>
        </p:grpSpPr>
        <p:grpSp>
          <p:nvGrpSpPr>
            <p:cNvPr id="21" name="Group 20"/>
            <p:cNvGrpSpPr/>
            <p:nvPr/>
          </p:nvGrpSpPr>
          <p:grpSpPr>
            <a:xfrm>
              <a:off x="441844" y="4009660"/>
              <a:ext cx="437141" cy="434418"/>
              <a:chOff x="228600" y="1219200"/>
              <a:chExt cx="685800" cy="685800"/>
            </a:xfrm>
          </p:grpSpPr>
          <p:sp>
            <p:nvSpPr>
              <p:cNvPr id="2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4" name="Oval 2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7" name="TextBox 6"/>
            <p:cNvSpPr txBox="1"/>
            <p:nvPr/>
          </p:nvSpPr>
          <p:spPr>
            <a:xfrm>
              <a:off x="973783" y="3832013"/>
              <a:ext cx="9049407" cy="849463"/>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Full Windows Server driver support</a:t>
              </a:r>
            </a:p>
          </p:txBody>
        </p:sp>
      </p:grpSp>
      <p:grpSp>
        <p:nvGrpSpPr>
          <p:cNvPr id="15" name="Group 14"/>
          <p:cNvGrpSpPr/>
          <p:nvPr/>
        </p:nvGrpSpPr>
        <p:grpSpPr>
          <a:xfrm>
            <a:off x="433159" y="5666535"/>
            <a:ext cx="9734051" cy="893110"/>
            <a:chOff x="441844" y="4467811"/>
            <a:chExt cx="9929239" cy="911019"/>
          </a:xfrm>
        </p:grpSpPr>
        <p:grpSp>
          <p:nvGrpSpPr>
            <p:cNvPr id="25" name="Group 24"/>
            <p:cNvGrpSpPr/>
            <p:nvPr/>
          </p:nvGrpSpPr>
          <p:grpSpPr>
            <a:xfrm>
              <a:off x="441844" y="4709502"/>
              <a:ext cx="437141" cy="434418"/>
              <a:chOff x="228600" y="1219200"/>
              <a:chExt cx="685800" cy="685800"/>
            </a:xfrm>
          </p:grpSpPr>
          <p:sp>
            <p:nvSpPr>
              <p:cNvPr id="2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7" name="Oval 2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 name="TextBox 19"/>
            <p:cNvSpPr txBox="1"/>
            <p:nvPr/>
          </p:nvSpPr>
          <p:spPr>
            <a:xfrm>
              <a:off x="959068" y="4467811"/>
              <a:ext cx="9412015" cy="911019"/>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Antimalware available as optional feature</a:t>
              </a:r>
            </a:p>
          </p:txBody>
        </p:sp>
      </p:grpSp>
      <p:grpSp>
        <p:nvGrpSpPr>
          <p:cNvPr id="30" name="Group 29"/>
          <p:cNvGrpSpPr/>
          <p:nvPr/>
        </p:nvGrpSpPr>
        <p:grpSpPr>
          <a:xfrm>
            <a:off x="433159" y="1067238"/>
            <a:ext cx="9937549" cy="1882772"/>
            <a:chOff x="441844" y="1088141"/>
            <a:chExt cx="10136818" cy="1920526"/>
          </a:xfrm>
        </p:grpSpPr>
        <p:grpSp>
          <p:nvGrpSpPr>
            <p:cNvPr id="31" name="Group 30"/>
            <p:cNvGrpSpPr/>
            <p:nvPr/>
          </p:nvGrpSpPr>
          <p:grpSpPr>
            <a:xfrm>
              <a:off x="441844" y="1334246"/>
              <a:ext cx="437141" cy="434418"/>
              <a:chOff x="228600" y="1219200"/>
              <a:chExt cx="685800" cy="685800"/>
            </a:xfrm>
          </p:grpSpPr>
          <p:sp>
            <p:nvSpPr>
              <p:cNvPr id="3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4" name="Oval 3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2" name="TextBox 31"/>
            <p:cNvSpPr txBox="1"/>
            <p:nvPr/>
          </p:nvSpPr>
          <p:spPr>
            <a:xfrm>
              <a:off x="989548" y="1088141"/>
              <a:ext cx="9589114" cy="192052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dirty="0">
                  <a:ln>
                    <a:noFill/>
                  </a:ln>
                  <a:gradFill>
                    <a:gsLst>
                      <a:gs pos="1250">
                        <a:schemeClr val="tx1"/>
                      </a:gs>
                      <a:gs pos="99000">
                        <a:schemeClr val="tx1"/>
                      </a:gs>
                    </a:gsLst>
                    <a:lin ang="5400000" scaled="0"/>
                  </a:gradFill>
                  <a:effectLst/>
                  <a:uLnTx/>
                  <a:uFillTx/>
                  <a:latin typeface="+mj-lt"/>
                  <a:ea typeface="MS PGothic" pitchFamily="34" charset="-128"/>
                </a:rPr>
                <a:t>Nano Server is an Installation Option</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Located on the Windows Server media</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961" b="0" i="0" u="none" strike="noStrike" kern="0" cap="none" spc="0" normalizeH="0" baseline="0" noProof="0" dirty="0">
                  <a:ln>
                    <a:noFill/>
                  </a:ln>
                  <a:gradFill>
                    <a:gsLst>
                      <a:gs pos="1250">
                        <a:schemeClr val="tx1"/>
                      </a:gs>
                      <a:gs pos="100000">
                        <a:schemeClr val="tx1"/>
                      </a:gs>
                    </a:gsLst>
                    <a:lin ang="5400000" scaled="0"/>
                  </a:gradFill>
                  <a:effectLst/>
                  <a:uLnTx/>
                  <a:uFillTx/>
                  <a:ea typeface="MS PGothic" pitchFamily="34" charset="-128"/>
                </a:rPr>
                <a:t>Must be customized to determine it’s functionality</a:t>
              </a:r>
            </a:p>
            <a:p>
              <a:pPr marL="0" marR="0" lvl="0" indent="0" defTabSz="896386"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chemeClr val="tx1"/>
                    </a:gs>
                    <a:gs pos="30000">
                      <a:schemeClr val="tx1"/>
                    </a:gs>
                  </a:gsLst>
                  <a:lin ang="5400000" scaled="0"/>
                </a:gradFill>
                <a:effectLst/>
                <a:uLnTx/>
                <a:uFillTx/>
              </a:endParaRPr>
            </a:p>
          </p:txBody>
        </p:sp>
      </p:grpSp>
    </p:spTree>
    <p:extLst>
      <p:ext uri="{BB962C8B-B14F-4D97-AF65-F5344CB8AC3E}">
        <p14:creationId xmlns:p14="http://schemas.microsoft.com/office/powerpoint/2010/main" val="3234597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Servicing improvements*</a:t>
            </a:r>
          </a:p>
        </p:txBody>
      </p:sp>
      <p:graphicFrame>
        <p:nvGraphicFramePr>
          <p:cNvPr id="3" name="Content Placeholder 5"/>
          <p:cNvGraphicFramePr>
            <a:graphicFrameLocks noGrp="1"/>
          </p:cNvGraphicFramePr>
          <p:nvPr>
            <p:ph idx="4294967295"/>
            <p:extLst/>
          </p:nvPr>
        </p:nvGraphicFramePr>
        <p:xfrm>
          <a:off x="4184887" y="1190368"/>
          <a:ext cx="3780236" cy="4883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ntent Placeholder 5"/>
          <p:cNvGraphicFramePr>
            <a:graphicFrameLocks/>
          </p:cNvGraphicFramePr>
          <p:nvPr>
            <p:extLst/>
          </p:nvPr>
        </p:nvGraphicFramePr>
        <p:xfrm>
          <a:off x="376218" y="1187939"/>
          <a:ext cx="3532210" cy="48885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ntent Placeholder 5"/>
          <p:cNvGraphicFramePr>
            <a:graphicFrameLocks/>
          </p:cNvGraphicFramePr>
          <p:nvPr>
            <p:extLst/>
          </p:nvPr>
        </p:nvGraphicFramePr>
        <p:xfrm>
          <a:off x="8241582" y="1251070"/>
          <a:ext cx="3782376" cy="4884822"/>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3318900" y="6192585"/>
            <a:ext cx="5628905" cy="561169"/>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1250">
                      <a:schemeClr val="accent2"/>
                    </a:gs>
                    <a:gs pos="100000">
                      <a:schemeClr val="accent2"/>
                    </a:gs>
                  </a:gsLst>
                  <a:lin ang="5400000" scaled="0"/>
                </a:gradFill>
                <a:effectLst/>
                <a:uLnTx/>
                <a:uFillTx/>
                <a:latin typeface="Segoe UI"/>
              </a:rPr>
              <a:t>* Analysis based on all patches released in 2014</a:t>
            </a:r>
          </a:p>
        </p:txBody>
      </p:sp>
      <p:sp>
        <p:nvSpPr>
          <p:cNvPr id="10" name="TextBox 9"/>
          <p:cNvSpPr txBox="1"/>
          <p:nvPr/>
        </p:nvSpPr>
        <p:spPr>
          <a:xfrm>
            <a:off x="653726" y="1130608"/>
            <a:ext cx="2915743" cy="561169"/>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Important bulletins</a:t>
            </a:r>
          </a:p>
        </p:txBody>
      </p:sp>
      <p:sp>
        <p:nvSpPr>
          <p:cNvPr id="22" name="TextBox 21"/>
          <p:cNvSpPr txBox="1"/>
          <p:nvPr/>
        </p:nvSpPr>
        <p:spPr>
          <a:xfrm>
            <a:off x="4521883" y="1130608"/>
            <a:ext cx="2320828" cy="561169"/>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Critical bulletins</a:t>
            </a:r>
          </a:p>
        </p:txBody>
      </p:sp>
      <p:sp>
        <p:nvSpPr>
          <p:cNvPr id="23" name="TextBox 22"/>
          <p:cNvSpPr txBox="1"/>
          <p:nvPr/>
        </p:nvSpPr>
        <p:spPr>
          <a:xfrm>
            <a:off x="8590590" y="1130608"/>
            <a:ext cx="2275028" cy="561169"/>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Reboots required</a:t>
            </a:r>
          </a:p>
        </p:txBody>
      </p:sp>
    </p:spTree>
    <p:extLst>
      <p:ext uri="{BB962C8B-B14F-4D97-AF65-F5344CB8AC3E}">
        <p14:creationId xmlns:p14="http://schemas.microsoft.com/office/powerpoint/2010/main" val="221525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28" dur="500"/>
                                        <p:tgtEl>
                                          <p:spTgt spid="3">
                                            <p:graphicEl>
                                              <a:chart seriesIdx="-3" categoryIdx="-3" bldStep="gridLegend"/>
                                            </p:graphicEl>
                                          </p:spTgt>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down)">
                                      <p:cBhvr>
                                        <p:cTn id="32" dur="500"/>
                                        <p:tgtEl>
                                          <p:spTgt spid="3">
                                            <p:graphicEl>
                                              <a:chart seriesIdx="0" categoryIdx="-4" bldStep="series"/>
                                            </p:graphicEl>
                                          </p:spTgt>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down)">
                                      <p:cBhvr>
                                        <p:cTn id="36" dur="500"/>
                                        <p:tgtEl>
                                          <p:spTgt spid="3">
                                            <p:graphicEl>
                                              <a:chart seriesIdx="1" categoryIdx="-4" bldStep="series"/>
                                            </p:graphicEl>
                                          </p:spTgt>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wipe(down)">
                                      <p:cBhvr>
                                        <p:cTn id="40" dur="500"/>
                                        <p:tgtEl>
                                          <p:spTgt spid="3">
                                            <p:graphicEl>
                                              <a:chart seriesIdx="2" categoryIdx="-4" bldStep="series"/>
                                            </p:graphic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49" dur="500"/>
                                        <p:tgtEl>
                                          <p:spTgt spid="5">
                                            <p:graphicEl>
                                              <a:chart seriesIdx="-3" categoryIdx="-3" bldStep="gridLegend"/>
                                            </p:graphicEl>
                                          </p:spTgt>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53" dur="500"/>
                                        <p:tgtEl>
                                          <p:spTgt spid="5">
                                            <p:graphicEl>
                                              <a:chart seriesIdx="0" categoryIdx="-4" bldStep="series"/>
                                            </p:graphicEl>
                                          </p:spTgt>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57" dur="500"/>
                                        <p:tgtEl>
                                          <p:spTgt spid="5">
                                            <p:graphicEl>
                                              <a:chart seriesIdx="1" categoryIdx="-4" bldStep="series"/>
                                            </p:graphicEl>
                                          </p:spTgt>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61" dur="500"/>
                                        <p:tgtEl>
                                          <p:spTgt spid="5">
                                            <p:graphicEl>
                                              <a:chart seriesIdx="2" categoryIdx="-4" bldStep="series"/>
                                            </p:graphicEl>
                                          </p:spTgt>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Graphic spid="4" grpId="0" uiExpand="1">
        <p:bldSub>
          <a:bldChart bld="series"/>
        </p:bldSub>
      </p:bldGraphic>
      <p:bldGraphic spid="5" grpId="0" uiExpand="1">
        <p:bldSub>
          <a:bldChart bld="series"/>
        </p:bldSub>
      </p:bldGraphic>
      <p:bldP spid="10"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improvements</a:t>
            </a:r>
          </a:p>
        </p:txBody>
      </p:sp>
      <p:graphicFrame>
        <p:nvGraphicFramePr>
          <p:cNvPr id="5" name="Content Placeholder 5"/>
          <p:cNvGraphicFramePr>
            <a:graphicFrameLocks noGrp="1"/>
          </p:cNvGraphicFramePr>
          <p:nvPr>
            <p:ph idx="4294967295"/>
            <p:extLst/>
          </p:nvPr>
        </p:nvGraphicFramePr>
        <p:xfrm>
          <a:off x="8228116" y="1486747"/>
          <a:ext cx="3781792" cy="4885203"/>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p:cNvGrpSpPr/>
          <p:nvPr/>
        </p:nvGrpSpPr>
        <p:grpSpPr>
          <a:xfrm>
            <a:off x="424144" y="1300465"/>
            <a:ext cx="3782376" cy="5071079"/>
            <a:chOff x="275483" y="1326045"/>
            <a:chExt cx="3858221" cy="5172765"/>
          </a:xfrm>
        </p:grpSpPr>
        <p:graphicFrame>
          <p:nvGraphicFramePr>
            <p:cNvPr id="7" name="Content Placeholder 9"/>
            <p:cNvGraphicFramePr>
              <a:graphicFrameLocks/>
            </p:cNvGraphicFramePr>
            <p:nvPr>
              <p:extLst/>
            </p:nvPr>
          </p:nvGraphicFramePr>
          <p:xfrm>
            <a:off x="275483" y="1516037"/>
            <a:ext cx="3858221" cy="49827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039309" y="1326045"/>
              <a:ext cx="2629866" cy="5724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Setup time (Sec)</a:t>
              </a:r>
            </a:p>
          </p:txBody>
        </p:sp>
      </p:grpSp>
      <p:grpSp>
        <p:nvGrpSpPr>
          <p:cNvPr id="4" name="Group 3"/>
          <p:cNvGrpSpPr/>
          <p:nvPr/>
        </p:nvGrpSpPr>
        <p:grpSpPr>
          <a:xfrm>
            <a:off x="4310322" y="1300465"/>
            <a:ext cx="3782376" cy="5071079"/>
            <a:chOff x="4239587" y="1326045"/>
            <a:chExt cx="3858221" cy="5172765"/>
          </a:xfrm>
        </p:grpSpPr>
        <p:graphicFrame>
          <p:nvGraphicFramePr>
            <p:cNvPr id="14" name="Content Placeholder 5"/>
            <p:cNvGraphicFramePr>
              <a:graphicFrameLocks/>
            </p:cNvGraphicFramePr>
            <p:nvPr>
              <p:extLst/>
            </p:nvPr>
          </p:nvGraphicFramePr>
          <p:xfrm>
            <a:off x="4239587" y="1516037"/>
            <a:ext cx="3858221" cy="4982773"/>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5028892" y="1326045"/>
              <a:ext cx="3068916" cy="5724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Disk footprint (GB)</a:t>
              </a:r>
            </a:p>
          </p:txBody>
        </p:sp>
      </p:grpSp>
      <p:sp>
        <p:nvSpPr>
          <p:cNvPr id="17" name="TextBox 16"/>
          <p:cNvSpPr txBox="1"/>
          <p:nvPr/>
        </p:nvSpPr>
        <p:spPr>
          <a:xfrm>
            <a:off x="8530318" y="1300463"/>
            <a:ext cx="2226242" cy="561169"/>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chemeClr val="accent2"/>
                    </a:gs>
                    <a:gs pos="100000">
                      <a:schemeClr val="accent2"/>
                    </a:gs>
                  </a:gsLst>
                  <a:lin ang="5400000" scaled="0"/>
                </a:gradFill>
                <a:effectLst/>
                <a:uLnTx/>
                <a:uFillTx/>
                <a:latin typeface="Segoe UI"/>
              </a:rPr>
              <a:t>VHD size (GB)</a:t>
            </a:r>
          </a:p>
        </p:txBody>
      </p:sp>
    </p:spTree>
    <p:extLst>
      <p:ext uri="{BB962C8B-B14F-4D97-AF65-F5344CB8AC3E}">
        <p14:creationId xmlns:p14="http://schemas.microsoft.com/office/powerpoint/2010/main" val="263956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end result…</a:t>
            </a:r>
          </a:p>
        </p:txBody>
      </p:sp>
      <p:pic>
        <p:nvPicPr>
          <p:cNvPr id="10" name="Picture 9"/>
          <p:cNvPicPr>
            <a:picLocks noChangeAspect="1"/>
          </p:cNvPicPr>
          <p:nvPr/>
        </p:nvPicPr>
        <p:blipFill>
          <a:blip r:embed="rId2"/>
          <a:stretch>
            <a:fillRect/>
          </a:stretch>
        </p:blipFill>
        <p:spPr>
          <a:xfrm>
            <a:off x="538227" y="1217755"/>
            <a:ext cx="6274905" cy="5348697"/>
          </a:xfrm>
          <a:prstGeom prst="rect">
            <a:avLst/>
          </a:prstGeom>
          <a:ln>
            <a:solidFill>
              <a:srgbClr val="000000"/>
            </a:solidFill>
          </a:ln>
        </p:spPr>
      </p:pic>
      <p:pic>
        <p:nvPicPr>
          <p:cNvPr id="11" name="Picture 10"/>
          <p:cNvPicPr>
            <a:picLocks noChangeAspect="1"/>
          </p:cNvPicPr>
          <p:nvPr/>
        </p:nvPicPr>
        <p:blipFill rotWithShape="1">
          <a:blip r:embed="rId3"/>
          <a:srcRect b="25518"/>
          <a:stretch/>
        </p:blipFill>
        <p:spPr>
          <a:xfrm>
            <a:off x="6932473" y="1180649"/>
            <a:ext cx="4772632" cy="896415"/>
          </a:xfrm>
          <a:prstGeom prst="rect">
            <a:avLst/>
          </a:prstGeom>
        </p:spPr>
      </p:pic>
      <p:sp>
        <p:nvSpPr>
          <p:cNvPr id="12" name="Rounded Rectangle 11"/>
          <p:cNvSpPr/>
          <p:nvPr/>
        </p:nvSpPr>
        <p:spPr bwMode="auto">
          <a:xfrm>
            <a:off x="9771301" y="1605512"/>
            <a:ext cx="1882472" cy="448208"/>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b="685"/>
          <a:stretch/>
        </p:blipFill>
        <p:spPr>
          <a:xfrm>
            <a:off x="6962617" y="2262006"/>
            <a:ext cx="4761164" cy="2731848"/>
          </a:xfrm>
          <a:prstGeom prst="rect">
            <a:avLst/>
          </a:prstGeom>
          <a:effectLst>
            <a:softEdge rad="12700"/>
          </a:effectLst>
        </p:spPr>
      </p:pic>
      <p:sp>
        <p:nvSpPr>
          <p:cNvPr id="18" name="Rounded Rectangle 17"/>
          <p:cNvSpPr/>
          <p:nvPr/>
        </p:nvSpPr>
        <p:spPr bwMode="auto">
          <a:xfrm>
            <a:off x="7201550" y="4049725"/>
            <a:ext cx="1448951" cy="231191"/>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303314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Nano Server roles and features</a:t>
            </a:r>
          </a:p>
        </p:txBody>
      </p:sp>
      <p:sp>
        <p:nvSpPr>
          <p:cNvPr id="7" name="Text Placeholder 6"/>
          <p:cNvSpPr>
            <a:spLocks noGrp="1"/>
          </p:cNvSpPr>
          <p:nvPr>
            <p:ph type="body" sz="quarter" idx="10"/>
          </p:nvPr>
        </p:nvSpPr>
        <p:spPr>
          <a:xfrm>
            <a:off x="269239" y="1098321"/>
            <a:ext cx="11653523" cy="4018995"/>
          </a:xfrm>
        </p:spPr>
        <p:txBody>
          <a:bodyPr/>
          <a:lstStyle/>
          <a:p>
            <a:r>
              <a:rPr lang="en-US" sz="2353" dirty="0"/>
              <a:t>Table shows roles and features that are available in this release of Nano Server, along with the Windows PowerShell options that will install the packages for them</a:t>
            </a:r>
          </a:p>
          <a:p>
            <a:endParaRPr lang="en-US" dirty="0"/>
          </a:p>
          <a:p>
            <a:endParaRPr lang="en-US" dirty="0"/>
          </a:p>
          <a:p>
            <a:endParaRPr lang="en-US" dirty="0"/>
          </a:p>
          <a:p>
            <a:endParaRPr lang="en-US" dirty="0"/>
          </a:p>
          <a:p>
            <a:endParaRPr lang="en-US" sz="3137" dirty="0"/>
          </a:p>
        </p:txBody>
      </p:sp>
      <p:graphicFrame>
        <p:nvGraphicFramePr>
          <p:cNvPr id="6" name="Table 5"/>
          <p:cNvGraphicFramePr>
            <a:graphicFrameLocks noGrp="1"/>
          </p:cNvGraphicFramePr>
          <p:nvPr>
            <p:extLst/>
          </p:nvPr>
        </p:nvGraphicFramePr>
        <p:xfrm>
          <a:off x="441901" y="1994736"/>
          <a:ext cx="11301515" cy="4213151"/>
        </p:xfrm>
        <a:graphic>
          <a:graphicData uri="http://schemas.openxmlformats.org/drawingml/2006/table">
            <a:tbl>
              <a:tblPr>
                <a:tableStyleId>{8EC20E35-A176-4012-BC5E-935CFFF8708E}</a:tableStyleId>
              </a:tblPr>
              <a:tblGrid>
                <a:gridCol w="6729798">
                  <a:extLst>
                    <a:ext uri="{9D8B030D-6E8A-4147-A177-3AD203B41FA5}">
                      <a16:colId xmlns:a16="http://schemas.microsoft.com/office/drawing/2014/main" val="20000"/>
                    </a:ext>
                  </a:extLst>
                </a:gridCol>
                <a:gridCol w="4571717">
                  <a:extLst>
                    <a:ext uri="{9D8B030D-6E8A-4147-A177-3AD203B41FA5}">
                      <a16:colId xmlns:a16="http://schemas.microsoft.com/office/drawing/2014/main" val="20001"/>
                    </a:ext>
                  </a:extLst>
                </a:gridCol>
              </a:tblGrid>
              <a:tr h="504640">
                <a:tc>
                  <a:txBody>
                    <a:bodyPr/>
                    <a:lstStyle/>
                    <a:p>
                      <a:r>
                        <a:rPr lang="en-US" sz="2400" b="1" dirty="0">
                          <a:gradFill>
                            <a:gsLst>
                              <a:gs pos="2917">
                                <a:schemeClr val="accent2"/>
                              </a:gs>
                              <a:gs pos="100000">
                                <a:schemeClr val="accent2"/>
                              </a:gs>
                            </a:gsLst>
                            <a:lin ang="5400000" scaled="0"/>
                          </a:gradFill>
                        </a:rPr>
                        <a:t>Role or feature</a:t>
                      </a:r>
                    </a:p>
                  </a:txBody>
                  <a:tcPr marL="38696" marR="38696" marT="19348" marB="19348" anchor="ctr"/>
                </a:tc>
                <a:tc>
                  <a:txBody>
                    <a:bodyPr/>
                    <a:lstStyle/>
                    <a:p>
                      <a:r>
                        <a:rPr lang="en-US" sz="2400" b="1" dirty="0">
                          <a:gradFill>
                            <a:gsLst>
                              <a:gs pos="2917">
                                <a:schemeClr val="accent2"/>
                              </a:gs>
                              <a:gs pos="100000">
                                <a:schemeClr val="accent2"/>
                              </a:gs>
                            </a:gsLst>
                            <a:lin ang="5400000" scaled="0"/>
                          </a:gradFill>
                        </a:rPr>
                        <a:t>Option</a:t>
                      </a:r>
                    </a:p>
                  </a:txBody>
                  <a:tcPr marL="38696" marR="38696" marT="19348" marB="19348" anchor="ctr"/>
                </a:tc>
                <a:extLst>
                  <a:ext uri="{0D108BD9-81ED-4DB2-BD59-A6C34878D82A}">
                    <a16:rowId xmlns:a16="http://schemas.microsoft.com/office/drawing/2014/main" val="10000"/>
                  </a:ext>
                </a:extLst>
              </a:tr>
              <a:tr h="409392">
                <a:tc>
                  <a:txBody>
                    <a:bodyPr/>
                    <a:lstStyle/>
                    <a:p>
                      <a:r>
                        <a:rPr lang="en-US" sz="1800" dirty="0">
                          <a:gradFill>
                            <a:gsLst>
                              <a:gs pos="2917">
                                <a:schemeClr val="tx1"/>
                              </a:gs>
                              <a:gs pos="100000">
                                <a:schemeClr val="tx1"/>
                              </a:gs>
                            </a:gsLst>
                            <a:lin ang="5400000" scaled="0"/>
                          </a:gradFill>
                        </a:rPr>
                        <a:t>Hyper-V role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-Compute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409392">
                <a:tc>
                  <a:txBody>
                    <a:bodyPr/>
                    <a:lstStyle/>
                    <a:p>
                      <a:r>
                        <a:rPr lang="en-US" sz="1800" dirty="0">
                          <a:gradFill>
                            <a:gsLst>
                              <a:gs pos="2917">
                                <a:schemeClr val="tx1"/>
                              </a:gs>
                              <a:gs pos="100000">
                                <a:schemeClr val="tx1"/>
                              </a:gs>
                            </a:gsLst>
                            <a:lin ang="5400000" scaled="0"/>
                          </a:gradFill>
                        </a:rPr>
                        <a:t>Failover clustering</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-Clustering</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409392">
                <a:tc>
                  <a:txBody>
                    <a:bodyPr/>
                    <a:lstStyle/>
                    <a:p>
                      <a:r>
                        <a:rPr lang="en-US" sz="1800" dirty="0">
                          <a:gradFill>
                            <a:gsLst>
                              <a:gs pos="2917">
                                <a:schemeClr val="tx1"/>
                              </a:gs>
                              <a:gs pos="100000">
                                <a:schemeClr val="tx1"/>
                              </a:gs>
                            </a:gsLst>
                            <a:lin ang="5400000" scaled="0"/>
                          </a:gradFill>
                        </a:rPr>
                        <a:t>File server role and other storage components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-Storage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409392">
                <a:tc>
                  <a:txBody>
                    <a:bodyPr/>
                    <a:lstStyle/>
                    <a:p>
                      <a:r>
                        <a:rPr lang="en-US" sz="1800" dirty="0">
                          <a:gradFill>
                            <a:gsLst>
                              <a:gs pos="2917">
                                <a:schemeClr val="tx1"/>
                              </a:gs>
                              <a:gs pos="100000">
                                <a:schemeClr val="tx1"/>
                              </a:gs>
                            </a:gsLst>
                            <a:lin ang="5400000" scaled="0"/>
                          </a:gradFill>
                        </a:rPr>
                        <a:t>Windows Defender antimalware, including a default signature file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-Defender</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409392">
                <a:tc>
                  <a:txBody>
                    <a:bodyPr/>
                    <a:lstStyle/>
                    <a:p>
                      <a:r>
                        <a:rPr lang="en-US" sz="1800" dirty="0">
                          <a:gradFill>
                            <a:gsLst>
                              <a:gs pos="2917">
                                <a:schemeClr val="tx1"/>
                              </a:gs>
                              <a:gs pos="100000">
                                <a:schemeClr val="tx1"/>
                              </a:gs>
                            </a:gsLst>
                            <a:lin ang="5400000" scaled="0"/>
                          </a:gradFill>
                        </a:rPr>
                        <a:t>OEM drivers—select drivers that ship in-box with Server Core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OEMDrivers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06619197"/>
                  </a:ext>
                </a:extLst>
              </a:tr>
              <a:tr h="761747">
                <a:tc>
                  <a:txBody>
                    <a:bodyPr/>
                    <a:lstStyle/>
                    <a:p>
                      <a:r>
                        <a:rPr lang="en-US" sz="1800" dirty="0">
                          <a:gradFill>
                            <a:gsLst>
                              <a:gs pos="2917">
                                <a:schemeClr val="tx1"/>
                              </a:gs>
                              <a:gs pos="100000">
                                <a:schemeClr val="tx1"/>
                              </a:gs>
                            </a:gsLst>
                            <a:lin ang="5400000" scaled="0"/>
                          </a:gradFill>
                        </a:rPr>
                        <a:t>Reverse forwarders for application compatibility, for example</a:t>
                      </a:r>
                      <a:br>
                        <a:rPr lang="en-US" sz="1800" dirty="0">
                          <a:gradFill>
                            <a:gsLst>
                              <a:gs pos="2917">
                                <a:schemeClr val="tx1"/>
                              </a:gs>
                              <a:gs pos="100000">
                                <a:schemeClr val="tx1"/>
                              </a:gs>
                            </a:gsLst>
                            <a:lin ang="5400000" scaled="0"/>
                          </a:gradFill>
                        </a:rPr>
                      </a:br>
                      <a:r>
                        <a:rPr lang="en-US" sz="1800" dirty="0">
                          <a:gradFill>
                            <a:gsLst>
                              <a:gs pos="2917">
                                <a:schemeClr val="tx1"/>
                              </a:gs>
                              <a:gs pos="100000">
                                <a:schemeClr val="tx1"/>
                              </a:gs>
                            </a:gsLst>
                            <a:lin ang="5400000" scaled="0"/>
                          </a:gradFill>
                        </a:rPr>
                        <a:t>common application frameworks such as Ruby, Node.js, etc.</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ReverseForwarders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449902">
                <a:tc>
                  <a:txBody>
                    <a:bodyPr/>
                    <a:lstStyle/>
                    <a:p>
                      <a:r>
                        <a:rPr lang="en-US" sz="1800" dirty="0">
                          <a:gradFill>
                            <a:gsLst>
                              <a:gs pos="2917">
                                <a:schemeClr val="tx1"/>
                              </a:gs>
                              <a:gs pos="100000">
                                <a:schemeClr val="tx1"/>
                              </a:gs>
                            </a:gsLst>
                            <a:lin ang="5400000" scaled="0"/>
                          </a:gradFill>
                        </a:rPr>
                        <a:t>Hyper-V guest drivers for hosting Nano Server as a VM</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GuestDrivers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71073030"/>
                  </a:ext>
                </a:extLst>
              </a:tr>
              <a:tr h="449902">
                <a:tc>
                  <a:txBody>
                    <a:bodyPr/>
                    <a:lstStyle/>
                    <a:p>
                      <a:r>
                        <a:rPr lang="en-US" sz="1800" dirty="0">
                          <a:gradFill>
                            <a:gsLst>
                              <a:gs pos="2917">
                                <a:schemeClr val="tx1"/>
                              </a:gs>
                              <a:gs pos="100000">
                                <a:schemeClr val="tx1"/>
                              </a:gs>
                            </a:gsLst>
                            <a:lin ang="5400000" scaled="0"/>
                          </a:gradFill>
                        </a:rPr>
                        <a:t>Host Support</a:t>
                      </a:r>
                      <a:r>
                        <a:rPr lang="en-US" sz="1800" baseline="0" dirty="0">
                          <a:gradFill>
                            <a:gsLst>
                              <a:gs pos="2917">
                                <a:schemeClr val="tx1"/>
                              </a:gs>
                              <a:gs pos="100000">
                                <a:schemeClr val="tx1"/>
                              </a:gs>
                            </a:gsLst>
                            <a:lin ang="5400000" scaled="0"/>
                          </a:gradFill>
                        </a:rPr>
                        <a:t> for Windows Containers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-Containers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31396474"/>
                  </a:ext>
                </a:extLst>
              </a:tr>
            </a:tbl>
          </a:graphicData>
        </a:graphic>
      </p:graphicFrame>
    </p:spTree>
    <p:extLst>
      <p:ext uri="{BB962C8B-B14F-4D97-AF65-F5344CB8AC3E}">
        <p14:creationId xmlns:p14="http://schemas.microsoft.com/office/powerpoint/2010/main" val="1747149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Nano Server roles and features</a:t>
            </a:r>
          </a:p>
        </p:txBody>
      </p:sp>
      <p:sp>
        <p:nvSpPr>
          <p:cNvPr id="7" name="Text Placeholder 6"/>
          <p:cNvSpPr>
            <a:spLocks noGrp="1"/>
          </p:cNvSpPr>
          <p:nvPr>
            <p:ph type="body" sz="quarter" idx="10"/>
          </p:nvPr>
        </p:nvSpPr>
        <p:spPr>
          <a:xfrm>
            <a:off x="269239" y="1098321"/>
            <a:ext cx="11653523" cy="4018995"/>
          </a:xfrm>
        </p:spPr>
        <p:txBody>
          <a:bodyPr/>
          <a:lstStyle/>
          <a:p>
            <a:r>
              <a:rPr lang="en-US" sz="2353" dirty="0"/>
              <a:t>Table shows roles and features that are available in this release of Nano Server, along with the Windows PowerShell options that will install the packages for them</a:t>
            </a:r>
          </a:p>
          <a:p>
            <a:endParaRPr lang="en-US" dirty="0"/>
          </a:p>
          <a:p>
            <a:endParaRPr lang="en-US" dirty="0"/>
          </a:p>
          <a:p>
            <a:endParaRPr lang="en-US" dirty="0"/>
          </a:p>
          <a:p>
            <a:endParaRPr lang="en-US" dirty="0"/>
          </a:p>
          <a:p>
            <a:endParaRPr lang="en-US" sz="3137" dirty="0"/>
          </a:p>
        </p:txBody>
      </p:sp>
      <p:graphicFrame>
        <p:nvGraphicFramePr>
          <p:cNvPr id="6" name="Table 5"/>
          <p:cNvGraphicFramePr>
            <a:graphicFrameLocks noGrp="1"/>
          </p:cNvGraphicFramePr>
          <p:nvPr>
            <p:extLst/>
          </p:nvPr>
        </p:nvGraphicFramePr>
        <p:xfrm>
          <a:off x="441900" y="1994736"/>
          <a:ext cx="11570474" cy="3675302"/>
        </p:xfrm>
        <a:graphic>
          <a:graphicData uri="http://schemas.openxmlformats.org/drawingml/2006/table">
            <a:tbl>
              <a:tblPr>
                <a:tableStyleId>{8EC20E35-A176-4012-BC5E-935CFFF8708E}</a:tableStyleId>
              </a:tblPr>
              <a:tblGrid>
                <a:gridCol w="4668043">
                  <a:extLst>
                    <a:ext uri="{9D8B030D-6E8A-4147-A177-3AD203B41FA5}">
                      <a16:colId xmlns:a16="http://schemas.microsoft.com/office/drawing/2014/main" val="20000"/>
                    </a:ext>
                  </a:extLst>
                </a:gridCol>
                <a:gridCol w="6902431">
                  <a:extLst>
                    <a:ext uri="{9D8B030D-6E8A-4147-A177-3AD203B41FA5}">
                      <a16:colId xmlns:a16="http://schemas.microsoft.com/office/drawing/2014/main" val="20001"/>
                    </a:ext>
                  </a:extLst>
                </a:gridCol>
              </a:tblGrid>
              <a:tr h="531962">
                <a:tc>
                  <a:txBody>
                    <a:bodyPr/>
                    <a:lstStyle/>
                    <a:p>
                      <a:r>
                        <a:rPr lang="en-US" sz="2400" b="1" dirty="0">
                          <a:gradFill>
                            <a:gsLst>
                              <a:gs pos="2917">
                                <a:schemeClr val="accent2"/>
                              </a:gs>
                              <a:gs pos="100000">
                                <a:schemeClr val="accent2"/>
                              </a:gs>
                            </a:gsLst>
                            <a:lin ang="5400000" scaled="0"/>
                          </a:gradFill>
                        </a:rPr>
                        <a:t>Role or feature</a:t>
                      </a:r>
                    </a:p>
                  </a:txBody>
                  <a:tcPr marL="38696" marR="38696" marT="19348" marB="19348" anchor="ctr"/>
                </a:tc>
                <a:tc>
                  <a:txBody>
                    <a:bodyPr/>
                    <a:lstStyle/>
                    <a:p>
                      <a:r>
                        <a:rPr lang="en-US" sz="2400" b="1" dirty="0">
                          <a:gradFill>
                            <a:gsLst>
                              <a:gs pos="2917">
                                <a:schemeClr val="accent2"/>
                              </a:gs>
                              <a:gs pos="100000">
                                <a:schemeClr val="accent2"/>
                              </a:gs>
                            </a:gsLst>
                            <a:lin ang="5400000" scaled="0"/>
                          </a:gradFill>
                        </a:rPr>
                        <a:t>Option</a:t>
                      </a:r>
                    </a:p>
                  </a:txBody>
                  <a:tcPr marL="38696" marR="38696" marT="19348" marB="19348" anchor="ctr"/>
                </a:tc>
                <a:extLst>
                  <a:ext uri="{0D108BD9-81ED-4DB2-BD59-A6C34878D82A}">
                    <a16:rowId xmlns:a16="http://schemas.microsoft.com/office/drawing/2014/main" val="10000"/>
                  </a:ext>
                </a:extLst>
              </a:tr>
              <a:tr h="474261">
                <a:tc>
                  <a:txBody>
                    <a:bodyPr/>
                    <a:lstStyle/>
                    <a:p>
                      <a:r>
                        <a:rPr lang="en-US" sz="1800" dirty="0">
                          <a:gradFill>
                            <a:gsLst>
                              <a:gs pos="2917">
                                <a:schemeClr val="tx1"/>
                              </a:gs>
                              <a:gs pos="100000">
                                <a:schemeClr val="tx1"/>
                              </a:gs>
                            </a:gsLst>
                            <a:lin ang="5400000" scaled="0"/>
                          </a:gradFill>
                        </a:rPr>
                        <a:t>DNS Server Role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-DNS-Package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04722688"/>
                  </a:ext>
                </a:extLst>
              </a:tr>
              <a:tr h="474261">
                <a:tc>
                  <a:txBody>
                    <a:bodyPr/>
                    <a:lstStyle/>
                    <a:p>
                      <a:r>
                        <a:rPr lang="en-US" sz="1800" dirty="0">
                          <a:gradFill>
                            <a:gsLst>
                              <a:gs pos="2917">
                                <a:schemeClr val="tx1"/>
                              </a:gs>
                              <a:gs pos="100000">
                                <a:schemeClr val="tx1"/>
                              </a:gs>
                            </a:gsLst>
                            <a:lin ang="5400000" scaled="0"/>
                          </a:gradFill>
                        </a:rPr>
                        <a:t>Desired State Configuration (DSC)</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-DSC-Package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93419817"/>
                  </a:ext>
                </a:extLst>
              </a:tr>
              <a:tr h="474261">
                <a:tc>
                  <a:txBody>
                    <a:bodyPr/>
                    <a:lstStyle/>
                    <a:p>
                      <a:r>
                        <a:rPr lang="en-US" sz="1800" dirty="0">
                          <a:gradFill>
                            <a:gsLst>
                              <a:gs pos="2917">
                                <a:schemeClr val="tx1"/>
                              </a:gs>
                              <a:gs pos="100000">
                                <a:schemeClr val="tx1"/>
                              </a:gs>
                            </a:gsLst>
                            <a:lin ang="5400000" scaled="0"/>
                          </a:gradFill>
                        </a:rPr>
                        <a:t>IIS Web Server</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-IIS-Package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0916879"/>
                  </a:ext>
                </a:extLst>
              </a:tr>
              <a:tr h="772035">
                <a:tc>
                  <a:txBody>
                    <a:bodyPr/>
                    <a:lstStyle/>
                    <a:p>
                      <a:r>
                        <a:rPr lang="en-US" sz="1800" dirty="0">
                          <a:gradFill>
                            <a:gsLst>
                              <a:gs pos="2917">
                                <a:schemeClr val="tx1"/>
                              </a:gs>
                              <a:gs pos="100000">
                                <a:schemeClr val="tx1"/>
                              </a:gs>
                            </a:gsLst>
                            <a:lin ang="5400000" scaled="0"/>
                          </a:gradFill>
                        </a:rPr>
                        <a:t>System Center VMM Agent</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Microsoft-Windows-Server-SCVMM-Package</a:t>
                      </a:r>
                    </a:p>
                    <a:p>
                      <a:r>
                        <a:rPr lang="en-US" sz="1800" dirty="0">
                          <a:gradFill>
                            <a:gsLst>
                              <a:gs pos="2917">
                                <a:schemeClr val="tx1"/>
                              </a:gs>
                              <a:gs pos="100000">
                                <a:schemeClr val="tx1"/>
                              </a:gs>
                            </a:gsLst>
                            <a:lin ang="5400000" scaled="0"/>
                          </a:gradFill>
                        </a:rPr>
                        <a:t>-Packages Microsoft-Windows-Server-SCVMM-Compute-Package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9789059"/>
                  </a:ext>
                </a:extLst>
              </a:tr>
              <a:tr h="474261">
                <a:tc>
                  <a:txBody>
                    <a:bodyPr/>
                    <a:lstStyle/>
                    <a:p>
                      <a:r>
                        <a:rPr lang="en-US" sz="1800" dirty="0">
                          <a:gradFill>
                            <a:gsLst>
                              <a:gs pos="2917">
                                <a:schemeClr val="tx1"/>
                              </a:gs>
                              <a:gs pos="100000">
                                <a:schemeClr val="tx1"/>
                              </a:gs>
                            </a:gsLst>
                            <a:lin ang="5400000" scaled="0"/>
                          </a:gradFill>
                        </a:rPr>
                        <a:t>Network Perf Diagnostics Service (NPDS)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-NPDS-Package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20567068"/>
                  </a:ext>
                </a:extLst>
              </a:tr>
              <a:tr h="474261">
                <a:tc>
                  <a:txBody>
                    <a:bodyPr/>
                    <a:lstStyle/>
                    <a:p>
                      <a:r>
                        <a:rPr lang="en-US" sz="1800" dirty="0">
                          <a:gradFill>
                            <a:gsLst>
                              <a:gs pos="2917">
                                <a:schemeClr val="tx1"/>
                              </a:gs>
                              <a:gs pos="100000">
                                <a:schemeClr val="tx1"/>
                              </a:gs>
                            </a:gsLst>
                            <a:lin ang="5400000" scaled="0"/>
                          </a:gradFill>
                        </a:rPr>
                        <a:t>Data Center Bridging</a:t>
                      </a:r>
                    </a:p>
                  </a:txBody>
                  <a:tcPr marL="38696" marR="38696" marT="19348" marB="19348" anchor="ctr">
                    <a:lnT w="12700" cap="flat" cmpd="sng" algn="ctr">
                      <a:solidFill>
                        <a:schemeClr val="bg1">
                          <a:lumMod val="85000"/>
                        </a:schemeClr>
                      </a:solidFill>
                      <a:prstDash val="solid"/>
                      <a:round/>
                      <a:headEnd type="none" w="med" len="med"/>
                      <a:tailEnd type="none" w="med" len="med"/>
                    </a:lnT>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-DCB-Package</a:t>
                      </a:r>
                    </a:p>
                  </a:txBody>
                  <a:tcPr marL="38696" marR="38696" marT="19348" marB="19348" anchor="ct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449257821"/>
                  </a:ext>
                </a:extLst>
              </a:tr>
            </a:tbl>
          </a:graphicData>
        </a:graphic>
      </p:graphicFrame>
    </p:spTree>
    <p:extLst>
      <p:ext uri="{BB962C8B-B14F-4D97-AF65-F5344CB8AC3E}">
        <p14:creationId xmlns:p14="http://schemas.microsoft.com/office/powerpoint/2010/main" val="20466267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Remotely managing Nano Server</a:t>
            </a:r>
          </a:p>
        </p:txBody>
      </p:sp>
      <p:grpSp>
        <p:nvGrpSpPr>
          <p:cNvPr id="16" name="Group 15"/>
          <p:cNvGrpSpPr/>
          <p:nvPr/>
        </p:nvGrpSpPr>
        <p:grpSpPr>
          <a:xfrm>
            <a:off x="468435" y="1420780"/>
            <a:ext cx="2205205" cy="4502920"/>
            <a:chOff x="281054" y="1448772"/>
            <a:chExt cx="2253802" cy="4593213"/>
          </a:xfrm>
        </p:grpSpPr>
        <p:sp>
          <p:nvSpPr>
            <p:cNvPr id="3" name="Freeform 2"/>
            <p:cNvSpPr/>
            <p:nvPr/>
          </p:nvSpPr>
          <p:spPr>
            <a:xfrm>
              <a:off x="281054"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marL="0" marR="0" lvl="0" indent="0" algn="ctr" defTabSz="697189" eaLnBrk="1" fontAlgn="auto" latinLnBrk="0" hangingPunct="1">
                <a:lnSpc>
                  <a:spcPct val="90000"/>
                </a:lnSpc>
                <a:spcBef>
                  <a:spcPct val="0"/>
                </a:spcBef>
                <a:spcAft>
                  <a:spcPct val="35000"/>
                </a:spcAft>
                <a:buClrTx/>
                <a:buSzTx/>
                <a:buFontTx/>
                <a:buNone/>
                <a:tabLst/>
                <a:defRPr/>
              </a:pPr>
              <a:r>
                <a:rPr kumimoji="0" lang="en-US" sz="1568" b="0" i="0" u="none" strike="noStrike" kern="0" cap="none" spc="0" normalizeH="0" baseline="0" noProof="0" dirty="0">
                  <a:ln>
                    <a:noFill/>
                  </a:ln>
                  <a:gradFill>
                    <a:gsLst>
                      <a:gs pos="2917">
                        <a:schemeClr val="bg1"/>
                      </a:gs>
                      <a:gs pos="100000">
                        <a:schemeClr val="bg1"/>
                      </a:gs>
                    </a:gsLst>
                    <a:lin ang="5400000" scaled="0"/>
                  </a:gradFill>
                  <a:effectLst/>
                  <a:uLnTx/>
                  <a:uFillTx/>
                </a:rPr>
                <a:t>Remote graphical </a:t>
              </a:r>
              <a:br>
                <a:rPr kumimoji="0" lang="en-US" sz="1568" b="0" i="0" u="none" strike="noStrike" kern="0" cap="none" spc="0" normalizeH="0" baseline="0" noProof="0" dirty="0">
                  <a:ln>
                    <a:noFill/>
                  </a:ln>
                  <a:gradFill>
                    <a:gsLst>
                      <a:gs pos="2917">
                        <a:schemeClr val="bg1"/>
                      </a:gs>
                      <a:gs pos="100000">
                        <a:schemeClr val="bg1"/>
                      </a:gs>
                    </a:gsLst>
                    <a:lin ang="5400000" scaled="0"/>
                  </a:gradFill>
                  <a:effectLst/>
                  <a:uLnTx/>
                  <a:uFillTx/>
                </a:rPr>
              </a:br>
              <a:r>
                <a:rPr kumimoji="0" lang="en-US" sz="1568" b="0" i="0" u="none" strike="noStrike" kern="0" cap="none" spc="0" normalizeH="0" baseline="0" noProof="0" dirty="0">
                  <a:ln>
                    <a:noFill/>
                  </a:ln>
                  <a:gradFill>
                    <a:gsLst>
                      <a:gs pos="2917">
                        <a:schemeClr val="bg1"/>
                      </a:gs>
                      <a:gs pos="100000">
                        <a:schemeClr val="bg1"/>
                      </a:gs>
                    </a:gsLst>
                    <a:lin ang="5400000" scaled="0"/>
                  </a:gradFill>
                  <a:effectLst/>
                  <a:uLnTx/>
                  <a:uFillTx/>
                </a:rPr>
                <a:t>&amp; Web tools</a:t>
              </a:r>
            </a:p>
          </p:txBody>
        </p:sp>
        <p:sp>
          <p:nvSpPr>
            <p:cNvPr id="6" name="Freeform 5"/>
            <p:cNvSpPr/>
            <p:nvPr/>
          </p:nvSpPr>
          <p:spPr>
            <a:xfrm>
              <a:off x="281054"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Server manager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Azure Portal tools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Task manager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Registry editor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File explorer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Server configuration</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Event viewer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Disk manager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Device &amp; driver management</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Performance</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lin ang="0" scaled="0"/>
                  </a:gradFill>
                  <a:effectLst/>
                  <a:uLnTx/>
                  <a:uFillTx/>
                </a:rPr>
                <a:t>Users &amp; groups</a:t>
              </a:r>
            </a:p>
          </p:txBody>
        </p:sp>
      </p:grpSp>
      <p:grpSp>
        <p:nvGrpSpPr>
          <p:cNvPr id="17" name="Group 16"/>
          <p:cNvGrpSpPr/>
          <p:nvPr/>
        </p:nvGrpSpPr>
        <p:grpSpPr>
          <a:xfrm>
            <a:off x="2753596" y="1420780"/>
            <a:ext cx="2205205" cy="4502920"/>
            <a:chOff x="2716211" y="1448772"/>
            <a:chExt cx="2253802" cy="4593213"/>
          </a:xfrm>
        </p:grpSpPr>
        <p:sp>
          <p:nvSpPr>
            <p:cNvPr id="7" name="Freeform 6"/>
            <p:cNvSpPr/>
            <p:nvPr/>
          </p:nvSpPr>
          <p:spPr>
            <a:xfrm>
              <a:off x="2716211"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marL="0" marR="0" lvl="0" indent="0" algn="ctr" defTabSz="697189" eaLnBrk="1" fontAlgn="auto" latinLnBrk="0" hangingPunct="1">
                <a:lnSpc>
                  <a:spcPct val="90000"/>
                </a:lnSpc>
                <a:spcBef>
                  <a:spcPct val="0"/>
                </a:spcBef>
                <a:spcAft>
                  <a:spcPct val="35000"/>
                </a:spcAft>
                <a:buClrTx/>
                <a:buSzTx/>
                <a:buFontTx/>
                <a:buNone/>
                <a:tabLst/>
                <a:defRPr/>
              </a:pPr>
              <a:r>
                <a:rPr kumimoji="0" lang="en-US" sz="1568" b="0" i="0" u="none" strike="noStrike" kern="0" cap="none" spc="0" normalizeH="0" baseline="0" noProof="0" dirty="0">
                  <a:ln>
                    <a:noFill/>
                  </a:ln>
                  <a:gradFill>
                    <a:gsLst>
                      <a:gs pos="2917">
                        <a:schemeClr val="bg1"/>
                      </a:gs>
                      <a:gs pos="100000">
                        <a:schemeClr val="bg1"/>
                      </a:gs>
                    </a:gsLst>
                  </a:gradFill>
                  <a:effectLst/>
                  <a:uLnTx/>
                  <a:uFillTx/>
                </a:rPr>
                <a:t>PowerShell remoting</a:t>
              </a:r>
            </a:p>
          </p:txBody>
        </p:sp>
        <p:sp>
          <p:nvSpPr>
            <p:cNvPr id="8" name="Freeform 7"/>
            <p:cNvSpPr/>
            <p:nvPr/>
          </p:nvSpPr>
          <p:spPr>
            <a:xfrm>
              <a:off x="2716211"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Core PowerShell engine, language, and cmdlets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Windows Server cmdlets (network, storage, etc.)</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 DSC</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Remote file transfer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Remote script authoring &amp; debugging</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 </a:t>
              </a:r>
              <a:br>
                <a:rPr kumimoji="0" lang="en-US" sz="1568" b="0" i="0" u="none" strike="noStrike" kern="0" cap="none" spc="0" normalizeH="0" baseline="0" noProof="0" dirty="0">
                  <a:ln>
                    <a:noFill/>
                  </a:ln>
                  <a:gradFill>
                    <a:gsLst>
                      <a:gs pos="2917">
                        <a:schemeClr val="tx1"/>
                      </a:gs>
                      <a:gs pos="100000">
                        <a:schemeClr val="tx1"/>
                      </a:gs>
                    </a:gsLst>
                  </a:gradFill>
                  <a:effectLst/>
                  <a:uLnTx/>
                  <a:uFillTx/>
                </a:rPr>
              </a:br>
              <a:r>
                <a:rPr kumimoji="0" lang="en-US" sz="1568" b="0" i="0" u="none" strike="noStrike" kern="0" cap="none" spc="0" normalizeH="0" baseline="0" noProof="0" dirty="0">
                  <a:ln>
                    <a:noFill/>
                  </a:ln>
                  <a:gradFill>
                    <a:gsLst>
                      <a:gs pos="2917">
                        <a:schemeClr val="tx1"/>
                      </a:gs>
                      <a:gs pos="100000">
                        <a:schemeClr val="tx1"/>
                      </a:gs>
                    </a:gsLst>
                  </a:gradFill>
                  <a:effectLst/>
                  <a:uLnTx/>
                  <a:uFillTx/>
                </a:rPr>
                <a:t>Web access</a:t>
              </a:r>
            </a:p>
          </p:txBody>
        </p:sp>
      </p:grpSp>
      <p:grpSp>
        <p:nvGrpSpPr>
          <p:cNvPr id="18" name="Group 17"/>
          <p:cNvGrpSpPr/>
          <p:nvPr/>
        </p:nvGrpSpPr>
        <p:grpSpPr>
          <a:xfrm>
            <a:off x="5038757" y="1420780"/>
            <a:ext cx="2205205" cy="4502920"/>
            <a:chOff x="5151369" y="1448772"/>
            <a:chExt cx="2253802" cy="4593213"/>
          </a:xfrm>
        </p:grpSpPr>
        <p:sp>
          <p:nvSpPr>
            <p:cNvPr id="9" name="Freeform 8"/>
            <p:cNvSpPr/>
            <p:nvPr/>
          </p:nvSpPr>
          <p:spPr>
            <a:xfrm>
              <a:off x="5151369"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marL="0" marR="0" lvl="0" indent="0" algn="ctr" defTabSz="697189" eaLnBrk="1" fontAlgn="auto" latinLnBrk="0" hangingPunct="1">
                <a:lnSpc>
                  <a:spcPct val="90000"/>
                </a:lnSpc>
                <a:spcBef>
                  <a:spcPct val="0"/>
                </a:spcBef>
                <a:spcAft>
                  <a:spcPct val="35000"/>
                </a:spcAft>
                <a:buClrTx/>
                <a:buSzTx/>
                <a:buFontTx/>
                <a:buNone/>
                <a:tabLst/>
                <a:defRPr/>
              </a:pPr>
              <a:r>
                <a:rPr kumimoji="0" lang="en-US" sz="1568" b="0" i="0" u="none" strike="noStrike" kern="0" cap="none" spc="0" normalizeH="0" baseline="0" noProof="0" dirty="0">
                  <a:ln>
                    <a:noFill/>
                  </a:ln>
                  <a:gradFill>
                    <a:gsLst>
                      <a:gs pos="2917">
                        <a:schemeClr val="bg1"/>
                      </a:gs>
                      <a:gs pos="100000">
                        <a:schemeClr val="bg1"/>
                      </a:gs>
                    </a:gsLst>
                  </a:gradFill>
                  <a:effectLst/>
                  <a:uLnTx/>
                  <a:uFillTx/>
                </a:rPr>
                <a:t>VM &amp; container management</a:t>
              </a:r>
            </a:p>
          </p:txBody>
        </p:sp>
        <p:sp>
          <p:nvSpPr>
            <p:cNvPr id="10" name="Freeform 9"/>
            <p:cNvSpPr/>
            <p:nvPr/>
          </p:nvSpPr>
          <p:spPr>
            <a:xfrm>
              <a:off x="5151369" y="2303214"/>
              <a:ext cx="2253801"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Hyper-V manager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Hyper-V cmdlets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 Direct over PSRP</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CimSession support</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Docker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SCVMM agent </a:t>
              </a:r>
              <a:br>
                <a:rPr kumimoji="0" lang="en-US" sz="1568" b="0" i="0" u="none" strike="noStrike" kern="0" cap="none" spc="0" normalizeH="0" baseline="0" noProof="0" dirty="0">
                  <a:ln>
                    <a:noFill/>
                  </a:ln>
                  <a:gradFill>
                    <a:gsLst>
                      <a:gs pos="2917">
                        <a:schemeClr val="tx1"/>
                      </a:gs>
                      <a:gs pos="100000">
                        <a:schemeClr val="tx1"/>
                      </a:gs>
                    </a:gsLst>
                  </a:gradFill>
                  <a:effectLst/>
                  <a:uLnTx/>
                  <a:uFillTx/>
                </a:rPr>
              </a:br>
              <a:r>
                <a:rPr kumimoji="0" lang="en-US" sz="1568" b="0" i="0" u="none" strike="noStrike" kern="0" cap="none" spc="0" normalizeH="0" baseline="0" noProof="0" dirty="0">
                  <a:ln>
                    <a:noFill/>
                  </a:ln>
                  <a:gradFill>
                    <a:gsLst>
                      <a:gs pos="2917">
                        <a:schemeClr val="tx1"/>
                      </a:gs>
                      <a:gs pos="100000">
                        <a:schemeClr val="tx1"/>
                      </a:gs>
                    </a:gsLst>
                  </a:gradFill>
                  <a:effectLst/>
                  <a:uLnTx/>
                  <a:uFillTx/>
                </a:rPr>
                <a:t>&amp; console</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3</a:t>
              </a:r>
              <a:r>
                <a:rPr kumimoji="0" lang="en-US" sz="1568" b="0" i="0" u="none" strike="noStrike" kern="0" cap="none" spc="0" normalizeH="0" baseline="30000" noProof="0" dirty="0">
                  <a:ln>
                    <a:noFill/>
                  </a:ln>
                  <a:gradFill>
                    <a:gsLst>
                      <a:gs pos="2917">
                        <a:schemeClr val="tx1"/>
                      </a:gs>
                      <a:gs pos="100000">
                        <a:schemeClr val="tx1"/>
                      </a:gs>
                    </a:gsLst>
                  </a:gradFill>
                  <a:effectLst/>
                  <a:uLnTx/>
                  <a:uFillTx/>
                </a:rPr>
                <a:t>rd</a:t>
              </a:r>
              <a:r>
                <a:rPr kumimoji="0" lang="en-US" sz="1568" b="0" i="0" u="none" strike="noStrike" kern="0" cap="none" spc="0" normalizeH="0" baseline="0" noProof="0" dirty="0">
                  <a:ln>
                    <a:noFill/>
                  </a:ln>
                  <a:gradFill>
                    <a:gsLst>
                      <a:gs pos="2917">
                        <a:schemeClr val="tx1"/>
                      </a:gs>
                      <a:gs pos="100000">
                        <a:schemeClr val="tx1"/>
                      </a:gs>
                    </a:gsLst>
                  </a:gradFill>
                  <a:effectLst/>
                  <a:uLnTx/>
                  <a:uFillTx/>
                </a:rPr>
                <a:t>-party agents </a:t>
              </a:r>
              <a:br>
                <a:rPr kumimoji="0" lang="en-US" sz="1568" b="0" i="0" u="none" strike="noStrike" kern="0" cap="none" spc="0" normalizeH="0" baseline="0" noProof="0" dirty="0">
                  <a:ln>
                    <a:noFill/>
                  </a:ln>
                  <a:gradFill>
                    <a:gsLst>
                      <a:gs pos="2917">
                        <a:schemeClr val="tx1"/>
                      </a:gs>
                      <a:gs pos="100000">
                        <a:schemeClr val="tx1"/>
                      </a:gs>
                    </a:gsLst>
                  </a:gradFill>
                  <a:effectLst/>
                  <a:uLnTx/>
                  <a:uFillTx/>
                </a:rPr>
              </a:br>
              <a:r>
                <a:rPr kumimoji="0" lang="en-US" sz="1568" b="0" i="0" u="none" strike="noStrike" kern="0" cap="none" spc="0" normalizeH="0" baseline="0" noProof="0" dirty="0">
                  <a:ln>
                    <a:noFill/>
                  </a:ln>
                  <a:gradFill>
                    <a:gsLst>
                      <a:gs pos="2917">
                        <a:schemeClr val="tx1"/>
                      </a:gs>
                      <a:gs pos="100000">
                        <a:schemeClr val="tx1"/>
                      </a:gs>
                    </a:gsLst>
                  </a:gradFill>
                  <a:effectLst/>
                  <a:uLnTx/>
                  <a:uFillTx/>
                </a:rPr>
                <a:t>&amp; consoles</a:t>
              </a:r>
            </a:p>
          </p:txBody>
        </p:sp>
      </p:grpSp>
      <p:grpSp>
        <p:nvGrpSpPr>
          <p:cNvPr id="19" name="Group 18"/>
          <p:cNvGrpSpPr/>
          <p:nvPr/>
        </p:nvGrpSpPr>
        <p:grpSpPr>
          <a:xfrm>
            <a:off x="7323918" y="1420780"/>
            <a:ext cx="2205205" cy="4502920"/>
            <a:chOff x="7586526" y="1448772"/>
            <a:chExt cx="2253802" cy="4593213"/>
          </a:xfrm>
        </p:grpSpPr>
        <p:sp>
          <p:nvSpPr>
            <p:cNvPr id="11" name="Freeform 10"/>
            <p:cNvSpPr/>
            <p:nvPr/>
          </p:nvSpPr>
          <p:spPr>
            <a:xfrm>
              <a:off x="7586526"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marL="0" marR="0" lvl="0" indent="0" algn="ctr" defTabSz="697189" eaLnBrk="1" fontAlgn="auto" latinLnBrk="0" hangingPunct="1">
                <a:lnSpc>
                  <a:spcPct val="90000"/>
                </a:lnSpc>
                <a:spcBef>
                  <a:spcPct val="0"/>
                </a:spcBef>
                <a:spcAft>
                  <a:spcPct val="35000"/>
                </a:spcAft>
                <a:buClrTx/>
                <a:buSzTx/>
                <a:buFontTx/>
                <a:buNone/>
                <a:tabLst/>
                <a:defRPr/>
              </a:pPr>
              <a:r>
                <a:rPr kumimoji="0" lang="en-US" sz="1568" b="0" i="0" u="none" strike="noStrike" kern="0" cap="none" spc="0" normalizeH="0" baseline="0" noProof="0" dirty="0">
                  <a:ln>
                    <a:noFill/>
                  </a:ln>
                  <a:gradFill>
                    <a:gsLst>
                      <a:gs pos="2917">
                        <a:schemeClr val="bg1"/>
                      </a:gs>
                      <a:gs pos="100000">
                        <a:schemeClr val="bg1"/>
                      </a:gs>
                    </a:gsLst>
                  </a:gradFill>
                  <a:effectLst/>
                  <a:uLnTx/>
                  <a:uFillTx/>
                </a:rPr>
                <a:t>Deployment &amp; monitoring</a:t>
              </a:r>
            </a:p>
          </p:txBody>
        </p:sp>
        <p:sp>
          <p:nvSpPr>
            <p:cNvPr id="12" name="Freeform 11"/>
            <p:cNvSpPr/>
            <p:nvPr/>
          </p:nvSpPr>
          <p:spPr>
            <a:xfrm>
              <a:off x="7586526"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DISM online &amp; VHD support</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Unattended setup</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Visual Studio integration</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DSC Local Config Manager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Setup &amp; boot eventing</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SCOM agent</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VSO App Insights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Azure Op Insights</a:t>
              </a:r>
            </a:p>
          </p:txBody>
        </p:sp>
      </p:grpSp>
      <p:grpSp>
        <p:nvGrpSpPr>
          <p:cNvPr id="15" name="Group 14"/>
          <p:cNvGrpSpPr/>
          <p:nvPr/>
        </p:nvGrpSpPr>
        <p:grpSpPr>
          <a:xfrm>
            <a:off x="9609078" y="1420780"/>
            <a:ext cx="2205205" cy="4502920"/>
            <a:chOff x="10021684" y="1448772"/>
            <a:chExt cx="2253802" cy="4593213"/>
          </a:xfrm>
        </p:grpSpPr>
        <p:sp>
          <p:nvSpPr>
            <p:cNvPr id="13" name="Freeform 12"/>
            <p:cNvSpPr/>
            <p:nvPr/>
          </p:nvSpPr>
          <p:spPr>
            <a:xfrm>
              <a:off x="10021684"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marL="0" marR="0" lvl="0" indent="0" algn="ctr" defTabSz="697189" eaLnBrk="1" fontAlgn="auto" latinLnBrk="0" hangingPunct="1">
                <a:lnSpc>
                  <a:spcPct val="90000"/>
                </a:lnSpc>
                <a:spcBef>
                  <a:spcPct val="0"/>
                </a:spcBef>
                <a:spcAft>
                  <a:spcPct val="35000"/>
                </a:spcAft>
                <a:buClrTx/>
                <a:buSzTx/>
                <a:buFontTx/>
                <a:buNone/>
                <a:tabLst/>
                <a:defRPr/>
              </a:pPr>
              <a:r>
                <a:rPr kumimoji="0" lang="en-US" sz="1568" b="0" i="0" u="none" strike="noStrike" kern="0" cap="none" spc="0" normalizeH="0" baseline="0" noProof="0" dirty="0">
                  <a:ln>
                    <a:noFill/>
                  </a:ln>
                  <a:gradFill>
                    <a:gsLst>
                      <a:gs pos="2917">
                        <a:schemeClr val="bg1"/>
                      </a:gs>
                      <a:gs pos="100000">
                        <a:schemeClr val="bg1"/>
                      </a:gs>
                    </a:gsLst>
                  </a:gradFill>
                  <a:effectLst/>
                  <a:uLnTx/>
                  <a:uFillTx/>
                </a:rPr>
                <a:t>Partners &amp; frameworks</a:t>
              </a:r>
            </a:p>
          </p:txBody>
        </p:sp>
        <p:sp>
          <p:nvSpPr>
            <p:cNvPr id="14" name="Freeform 13"/>
            <p:cNvSpPr/>
            <p:nvPr/>
          </p:nvSpPr>
          <p:spPr>
            <a:xfrm>
              <a:off x="10021684"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25499" numCol="1" spcCol="1270" anchor="t" anchorCtr="0">
              <a:noAutofit/>
            </a:bodyPr>
            <a:lstStyle/>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Chef integration</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.NET Core and CoreCLR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ASP.NET 5</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Python, PHP, Ruby, Node.js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 Classes</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PS Script Analyzer</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 Gallery</a:t>
              </a:r>
            </a:p>
            <a:p>
              <a:pPr marL="168072" marR="0" lvl="1" indent="-168072" defTabSz="697189" eaLnBrk="1" fontAlgn="auto" latinLnBrk="0" hangingPunct="1">
                <a:lnSpc>
                  <a:spcPct val="90000"/>
                </a:lnSpc>
                <a:spcBef>
                  <a:spcPct val="0"/>
                </a:spcBef>
                <a:spcAft>
                  <a:spcPct val="15000"/>
                </a:spcAft>
                <a:buClrTx/>
                <a:buSzTx/>
                <a:buFontTx/>
                <a:buChar char="••"/>
                <a:tabLst/>
                <a:defRPr/>
              </a:pPr>
              <a:r>
                <a:rPr kumimoji="0" lang="en-US" sz="1568" b="0" i="0" u="none" strike="noStrike" kern="0" cap="none" spc="0" normalizeH="0" baseline="0" noProof="0" dirty="0">
                  <a:ln>
                    <a:noFill/>
                  </a:ln>
                  <a:gradFill>
                    <a:gsLst>
                      <a:gs pos="2917">
                        <a:schemeClr val="tx1"/>
                      </a:gs>
                      <a:gs pos="100000">
                        <a:schemeClr val="tx1"/>
                      </a:gs>
                    </a:gsLst>
                  </a:gradFill>
                  <a:effectLst/>
                  <a:uLnTx/>
                  <a:uFillTx/>
                </a:rPr>
                <a:t>PowerShellGet</a:t>
              </a:r>
            </a:p>
          </p:txBody>
        </p:sp>
      </p:grpSp>
    </p:spTree>
    <p:extLst>
      <p:ext uri="{BB962C8B-B14F-4D97-AF65-F5344CB8AC3E}">
        <p14:creationId xmlns:p14="http://schemas.microsoft.com/office/powerpoint/2010/main" val="2445977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Mobile"/>
          <p:cNvGrpSpPr/>
          <p:nvPr/>
        </p:nvGrpSpPr>
        <p:grpSpPr>
          <a:xfrm>
            <a:off x="1260773" y="3716940"/>
            <a:ext cx="635434" cy="635434"/>
            <a:chOff x="3103446" y="3910351"/>
            <a:chExt cx="648268" cy="648268"/>
          </a:xfrm>
          <a:solidFill>
            <a:schemeClr val="accent1"/>
          </a:solidFill>
        </p:grpSpPr>
        <p:sp>
          <p:nvSpPr>
            <p:cNvPr id="144" name="Oval 143"/>
            <p:cNvSpPr/>
            <p:nvPr/>
          </p:nvSpPr>
          <p:spPr bwMode="auto">
            <a:xfrm>
              <a:off x="3103446" y="39103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45" name="Picture 144"/>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186940" y="4106650"/>
              <a:ext cx="484632" cy="243821"/>
            </a:xfrm>
            <a:prstGeom prst="rect">
              <a:avLst/>
            </a:prstGeom>
            <a:grpFill/>
          </p:spPr>
        </p:pic>
      </p:grpSp>
      <p:grpSp>
        <p:nvGrpSpPr>
          <p:cNvPr id="146" name="Group 145"/>
          <p:cNvGrpSpPr/>
          <p:nvPr/>
        </p:nvGrpSpPr>
        <p:grpSpPr>
          <a:xfrm>
            <a:off x="1548573" y="1979998"/>
            <a:ext cx="635434" cy="635434"/>
            <a:chOff x="948711" y="2441942"/>
            <a:chExt cx="648268" cy="648268"/>
          </a:xfrm>
          <a:solidFill>
            <a:schemeClr val="accent1"/>
          </a:solidFill>
        </p:grpSpPr>
        <p:sp>
          <p:nvSpPr>
            <p:cNvPr id="147" name="Oval 146"/>
            <p:cNvSpPr/>
            <p:nvPr/>
          </p:nvSpPr>
          <p:spPr bwMode="auto">
            <a:xfrm>
              <a:off x="948711" y="244194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48" name="Group 147"/>
            <p:cNvGrpSpPr/>
            <p:nvPr/>
          </p:nvGrpSpPr>
          <p:grpSpPr>
            <a:xfrm>
              <a:off x="1177028" y="2597223"/>
              <a:ext cx="191634" cy="337706"/>
              <a:chOff x="2185022" y="1374442"/>
              <a:chExt cx="191634" cy="337706"/>
            </a:xfrm>
            <a:grpFill/>
          </p:grpSpPr>
          <p:sp>
            <p:nvSpPr>
              <p:cNvPr id="149" name="Rectangle 148"/>
              <p:cNvSpPr/>
              <p:nvPr/>
            </p:nvSpPr>
            <p:spPr bwMode="auto">
              <a:xfrm>
                <a:off x="2185022" y="1374442"/>
                <a:ext cx="191634" cy="33770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cxnSp>
            <p:nvCxnSpPr>
              <p:cNvPr id="150" name="Straight Connector 149"/>
              <p:cNvCxnSpPr/>
              <p:nvPr/>
            </p:nvCxnSpPr>
            <p:spPr>
              <a:xfrm>
                <a:off x="2185022" y="1402801"/>
                <a:ext cx="191634" cy="0"/>
              </a:xfrm>
              <a:prstGeom prst="line">
                <a:avLst/>
              </a:prstGeom>
              <a:grpFill/>
              <a:ln w="12700" cap="flat">
                <a:solidFill>
                  <a:schemeClr val="bg1"/>
                </a:solidFill>
                <a:prstDash val="solid"/>
                <a:miter lim="800000"/>
                <a:headEnd/>
                <a:tailEnd/>
              </a:ln>
              <a:extLst/>
            </p:spPr>
          </p:cxnSp>
          <p:cxnSp>
            <p:nvCxnSpPr>
              <p:cNvPr id="151" name="Straight Connector 150"/>
              <p:cNvCxnSpPr/>
              <p:nvPr/>
            </p:nvCxnSpPr>
            <p:spPr>
              <a:xfrm>
                <a:off x="2185022" y="1652833"/>
                <a:ext cx="191634" cy="0"/>
              </a:xfrm>
              <a:prstGeom prst="line">
                <a:avLst/>
              </a:prstGeom>
              <a:grpFill/>
              <a:ln w="12700" cap="flat">
                <a:solidFill>
                  <a:schemeClr val="bg1"/>
                </a:solidFill>
                <a:prstDash val="solid"/>
                <a:miter lim="800000"/>
                <a:headEnd/>
                <a:tailEnd/>
              </a:ln>
              <a:extLst/>
            </p:spPr>
          </p:cxnSp>
          <p:cxnSp>
            <p:nvCxnSpPr>
              <p:cNvPr id="152" name="Straight Connector 151"/>
              <p:cNvCxnSpPr/>
              <p:nvPr/>
            </p:nvCxnSpPr>
            <p:spPr>
              <a:xfrm>
                <a:off x="2267675" y="1682127"/>
                <a:ext cx="26329" cy="0"/>
              </a:xfrm>
              <a:prstGeom prst="line">
                <a:avLst/>
              </a:prstGeom>
              <a:grpFill/>
              <a:ln w="12700" cap="flat">
                <a:solidFill>
                  <a:schemeClr val="bg1"/>
                </a:solidFill>
                <a:prstDash val="solid"/>
                <a:miter lim="800000"/>
                <a:headEnd/>
                <a:tailEnd/>
              </a:ln>
              <a:extLst/>
            </p:spPr>
          </p:cxnSp>
        </p:grpSp>
      </p:grpSp>
      <p:grpSp>
        <p:nvGrpSpPr>
          <p:cNvPr id="153" name="Group 152"/>
          <p:cNvGrpSpPr/>
          <p:nvPr/>
        </p:nvGrpSpPr>
        <p:grpSpPr>
          <a:xfrm>
            <a:off x="4481459" y="1461545"/>
            <a:ext cx="635434" cy="635434"/>
            <a:chOff x="4388901" y="2804545"/>
            <a:chExt cx="648268" cy="648268"/>
          </a:xfrm>
          <a:solidFill>
            <a:schemeClr val="accent1"/>
          </a:solidFill>
        </p:grpSpPr>
        <p:sp>
          <p:nvSpPr>
            <p:cNvPr id="159" name="Oval 158"/>
            <p:cNvSpPr/>
            <p:nvPr/>
          </p:nvSpPr>
          <p:spPr bwMode="auto">
            <a:xfrm>
              <a:off x="4388901" y="2804545"/>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0" name="Group 159"/>
            <p:cNvGrpSpPr/>
            <p:nvPr/>
          </p:nvGrpSpPr>
          <p:grpSpPr>
            <a:xfrm>
              <a:off x="4584799" y="2988980"/>
              <a:ext cx="256473" cy="279398"/>
              <a:chOff x="3364252" y="3706912"/>
              <a:chExt cx="256473" cy="279398"/>
            </a:xfrm>
            <a:grpFill/>
          </p:grpSpPr>
          <p:sp>
            <p:nvSpPr>
              <p:cNvPr id="161" name="Oval 113"/>
              <p:cNvSpPr>
                <a:spLocks noChangeArrowheads="1"/>
              </p:cNvSpPr>
              <p:nvPr/>
            </p:nvSpPr>
            <p:spPr bwMode="auto">
              <a:xfrm>
                <a:off x="3417266" y="3706912"/>
                <a:ext cx="151878" cy="14901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114"/>
              <p:cNvSpPr>
                <a:spLocks/>
              </p:cNvSpPr>
              <p:nvPr/>
            </p:nvSpPr>
            <p:spPr bwMode="auto">
              <a:xfrm>
                <a:off x="3364252" y="3858790"/>
                <a:ext cx="256473" cy="12752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70" name="Group 169"/>
          <p:cNvGrpSpPr/>
          <p:nvPr/>
        </p:nvGrpSpPr>
        <p:grpSpPr>
          <a:xfrm>
            <a:off x="2589787" y="754004"/>
            <a:ext cx="635434" cy="635434"/>
            <a:chOff x="1608419" y="1103152"/>
            <a:chExt cx="648268" cy="648268"/>
          </a:xfrm>
          <a:solidFill>
            <a:schemeClr val="accent1"/>
          </a:solidFill>
        </p:grpSpPr>
        <p:sp>
          <p:nvSpPr>
            <p:cNvPr id="171" name="Oval 170"/>
            <p:cNvSpPr/>
            <p:nvPr/>
          </p:nvSpPr>
          <p:spPr bwMode="auto">
            <a:xfrm>
              <a:off x="1608419" y="11031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72" name="Group 171"/>
            <p:cNvGrpSpPr/>
            <p:nvPr/>
          </p:nvGrpSpPr>
          <p:grpSpPr>
            <a:xfrm>
              <a:off x="1778647" y="1301093"/>
              <a:ext cx="307813" cy="252387"/>
              <a:chOff x="2107086" y="1452805"/>
              <a:chExt cx="307813" cy="252387"/>
            </a:xfrm>
            <a:grpFill/>
          </p:grpSpPr>
          <p:sp>
            <p:nvSpPr>
              <p:cNvPr id="175" name="Rectangle 174"/>
              <p:cNvSpPr/>
              <p:nvPr/>
            </p:nvSpPr>
            <p:spPr bwMode="auto">
              <a:xfrm>
                <a:off x="2107086" y="1596776"/>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6" name="Rectangle 175"/>
              <p:cNvSpPr/>
              <p:nvPr/>
            </p:nvSpPr>
            <p:spPr bwMode="auto">
              <a:xfrm>
                <a:off x="2252041" y="1452805"/>
                <a:ext cx="162858" cy="162858"/>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7" name="Rectangle 176"/>
              <p:cNvSpPr/>
              <p:nvPr/>
            </p:nvSpPr>
            <p:spPr bwMode="auto">
              <a:xfrm>
                <a:off x="2107086" y="1453330"/>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8" name="Rectangle 177"/>
              <p:cNvSpPr/>
              <p:nvPr/>
            </p:nvSpPr>
            <p:spPr bwMode="auto">
              <a:xfrm>
                <a:off x="2253489" y="1652588"/>
                <a:ext cx="159337" cy="51699"/>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grpSp>
        <p:cxnSp>
          <p:nvCxnSpPr>
            <p:cNvPr id="173" name="Straight Connector 172"/>
            <p:cNvCxnSpPr/>
            <p:nvPr/>
          </p:nvCxnSpPr>
          <p:spPr>
            <a:xfrm>
              <a:off x="1979319" y="1500876"/>
              <a:ext cx="0" cy="51699"/>
            </a:xfrm>
            <a:prstGeom prst="line">
              <a:avLst/>
            </a:prstGeom>
            <a:grpFill/>
            <a:ln w="12700" cap="flat">
              <a:solidFill>
                <a:schemeClr val="bg1"/>
              </a:solidFill>
              <a:prstDash val="solid"/>
              <a:miter lim="800000"/>
              <a:headEnd/>
              <a:tailEnd/>
            </a:ln>
            <a:extLst/>
          </p:spPr>
        </p:cxnSp>
        <p:cxnSp>
          <p:nvCxnSpPr>
            <p:cNvPr id="174" name="Straight Connector 173"/>
            <p:cNvCxnSpPr/>
            <p:nvPr/>
          </p:nvCxnSpPr>
          <p:spPr>
            <a:xfrm>
              <a:off x="2031707" y="1500876"/>
              <a:ext cx="0" cy="51699"/>
            </a:xfrm>
            <a:prstGeom prst="line">
              <a:avLst/>
            </a:prstGeom>
            <a:grpFill/>
            <a:ln w="12700" cap="flat">
              <a:solidFill>
                <a:schemeClr val="bg1"/>
              </a:solidFill>
              <a:prstDash val="solid"/>
              <a:miter lim="800000"/>
              <a:headEnd/>
              <a:tailEnd/>
            </a:ln>
            <a:extLst/>
          </p:spPr>
        </p:cxnSp>
      </p:grpSp>
      <p:grpSp>
        <p:nvGrpSpPr>
          <p:cNvPr id="179" name="Group 178"/>
          <p:cNvGrpSpPr/>
          <p:nvPr/>
        </p:nvGrpSpPr>
        <p:grpSpPr>
          <a:xfrm>
            <a:off x="5778284" y="487686"/>
            <a:ext cx="635434" cy="635434"/>
            <a:chOff x="7217120" y="1485211"/>
            <a:chExt cx="648268" cy="648268"/>
          </a:xfrm>
          <a:solidFill>
            <a:schemeClr val="accent1"/>
          </a:solidFill>
        </p:grpSpPr>
        <p:sp>
          <p:nvSpPr>
            <p:cNvPr id="180" name="Oval 179"/>
            <p:cNvSpPr/>
            <p:nvPr/>
          </p:nvSpPr>
          <p:spPr bwMode="auto">
            <a:xfrm>
              <a:off x="7217120" y="148521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1" name="Group 4"/>
            <p:cNvGrpSpPr>
              <a:grpSpLocks noChangeAspect="1"/>
            </p:cNvGrpSpPr>
            <p:nvPr/>
          </p:nvGrpSpPr>
          <p:grpSpPr bwMode="auto">
            <a:xfrm>
              <a:off x="7338682" y="1674602"/>
              <a:ext cx="405145" cy="269486"/>
              <a:chOff x="4840" y="550"/>
              <a:chExt cx="221" cy="147"/>
            </a:xfrm>
            <a:grpFill/>
          </p:grpSpPr>
          <p:sp>
            <p:nvSpPr>
              <p:cNvPr id="182" name="Freeform 181"/>
              <p:cNvSpPr>
                <a:spLocks/>
              </p:cNvSpPr>
              <p:nvPr/>
            </p:nvSpPr>
            <p:spPr bwMode="auto">
              <a:xfrm>
                <a:off x="4840" y="550"/>
                <a:ext cx="151" cy="84"/>
              </a:xfrm>
              <a:custGeom>
                <a:avLst/>
                <a:gdLst>
                  <a:gd name="T0" fmla="*/ 33 w 77"/>
                  <a:gd name="T1" fmla="*/ 30 h 43"/>
                  <a:gd name="T2" fmla="*/ 49 w 77"/>
                  <a:gd name="T3" fmla="*/ 27 h 43"/>
                  <a:gd name="T4" fmla="*/ 54 w 77"/>
                  <a:gd name="T5" fmla="*/ 17 h 43"/>
                  <a:gd name="T6" fmla="*/ 70 w 77"/>
                  <a:gd name="T7" fmla="*/ 22 h 43"/>
                  <a:gd name="T8" fmla="*/ 77 w 77"/>
                  <a:gd name="T9" fmla="*/ 15 h 43"/>
                  <a:gd name="T10" fmla="*/ 45 w 77"/>
                  <a:gd name="T11" fmla="*/ 5 h 43"/>
                  <a:gd name="T12" fmla="*/ 36 w 77"/>
                  <a:gd name="T13" fmla="*/ 7 h 43"/>
                  <a:gd name="T14" fmla="*/ 14 w 77"/>
                  <a:gd name="T15" fmla="*/ 0 h 43"/>
                  <a:gd name="T16" fmla="*/ 0 w 77"/>
                  <a:gd name="T17" fmla="*/ 37 h 43"/>
                  <a:gd name="T18" fmla="*/ 17 w 77"/>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3">
                    <a:moveTo>
                      <a:pt x="33" y="30"/>
                    </a:moveTo>
                    <a:cubicBezTo>
                      <a:pt x="33" y="30"/>
                      <a:pt x="44" y="32"/>
                      <a:pt x="49" y="27"/>
                    </a:cubicBezTo>
                    <a:cubicBezTo>
                      <a:pt x="54" y="21"/>
                      <a:pt x="54" y="17"/>
                      <a:pt x="54" y="17"/>
                    </a:cubicBezTo>
                    <a:cubicBezTo>
                      <a:pt x="54" y="17"/>
                      <a:pt x="70" y="22"/>
                      <a:pt x="70" y="22"/>
                    </a:cubicBezTo>
                    <a:cubicBezTo>
                      <a:pt x="70" y="22"/>
                      <a:pt x="77" y="22"/>
                      <a:pt x="77" y="15"/>
                    </a:cubicBezTo>
                    <a:cubicBezTo>
                      <a:pt x="45" y="5"/>
                      <a:pt x="45" y="5"/>
                      <a:pt x="45" y="5"/>
                    </a:cubicBezTo>
                    <a:cubicBezTo>
                      <a:pt x="45" y="5"/>
                      <a:pt x="41" y="3"/>
                      <a:pt x="36" y="7"/>
                    </a:cubicBezTo>
                    <a:cubicBezTo>
                      <a:pt x="31" y="10"/>
                      <a:pt x="14" y="0"/>
                      <a:pt x="14" y="0"/>
                    </a:cubicBezTo>
                    <a:cubicBezTo>
                      <a:pt x="0" y="37"/>
                      <a:pt x="0" y="37"/>
                      <a:pt x="0" y="37"/>
                    </a:cubicBezTo>
                    <a:cubicBezTo>
                      <a:pt x="17" y="43"/>
                      <a:pt x="17" y="43"/>
                      <a:pt x="17" y="4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3" name="Freeform 182"/>
              <p:cNvSpPr>
                <a:spLocks/>
              </p:cNvSpPr>
              <p:nvPr/>
            </p:nvSpPr>
            <p:spPr bwMode="auto">
              <a:xfrm>
                <a:off x="4918" y="554"/>
                <a:ext cx="143" cy="143"/>
              </a:xfrm>
              <a:custGeom>
                <a:avLst/>
                <a:gdLst>
                  <a:gd name="T0" fmla="*/ 43 w 73"/>
                  <a:gd name="T1" fmla="*/ 7 h 73"/>
                  <a:gd name="T2" fmla="*/ 57 w 73"/>
                  <a:gd name="T3" fmla="*/ 0 h 73"/>
                  <a:gd name="T4" fmla="*/ 73 w 73"/>
                  <a:gd name="T5" fmla="*/ 34 h 73"/>
                  <a:gd name="T6" fmla="*/ 60 w 73"/>
                  <a:gd name="T7" fmla="*/ 40 h 73"/>
                  <a:gd name="T8" fmla="*/ 45 w 73"/>
                  <a:gd name="T9" fmla="*/ 53 h 73"/>
                  <a:gd name="T10" fmla="*/ 9 w 73"/>
                  <a:gd name="T11" fmla="*/ 72 h 73"/>
                  <a:gd name="T12" fmla="*/ 3 w 73"/>
                  <a:gd name="T13" fmla="*/ 71 h 73"/>
                  <a:gd name="T14" fmla="*/ 4 w 73"/>
                  <a:gd name="T15" fmla="*/ 64 h 73"/>
                  <a:gd name="T16" fmla="*/ 32 w 73"/>
                  <a:gd name="T17"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43" y="7"/>
                    </a:moveTo>
                    <a:cubicBezTo>
                      <a:pt x="57" y="0"/>
                      <a:pt x="57" y="0"/>
                      <a:pt x="57" y="0"/>
                    </a:cubicBezTo>
                    <a:cubicBezTo>
                      <a:pt x="73" y="34"/>
                      <a:pt x="73" y="34"/>
                      <a:pt x="73" y="34"/>
                    </a:cubicBezTo>
                    <a:cubicBezTo>
                      <a:pt x="60" y="40"/>
                      <a:pt x="60" y="40"/>
                      <a:pt x="60" y="40"/>
                    </a:cubicBezTo>
                    <a:cubicBezTo>
                      <a:pt x="60" y="40"/>
                      <a:pt x="49" y="51"/>
                      <a:pt x="45" y="53"/>
                    </a:cubicBezTo>
                    <a:cubicBezTo>
                      <a:pt x="41" y="55"/>
                      <a:pt x="9" y="72"/>
                      <a:pt x="9" y="72"/>
                    </a:cubicBezTo>
                    <a:cubicBezTo>
                      <a:pt x="9" y="72"/>
                      <a:pt x="5" y="73"/>
                      <a:pt x="3" y="71"/>
                    </a:cubicBezTo>
                    <a:cubicBezTo>
                      <a:pt x="0" y="67"/>
                      <a:pt x="4" y="64"/>
                      <a:pt x="4" y="64"/>
                    </a:cubicBezTo>
                    <a:cubicBezTo>
                      <a:pt x="32" y="49"/>
                      <a:pt x="32" y="49"/>
                      <a:pt x="32" y="49"/>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4" name="Freeform 183"/>
              <p:cNvSpPr>
                <a:spLocks/>
              </p:cNvSpPr>
              <p:nvPr/>
            </p:nvSpPr>
            <p:spPr bwMode="auto">
              <a:xfrm>
                <a:off x="4899" y="634"/>
                <a:ext cx="74" cy="55"/>
              </a:xfrm>
              <a:custGeom>
                <a:avLst/>
                <a:gdLst>
                  <a:gd name="T0" fmla="*/ 38 w 38"/>
                  <a:gd name="T1" fmla="*/ 0 h 28"/>
                  <a:gd name="T2" fmla="*/ 2 w 38"/>
                  <a:gd name="T3" fmla="*/ 18 h 28"/>
                  <a:gd name="T4" fmla="*/ 2 w 38"/>
                  <a:gd name="T5" fmla="*/ 24 h 28"/>
                  <a:gd name="T6" fmla="*/ 14 w 38"/>
                  <a:gd name="T7" fmla="*/ 23 h 28"/>
                </a:gdLst>
                <a:ahLst/>
                <a:cxnLst>
                  <a:cxn ang="0">
                    <a:pos x="T0" y="T1"/>
                  </a:cxn>
                  <a:cxn ang="0">
                    <a:pos x="T2" y="T3"/>
                  </a:cxn>
                  <a:cxn ang="0">
                    <a:pos x="T4" y="T5"/>
                  </a:cxn>
                  <a:cxn ang="0">
                    <a:pos x="T6" y="T7"/>
                  </a:cxn>
                </a:cxnLst>
                <a:rect l="0" t="0" r="r" b="b"/>
                <a:pathLst>
                  <a:path w="38" h="28">
                    <a:moveTo>
                      <a:pt x="38" y="0"/>
                    </a:moveTo>
                    <a:cubicBezTo>
                      <a:pt x="2" y="18"/>
                      <a:pt x="2" y="18"/>
                      <a:pt x="2" y="18"/>
                    </a:cubicBezTo>
                    <a:cubicBezTo>
                      <a:pt x="2" y="18"/>
                      <a:pt x="0" y="21"/>
                      <a:pt x="2" y="24"/>
                    </a:cubicBezTo>
                    <a:cubicBezTo>
                      <a:pt x="4" y="28"/>
                      <a:pt x="11" y="25"/>
                      <a:pt x="14" y="2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85" name="Freeform 184"/>
              <p:cNvSpPr>
                <a:spLocks/>
              </p:cNvSpPr>
              <p:nvPr/>
            </p:nvSpPr>
            <p:spPr bwMode="auto">
              <a:xfrm>
                <a:off x="4885" y="618"/>
                <a:ext cx="78" cy="57"/>
              </a:xfrm>
              <a:custGeom>
                <a:avLst/>
                <a:gdLst>
                  <a:gd name="T0" fmla="*/ 40 w 40"/>
                  <a:gd name="T1" fmla="*/ 0 h 29"/>
                  <a:gd name="T2" fmla="*/ 2 w 40"/>
                  <a:gd name="T3" fmla="*/ 19 h 29"/>
                  <a:gd name="T4" fmla="*/ 1 w 40"/>
                  <a:gd name="T5" fmla="*/ 25 h 29"/>
                  <a:gd name="T6" fmla="*/ 14 w 40"/>
                  <a:gd name="T7" fmla="*/ 24 h 29"/>
                </a:gdLst>
                <a:ahLst/>
                <a:cxnLst>
                  <a:cxn ang="0">
                    <a:pos x="T0" y="T1"/>
                  </a:cxn>
                  <a:cxn ang="0">
                    <a:pos x="T2" y="T3"/>
                  </a:cxn>
                  <a:cxn ang="0">
                    <a:pos x="T4" y="T5"/>
                  </a:cxn>
                  <a:cxn ang="0">
                    <a:pos x="T6" y="T7"/>
                  </a:cxn>
                </a:cxnLst>
                <a:rect l="0" t="0" r="r" b="b"/>
                <a:pathLst>
                  <a:path w="40" h="29">
                    <a:moveTo>
                      <a:pt x="40" y="0"/>
                    </a:moveTo>
                    <a:cubicBezTo>
                      <a:pt x="2" y="19"/>
                      <a:pt x="2" y="19"/>
                      <a:pt x="2" y="19"/>
                    </a:cubicBezTo>
                    <a:cubicBezTo>
                      <a:pt x="2" y="19"/>
                      <a:pt x="0" y="22"/>
                      <a:pt x="1" y="25"/>
                    </a:cubicBezTo>
                    <a:cubicBezTo>
                      <a:pt x="4" y="29"/>
                      <a:pt x="11" y="26"/>
                      <a:pt x="14" y="24"/>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0" name="Freeform 189"/>
              <p:cNvSpPr>
                <a:spLocks/>
              </p:cNvSpPr>
              <p:nvPr/>
            </p:nvSpPr>
            <p:spPr bwMode="auto">
              <a:xfrm>
                <a:off x="4881" y="622"/>
                <a:ext cx="31" cy="34"/>
              </a:xfrm>
              <a:custGeom>
                <a:avLst/>
                <a:gdLst>
                  <a:gd name="T0" fmla="*/ 16 w 16"/>
                  <a:gd name="T1" fmla="*/ 0 h 17"/>
                  <a:gd name="T2" fmla="*/ 2 w 16"/>
                  <a:gd name="T3" fmla="*/ 8 h 17"/>
                  <a:gd name="T4" fmla="*/ 1 w 16"/>
                  <a:gd name="T5" fmla="*/ 13 h 17"/>
                  <a:gd name="T6" fmla="*/ 14 w 16"/>
                  <a:gd name="T7" fmla="*/ 12 h 17"/>
                </a:gdLst>
                <a:ahLst/>
                <a:cxnLst>
                  <a:cxn ang="0">
                    <a:pos x="T0" y="T1"/>
                  </a:cxn>
                  <a:cxn ang="0">
                    <a:pos x="T2" y="T3"/>
                  </a:cxn>
                  <a:cxn ang="0">
                    <a:pos x="T4" y="T5"/>
                  </a:cxn>
                  <a:cxn ang="0">
                    <a:pos x="T6" y="T7"/>
                  </a:cxn>
                </a:cxnLst>
                <a:rect l="0" t="0" r="r" b="b"/>
                <a:pathLst>
                  <a:path w="16" h="17">
                    <a:moveTo>
                      <a:pt x="16" y="0"/>
                    </a:moveTo>
                    <a:cubicBezTo>
                      <a:pt x="2" y="8"/>
                      <a:pt x="2" y="8"/>
                      <a:pt x="2" y="8"/>
                    </a:cubicBezTo>
                    <a:cubicBezTo>
                      <a:pt x="2" y="8"/>
                      <a:pt x="0" y="10"/>
                      <a:pt x="1" y="13"/>
                    </a:cubicBezTo>
                    <a:cubicBezTo>
                      <a:pt x="4" y="17"/>
                      <a:pt x="11" y="14"/>
                      <a:pt x="14" y="12"/>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91" name="Cloud"/>
          <p:cNvGrpSpPr/>
          <p:nvPr/>
        </p:nvGrpSpPr>
        <p:grpSpPr>
          <a:xfrm>
            <a:off x="7075108" y="1456781"/>
            <a:ext cx="635434" cy="635434"/>
            <a:chOff x="1455950" y="2494303"/>
            <a:chExt cx="648268" cy="648268"/>
          </a:xfrm>
          <a:solidFill>
            <a:schemeClr val="accent1"/>
          </a:solidFill>
        </p:grpSpPr>
        <p:sp>
          <p:nvSpPr>
            <p:cNvPr id="192" name="Oval 191"/>
            <p:cNvSpPr/>
            <p:nvPr/>
          </p:nvSpPr>
          <p:spPr bwMode="auto">
            <a:xfrm>
              <a:off x="1455950" y="2494303"/>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4" name="Freeform 5"/>
            <p:cNvSpPr>
              <a:spLocks/>
            </p:cNvSpPr>
            <p:nvPr/>
          </p:nvSpPr>
          <p:spPr bwMode="auto">
            <a:xfrm>
              <a:off x="1560166" y="2686982"/>
              <a:ext cx="439836" cy="229354"/>
            </a:xfrm>
            <a:custGeom>
              <a:avLst/>
              <a:gdLst>
                <a:gd name="T0" fmla="*/ 74 w 188"/>
                <a:gd name="T1" fmla="*/ 97 h 97"/>
                <a:gd name="T2" fmla="*/ 149 w 188"/>
                <a:gd name="T3" fmla="*/ 97 h 97"/>
                <a:gd name="T4" fmla="*/ 152 w 188"/>
                <a:gd name="T5" fmla="*/ 97 h 97"/>
                <a:gd name="T6" fmla="*/ 188 w 188"/>
                <a:gd name="T7" fmla="*/ 62 h 97"/>
                <a:gd name="T8" fmla="*/ 152 w 188"/>
                <a:gd name="T9" fmla="*/ 26 h 97"/>
                <a:gd name="T10" fmla="*/ 127 w 188"/>
                <a:gd name="T11" fmla="*/ 36 h 97"/>
                <a:gd name="T12" fmla="*/ 126 w 188"/>
                <a:gd name="T13" fmla="*/ 37 h 97"/>
                <a:gd name="T14" fmla="*/ 124 w 188"/>
                <a:gd name="T15" fmla="*/ 30 h 97"/>
                <a:gd name="T16" fmla="*/ 79 w 188"/>
                <a:gd name="T17" fmla="*/ 0 h 97"/>
                <a:gd name="T18" fmla="*/ 79 w 188"/>
                <a:gd name="T19" fmla="*/ 0 h 97"/>
                <a:gd name="T20" fmla="*/ 32 w 188"/>
                <a:gd name="T21" fmla="*/ 39 h 97"/>
                <a:gd name="T22" fmla="*/ 31 w 188"/>
                <a:gd name="T23" fmla="*/ 46 h 97"/>
                <a:gd name="T24" fmla="*/ 26 w 188"/>
                <a:gd name="T25" fmla="*/ 45 h 97"/>
                <a:gd name="T26" fmla="*/ 0 w 188"/>
                <a:gd name="T27" fmla="*/ 71 h 97"/>
                <a:gd name="T28" fmla="*/ 21 w 188"/>
                <a:gd name="T29" fmla="*/ 97 h 97"/>
                <a:gd name="T30" fmla="*/ 26 w 188"/>
                <a:gd name="T31" fmla="*/ 97 h 97"/>
                <a:gd name="T32" fmla="*/ 26 w 188"/>
                <a:gd name="T33" fmla="*/ 97 h 97"/>
                <a:gd name="T34" fmla="*/ 76 w 188"/>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74" y="97"/>
                  </a:moveTo>
                  <a:cubicBezTo>
                    <a:pt x="149" y="97"/>
                    <a:pt x="149" y="97"/>
                    <a:pt x="149" y="97"/>
                  </a:cubicBezTo>
                  <a:cubicBezTo>
                    <a:pt x="152" y="97"/>
                    <a:pt x="152" y="97"/>
                    <a:pt x="152" y="97"/>
                  </a:cubicBezTo>
                  <a:cubicBezTo>
                    <a:pt x="172" y="97"/>
                    <a:pt x="188" y="81"/>
                    <a:pt x="188" y="62"/>
                  </a:cubicBezTo>
                  <a:cubicBezTo>
                    <a:pt x="188" y="42"/>
                    <a:pt x="172" y="26"/>
                    <a:pt x="152" y="26"/>
                  </a:cubicBezTo>
                  <a:cubicBezTo>
                    <a:pt x="142" y="26"/>
                    <a:pt x="133" y="30"/>
                    <a:pt x="127" y="36"/>
                  </a:cubicBezTo>
                  <a:cubicBezTo>
                    <a:pt x="126" y="37"/>
                    <a:pt x="126" y="37"/>
                    <a:pt x="126" y="37"/>
                  </a:cubicBezTo>
                  <a:cubicBezTo>
                    <a:pt x="124" y="30"/>
                    <a:pt x="124" y="30"/>
                    <a:pt x="124" y="30"/>
                  </a:cubicBezTo>
                  <a:cubicBezTo>
                    <a:pt x="117" y="13"/>
                    <a:pt x="99" y="0"/>
                    <a:pt x="79" y="0"/>
                  </a:cubicBezTo>
                  <a:cubicBezTo>
                    <a:pt x="79" y="0"/>
                    <a:pt x="79" y="0"/>
                    <a:pt x="79" y="0"/>
                  </a:cubicBezTo>
                  <a:cubicBezTo>
                    <a:pt x="56" y="0"/>
                    <a:pt x="36" y="17"/>
                    <a:pt x="32" y="39"/>
                  </a:cubicBezTo>
                  <a:cubicBezTo>
                    <a:pt x="31" y="46"/>
                    <a:pt x="31" y="46"/>
                    <a:pt x="31" y="46"/>
                  </a:cubicBezTo>
                  <a:cubicBezTo>
                    <a:pt x="26" y="45"/>
                    <a:pt x="26" y="45"/>
                    <a:pt x="26" y="45"/>
                  </a:cubicBezTo>
                  <a:cubicBezTo>
                    <a:pt x="12" y="45"/>
                    <a:pt x="0" y="57"/>
                    <a:pt x="0" y="71"/>
                  </a:cubicBezTo>
                  <a:cubicBezTo>
                    <a:pt x="0" y="84"/>
                    <a:pt x="9" y="94"/>
                    <a:pt x="21" y="97"/>
                  </a:cubicBezTo>
                  <a:cubicBezTo>
                    <a:pt x="26" y="97"/>
                    <a:pt x="26" y="97"/>
                    <a:pt x="26" y="97"/>
                  </a:cubicBezTo>
                  <a:cubicBezTo>
                    <a:pt x="26" y="97"/>
                    <a:pt x="26" y="97"/>
                    <a:pt x="26" y="97"/>
                  </a:cubicBezTo>
                  <a:cubicBezTo>
                    <a:pt x="76" y="97"/>
                    <a:pt x="76" y="97"/>
                    <a:pt x="76" y="97"/>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nvGrpSpPr>
          <p:cNvPr id="196" name="On Premise"/>
          <p:cNvGrpSpPr/>
          <p:nvPr/>
        </p:nvGrpSpPr>
        <p:grpSpPr>
          <a:xfrm>
            <a:off x="10008931" y="1979998"/>
            <a:ext cx="635434" cy="635434"/>
            <a:chOff x="10123177" y="1394851"/>
            <a:chExt cx="648268" cy="648268"/>
          </a:xfrm>
          <a:solidFill>
            <a:schemeClr val="accent1"/>
          </a:solidFill>
        </p:grpSpPr>
        <p:sp>
          <p:nvSpPr>
            <p:cNvPr id="205" name="Oval 204"/>
            <p:cNvSpPr/>
            <p:nvPr/>
          </p:nvSpPr>
          <p:spPr bwMode="auto">
            <a:xfrm>
              <a:off x="10123177" y="13948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207" name="Picture 20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278147" y="1549821"/>
              <a:ext cx="338328" cy="338328"/>
            </a:xfrm>
            <a:prstGeom prst="rect">
              <a:avLst/>
            </a:prstGeom>
            <a:grpFill/>
          </p:spPr>
        </p:pic>
      </p:grpSp>
      <p:grpSp>
        <p:nvGrpSpPr>
          <p:cNvPr id="135" name="Market"/>
          <p:cNvGrpSpPr/>
          <p:nvPr/>
        </p:nvGrpSpPr>
        <p:grpSpPr>
          <a:xfrm>
            <a:off x="4537750" y="6143657"/>
            <a:ext cx="635434" cy="635434"/>
            <a:chOff x="4046126" y="4296959"/>
            <a:chExt cx="648268" cy="648268"/>
          </a:xfrm>
          <a:solidFill>
            <a:schemeClr val="accent1"/>
          </a:solidFill>
        </p:grpSpPr>
        <p:sp>
          <p:nvSpPr>
            <p:cNvPr id="136" name="Oval 135"/>
            <p:cNvSpPr/>
            <p:nvPr/>
          </p:nvSpPr>
          <p:spPr bwMode="auto">
            <a:xfrm>
              <a:off x="4046126" y="4296959"/>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37" name="Group 136"/>
            <p:cNvGrpSpPr/>
            <p:nvPr/>
          </p:nvGrpSpPr>
          <p:grpSpPr>
            <a:xfrm>
              <a:off x="4164733" y="4500034"/>
              <a:ext cx="386831" cy="278455"/>
              <a:chOff x="5337907" y="4693239"/>
              <a:chExt cx="537723" cy="387073"/>
            </a:xfrm>
            <a:grpFill/>
          </p:grpSpPr>
          <p:sp>
            <p:nvSpPr>
              <p:cNvPr id="138" name="Freeform 9"/>
              <p:cNvSpPr>
                <a:spLocks/>
              </p:cNvSpPr>
              <p:nvPr/>
            </p:nvSpPr>
            <p:spPr bwMode="auto">
              <a:xfrm>
                <a:off x="5337907" y="4693239"/>
                <a:ext cx="451807" cy="264477"/>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9" name="Freeform 10"/>
              <p:cNvSpPr>
                <a:spLocks/>
              </p:cNvSpPr>
              <p:nvPr/>
            </p:nvSpPr>
            <p:spPr bwMode="auto">
              <a:xfrm>
                <a:off x="5491317" y="4733361"/>
                <a:ext cx="384313" cy="166675"/>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0" name="Oval 11"/>
              <p:cNvSpPr>
                <a:spLocks noChangeArrowheads="1"/>
              </p:cNvSpPr>
              <p:nvPr/>
            </p:nvSpPr>
            <p:spPr bwMode="auto">
              <a:xfrm>
                <a:off x="5533506" y="5010060"/>
                <a:ext cx="71628"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1" name="Oval 12"/>
              <p:cNvSpPr>
                <a:spLocks noChangeArrowheads="1"/>
              </p:cNvSpPr>
              <p:nvPr/>
            </p:nvSpPr>
            <p:spPr bwMode="auto">
              <a:xfrm>
                <a:off x="5708444" y="5010060"/>
                <a:ext cx="73005"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212" name="Group 211"/>
          <p:cNvGrpSpPr/>
          <p:nvPr/>
        </p:nvGrpSpPr>
        <p:grpSpPr>
          <a:xfrm>
            <a:off x="7134193" y="6112050"/>
            <a:ext cx="635434" cy="635434"/>
            <a:chOff x="6900011" y="5339250"/>
            <a:chExt cx="648268" cy="648268"/>
          </a:xfrm>
          <a:solidFill>
            <a:schemeClr val="accent1"/>
          </a:solidFill>
        </p:grpSpPr>
        <p:sp>
          <p:nvSpPr>
            <p:cNvPr id="214" name="Oval 213"/>
            <p:cNvSpPr/>
            <p:nvPr/>
          </p:nvSpPr>
          <p:spPr bwMode="auto">
            <a:xfrm>
              <a:off x="6900011" y="5339250"/>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17" name="Group 216"/>
            <p:cNvGrpSpPr/>
            <p:nvPr/>
          </p:nvGrpSpPr>
          <p:grpSpPr>
            <a:xfrm>
              <a:off x="7078509" y="5517957"/>
              <a:ext cx="291272" cy="290854"/>
              <a:chOff x="-2627313" y="-174625"/>
              <a:chExt cx="2216150" cy="2212975"/>
            </a:xfrm>
            <a:grpFill/>
          </p:grpSpPr>
          <p:sp>
            <p:nvSpPr>
              <p:cNvPr id="219"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5"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6" name="Line 7"/>
              <p:cNvSpPr>
                <a:spLocks noChangeShapeType="1"/>
              </p:cNvSpPr>
              <p:nvPr/>
            </p:nvSpPr>
            <p:spPr bwMode="auto">
              <a:xfrm>
                <a:off x="-1882775" y="568325"/>
                <a:ext cx="0" cy="1470025"/>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7" name="Line 8"/>
              <p:cNvSpPr>
                <a:spLocks noChangeShapeType="1"/>
              </p:cNvSpPr>
              <p:nvPr/>
            </p:nvSpPr>
            <p:spPr bwMode="auto">
              <a:xfrm>
                <a:off x="-1900238" y="-174625"/>
                <a:ext cx="762000" cy="74295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8" name="Line 9"/>
              <p:cNvSpPr>
                <a:spLocks noChangeShapeType="1"/>
              </p:cNvSpPr>
              <p:nvPr/>
            </p:nvSpPr>
            <p:spPr bwMode="auto">
              <a:xfrm>
                <a:off x="-1536700" y="188912"/>
                <a:ext cx="744537" cy="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63" name="Group 162"/>
          <p:cNvGrpSpPr/>
          <p:nvPr/>
        </p:nvGrpSpPr>
        <p:grpSpPr>
          <a:xfrm>
            <a:off x="3103023" y="5507285"/>
            <a:ext cx="636371" cy="636371"/>
            <a:chOff x="10216018" y="4916452"/>
            <a:chExt cx="648268" cy="648268"/>
          </a:xfrm>
          <a:solidFill>
            <a:schemeClr val="accent1"/>
          </a:solidFill>
        </p:grpSpPr>
        <p:sp>
          <p:nvSpPr>
            <p:cNvPr id="164" name="Oval 163"/>
            <p:cNvSpPr/>
            <p:nvPr/>
          </p:nvSpPr>
          <p:spPr bwMode="auto">
            <a:xfrm>
              <a:off x="10216018" y="49164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5" name="Group 4"/>
            <p:cNvGrpSpPr>
              <a:grpSpLocks noChangeAspect="1"/>
            </p:cNvGrpSpPr>
            <p:nvPr/>
          </p:nvGrpSpPr>
          <p:grpSpPr bwMode="auto">
            <a:xfrm>
              <a:off x="10382409" y="5086599"/>
              <a:ext cx="315487" cy="307975"/>
              <a:chOff x="1759" y="236"/>
              <a:chExt cx="252" cy="246"/>
            </a:xfrm>
            <a:grpFill/>
          </p:grpSpPr>
          <p:sp>
            <p:nvSpPr>
              <p:cNvPr id="166" name="Freeform 5"/>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7" name="Rectangle 6"/>
              <p:cNvSpPr>
                <a:spLocks noChangeArrowheads="1"/>
              </p:cNvSpPr>
              <p:nvPr/>
            </p:nvSpPr>
            <p:spPr bwMode="auto">
              <a:xfrm>
                <a:off x="1799" y="376"/>
                <a:ext cx="32" cy="106"/>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8" name="Rectangle 7"/>
              <p:cNvSpPr>
                <a:spLocks noChangeArrowheads="1"/>
              </p:cNvSpPr>
              <p:nvPr/>
            </p:nvSpPr>
            <p:spPr bwMode="auto">
              <a:xfrm>
                <a:off x="1862" y="283"/>
                <a:ext cx="33" cy="199"/>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9" name="Rectangle 8"/>
              <p:cNvSpPr>
                <a:spLocks noChangeArrowheads="1"/>
              </p:cNvSpPr>
              <p:nvPr/>
            </p:nvSpPr>
            <p:spPr bwMode="auto">
              <a:xfrm>
                <a:off x="1926" y="324"/>
                <a:ext cx="33" cy="158"/>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grpSp>
        <p:nvGrpSpPr>
          <p:cNvPr id="229" name="Group 228"/>
          <p:cNvGrpSpPr/>
          <p:nvPr/>
        </p:nvGrpSpPr>
        <p:grpSpPr>
          <a:xfrm>
            <a:off x="8464495" y="5697682"/>
            <a:ext cx="636371" cy="636371"/>
            <a:chOff x="8265298" y="237772"/>
            <a:chExt cx="648268" cy="648268"/>
          </a:xfrm>
          <a:solidFill>
            <a:schemeClr val="accent1"/>
          </a:solidFill>
        </p:grpSpPr>
        <p:sp>
          <p:nvSpPr>
            <p:cNvPr id="230" name="Oval 229"/>
            <p:cNvSpPr/>
            <p:nvPr/>
          </p:nvSpPr>
          <p:spPr bwMode="auto">
            <a:xfrm>
              <a:off x="8265298" y="237772"/>
              <a:ext cx="648268" cy="648268"/>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marL="0" marR="0" lvl="0" indent="0" algn="ctr" defTabSz="738458" eaLnBrk="1" fontAlgn="base" latinLnBrk="0" hangingPunct="1">
                <a:lnSpc>
                  <a:spcPct val="100000"/>
                </a:lnSpc>
                <a:spcBef>
                  <a:spcPct val="0"/>
                </a:spcBef>
                <a:spcAft>
                  <a:spcPct val="0"/>
                </a:spcAft>
                <a:buClrTx/>
                <a:buSzTx/>
                <a:buFontTx/>
                <a:buNone/>
                <a:tabLst/>
                <a:defRPr/>
              </a:pPr>
              <a:endParaRPr kumimoji="0" lang="en-US" sz="15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31" name="Group 77"/>
            <p:cNvGrpSpPr>
              <a:grpSpLocks noChangeAspect="1"/>
            </p:cNvGrpSpPr>
            <p:nvPr/>
          </p:nvGrpSpPr>
          <p:grpSpPr bwMode="auto">
            <a:xfrm>
              <a:off x="8385836" y="364013"/>
              <a:ext cx="407192" cy="395786"/>
              <a:chOff x="4759" y="491"/>
              <a:chExt cx="357" cy="347"/>
            </a:xfrm>
            <a:grpFill/>
          </p:grpSpPr>
          <p:sp>
            <p:nvSpPr>
              <p:cNvPr id="232" name="Freeform 78"/>
              <p:cNvSpPr>
                <a:spLocks/>
              </p:cNvSpPr>
              <p:nvPr/>
            </p:nvSpPr>
            <p:spPr bwMode="auto">
              <a:xfrm>
                <a:off x="4789" y="629"/>
                <a:ext cx="180" cy="179"/>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34" name="Line 79"/>
              <p:cNvSpPr>
                <a:spLocks noChangeShapeType="1"/>
              </p:cNvSpPr>
              <p:nvPr/>
            </p:nvSpPr>
            <p:spPr bwMode="auto">
              <a:xfrm>
                <a:off x="481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7" name="Line 80"/>
              <p:cNvSpPr>
                <a:spLocks noChangeShapeType="1"/>
              </p:cNvSpPr>
              <p:nvPr/>
            </p:nvSpPr>
            <p:spPr bwMode="auto">
              <a:xfrm>
                <a:off x="484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8" name="Line 81"/>
              <p:cNvSpPr>
                <a:spLocks noChangeShapeType="1"/>
              </p:cNvSpPr>
              <p:nvPr/>
            </p:nvSpPr>
            <p:spPr bwMode="auto">
              <a:xfrm>
                <a:off x="488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9" name="Line 82"/>
              <p:cNvSpPr>
                <a:spLocks noChangeShapeType="1"/>
              </p:cNvSpPr>
              <p:nvPr/>
            </p:nvSpPr>
            <p:spPr bwMode="auto">
              <a:xfrm>
                <a:off x="491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0" name="Line 83"/>
              <p:cNvSpPr>
                <a:spLocks noChangeShapeType="1"/>
              </p:cNvSpPr>
              <p:nvPr/>
            </p:nvSpPr>
            <p:spPr bwMode="auto">
              <a:xfrm>
                <a:off x="4941"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1" name="Line 84"/>
              <p:cNvSpPr>
                <a:spLocks noChangeShapeType="1"/>
              </p:cNvSpPr>
              <p:nvPr/>
            </p:nvSpPr>
            <p:spPr bwMode="auto">
              <a:xfrm flipH="1">
                <a:off x="4973"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2" name="Line 85"/>
              <p:cNvSpPr>
                <a:spLocks noChangeShapeType="1"/>
              </p:cNvSpPr>
              <p:nvPr/>
            </p:nvSpPr>
            <p:spPr bwMode="auto">
              <a:xfrm flipH="1">
                <a:off x="4973"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3" name="Line 86"/>
              <p:cNvSpPr>
                <a:spLocks noChangeShapeType="1"/>
              </p:cNvSpPr>
              <p:nvPr/>
            </p:nvSpPr>
            <p:spPr bwMode="auto">
              <a:xfrm flipH="1">
                <a:off x="4973"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4" name="Line 87"/>
              <p:cNvSpPr>
                <a:spLocks noChangeShapeType="1"/>
              </p:cNvSpPr>
              <p:nvPr/>
            </p:nvSpPr>
            <p:spPr bwMode="auto">
              <a:xfrm flipH="1">
                <a:off x="4973"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5" name="Line 88"/>
              <p:cNvSpPr>
                <a:spLocks noChangeShapeType="1"/>
              </p:cNvSpPr>
              <p:nvPr/>
            </p:nvSpPr>
            <p:spPr bwMode="auto">
              <a:xfrm flipH="1">
                <a:off x="4973"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6" name="Line 89"/>
              <p:cNvSpPr>
                <a:spLocks noChangeShapeType="1"/>
              </p:cNvSpPr>
              <p:nvPr/>
            </p:nvSpPr>
            <p:spPr bwMode="auto">
              <a:xfrm flipH="1">
                <a:off x="4759"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7" name="Line 90"/>
              <p:cNvSpPr>
                <a:spLocks noChangeShapeType="1"/>
              </p:cNvSpPr>
              <p:nvPr/>
            </p:nvSpPr>
            <p:spPr bwMode="auto">
              <a:xfrm flipH="1">
                <a:off x="4759"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8" name="Line 91"/>
              <p:cNvSpPr>
                <a:spLocks noChangeShapeType="1"/>
              </p:cNvSpPr>
              <p:nvPr/>
            </p:nvSpPr>
            <p:spPr bwMode="auto">
              <a:xfrm flipH="1">
                <a:off x="4759"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9" name="Line 92"/>
              <p:cNvSpPr>
                <a:spLocks noChangeShapeType="1"/>
              </p:cNvSpPr>
              <p:nvPr/>
            </p:nvSpPr>
            <p:spPr bwMode="auto">
              <a:xfrm flipH="1">
                <a:off x="4759"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0" name="Line 93"/>
              <p:cNvSpPr>
                <a:spLocks noChangeShapeType="1"/>
              </p:cNvSpPr>
              <p:nvPr/>
            </p:nvSpPr>
            <p:spPr bwMode="auto">
              <a:xfrm flipH="1">
                <a:off x="4759"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1" name="Line 94"/>
              <p:cNvSpPr>
                <a:spLocks noChangeShapeType="1"/>
              </p:cNvSpPr>
              <p:nvPr/>
            </p:nvSpPr>
            <p:spPr bwMode="auto">
              <a:xfrm>
                <a:off x="481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2" name="Line 95"/>
              <p:cNvSpPr>
                <a:spLocks noChangeShapeType="1"/>
              </p:cNvSpPr>
              <p:nvPr/>
            </p:nvSpPr>
            <p:spPr bwMode="auto">
              <a:xfrm>
                <a:off x="484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3" name="Line 96"/>
              <p:cNvSpPr>
                <a:spLocks noChangeShapeType="1"/>
              </p:cNvSpPr>
              <p:nvPr/>
            </p:nvSpPr>
            <p:spPr bwMode="auto">
              <a:xfrm>
                <a:off x="488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3" name="Line 97"/>
              <p:cNvSpPr>
                <a:spLocks noChangeShapeType="1"/>
              </p:cNvSpPr>
              <p:nvPr/>
            </p:nvSpPr>
            <p:spPr bwMode="auto">
              <a:xfrm>
                <a:off x="491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5" name="Line 98"/>
              <p:cNvSpPr>
                <a:spLocks noChangeShapeType="1"/>
              </p:cNvSpPr>
              <p:nvPr/>
            </p:nvSpPr>
            <p:spPr bwMode="auto">
              <a:xfrm>
                <a:off x="4941"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7" name="Freeform 99"/>
              <p:cNvSpPr>
                <a:spLocks/>
              </p:cNvSpPr>
              <p:nvPr/>
            </p:nvSpPr>
            <p:spPr bwMode="auto">
              <a:xfrm>
                <a:off x="4949" y="558"/>
                <a:ext cx="100" cy="101"/>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91" name="Freeform 100"/>
              <p:cNvSpPr>
                <a:spLocks/>
              </p:cNvSpPr>
              <p:nvPr/>
            </p:nvSpPr>
            <p:spPr bwMode="auto">
              <a:xfrm>
                <a:off x="4949" y="526"/>
                <a:ext cx="134" cy="133"/>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92" name="Freeform 101"/>
              <p:cNvSpPr>
                <a:spLocks/>
              </p:cNvSpPr>
              <p:nvPr/>
            </p:nvSpPr>
            <p:spPr bwMode="auto">
              <a:xfrm>
                <a:off x="4949" y="491"/>
                <a:ext cx="167" cy="168"/>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grpSp>
        <p:nvGrpSpPr>
          <p:cNvPr id="293" name="Group 292"/>
          <p:cNvGrpSpPr/>
          <p:nvPr/>
        </p:nvGrpSpPr>
        <p:grpSpPr>
          <a:xfrm>
            <a:off x="10349142" y="3659694"/>
            <a:ext cx="636371" cy="636371"/>
            <a:chOff x="3621273" y="2916749"/>
            <a:chExt cx="1005840" cy="1005840"/>
          </a:xfrm>
          <a:solidFill>
            <a:schemeClr val="accent1"/>
          </a:solidFill>
        </p:grpSpPr>
        <p:sp>
          <p:nvSpPr>
            <p:cNvPr id="294" name="Oval 293"/>
            <p:cNvSpPr/>
            <p:nvPr/>
          </p:nvSpPr>
          <p:spPr bwMode="auto">
            <a:xfrm>
              <a:off x="3621273" y="2916749"/>
              <a:ext cx="1005840" cy="1005840"/>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marL="0" marR="0" lvl="0" indent="0" algn="ctr" defTabSz="738458" eaLnBrk="1" fontAlgn="base" latinLnBrk="0" hangingPunct="1">
                <a:lnSpc>
                  <a:spcPct val="100000"/>
                </a:lnSpc>
                <a:spcBef>
                  <a:spcPct val="0"/>
                </a:spcBef>
                <a:spcAft>
                  <a:spcPct val="0"/>
                </a:spcAft>
                <a:buClrTx/>
                <a:buSzTx/>
                <a:buFontTx/>
                <a:buNone/>
                <a:tabLst/>
                <a:defRPr/>
              </a:pPr>
              <a:endParaRPr kumimoji="0" lang="en-US" sz="15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95" name="Freeform 5"/>
            <p:cNvSpPr>
              <a:spLocks/>
            </p:cNvSpPr>
            <p:nvPr/>
          </p:nvSpPr>
          <p:spPr bwMode="auto">
            <a:xfrm>
              <a:off x="3858457" y="3186947"/>
              <a:ext cx="444653" cy="36988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nvGrpSpPr>
          <p:cNvPr id="296" name="City"/>
          <p:cNvGrpSpPr/>
          <p:nvPr/>
        </p:nvGrpSpPr>
        <p:grpSpPr>
          <a:xfrm>
            <a:off x="8760865" y="754004"/>
            <a:ext cx="636371" cy="636371"/>
            <a:chOff x="4382941" y="502008"/>
            <a:chExt cx="648268" cy="648268"/>
          </a:xfrm>
          <a:solidFill>
            <a:schemeClr val="accent1"/>
          </a:solidFill>
        </p:grpSpPr>
        <p:sp>
          <p:nvSpPr>
            <p:cNvPr id="297" name="Oval 296"/>
            <p:cNvSpPr/>
            <p:nvPr/>
          </p:nvSpPr>
          <p:spPr bwMode="auto">
            <a:xfrm>
              <a:off x="4382941" y="502008"/>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98" name="Group 297"/>
            <p:cNvGrpSpPr/>
            <p:nvPr/>
          </p:nvGrpSpPr>
          <p:grpSpPr>
            <a:xfrm>
              <a:off x="4552862" y="652734"/>
              <a:ext cx="308426" cy="322184"/>
              <a:chOff x="8453437" y="3398838"/>
              <a:chExt cx="427038" cy="446087"/>
            </a:xfrm>
            <a:grpFill/>
          </p:grpSpPr>
          <p:sp>
            <p:nvSpPr>
              <p:cNvPr id="299" name="Line 68"/>
              <p:cNvSpPr>
                <a:spLocks noChangeShapeType="1"/>
              </p:cNvSpPr>
              <p:nvPr/>
            </p:nvSpPr>
            <p:spPr bwMode="auto">
              <a:xfrm>
                <a:off x="8453437" y="3844925"/>
                <a:ext cx="42703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0" name="Freeform 69"/>
              <p:cNvSpPr>
                <a:spLocks/>
              </p:cNvSpPr>
              <p:nvPr/>
            </p:nvSpPr>
            <p:spPr bwMode="auto">
              <a:xfrm>
                <a:off x="8483600" y="3603625"/>
                <a:ext cx="222250" cy="241300"/>
              </a:xfrm>
              <a:custGeom>
                <a:avLst/>
                <a:gdLst>
                  <a:gd name="T0" fmla="*/ 0 w 140"/>
                  <a:gd name="T1" fmla="*/ 152 h 152"/>
                  <a:gd name="T2" fmla="*/ 0 w 140"/>
                  <a:gd name="T3" fmla="*/ 0 h 152"/>
                  <a:gd name="T4" fmla="*/ 140 w 140"/>
                  <a:gd name="T5" fmla="*/ 0 h 152"/>
                  <a:gd name="T6" fmla="*/ 140 w 140"/>
                  <a:gd name="T7" fmla="*/ 152 h 152"/>
                </a:gdLst>
                <a:ahLst/>
                <a:cxnLst>
                  <a:cxn ang="0">
                    <a:pos x="T0" y="T1"/>
                  </a:cxn>
                  <a:cxn ang="0">
                    <a:pos x="T2" y="T3"/>
                  </a:cxn>
                  <a:cxn ang="0">
                    <a:pos x="T4" y="T5"/>
                  </a:cxn>
                  <a:cxn ang="0">
                    <a:pos x="T6" y="T7"/>
                  </a:cxn>
                </a:cxnLst>
                <a:rect l="0" t="0" r="r" b="b"/>
                <a:pathLst>
                  <a:path w="140" h="152">
                    <a:moveTo>
                      <a:pt x="0" y="152"/>
                    </a:moveTo>
                    <a:lnTo>
                      <a:pt x="0" y="0"/>
                    </a:lnTo>
                    <a:lnTo>
                      <a:pt x="140" y="0"/>
                    </a:lnTo>
                    <a:lnTo>
                      <a:pt x="140" y="152"/>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301" name="Freeform 70"/>
              <p:cNvSpPr>
                <a:spLocks/>
              </p:cNvSpPr>
              <p:nvPr/>
            </p:nvSpPr>
            <p:spPr bwMode="auto">
              <a:xfrm>
                <a:off x="8642350" y="3511550"/>
                <a:ext cx="209550" cy="333375"/>
              </a:xfrm>
              <a:custGeom>
                <a:avLst/>
                <a:gdLst>
                  <a:gd name="T0" fmla="*/ 0 w 132"/>
                  <a:gd name="T1" fmla="*/ 45 h 210"/>
                  <a:gd name="T2" fmla="*/ 0 w 132"/>
                  <a:gd name="T3" fmla="*/ 0 h 210"/>
                  <a:gd name="T4" fmla="*/ 132 w 132"/>
                  <a:gd name="T5" fmla="*/ 0 h 210"/>
                  <a:gd name="T6" fmla="*/ 132 w 132"/>
                  <a:gd name="T7" fmla="*/ 210 h 210"/>
                </a:gdLst>
                <a:ahLst/>
                <a:cxnLst>
                  <a:cxn ang="0">
                    <a:pos x="T0" y="T1"/>
                  </a:cxn>
                  <a:cxn ang="0">
                    <a:pos x="T2" y="T3"/>
                  </a:cxn>
                  <a:cxn ang="0">
                    <a:pos x="T4" y="T5"/>
                  </a:cxn>
                  <a:cxn ang="0">
                    <a:pos x="T6" y="T7"/>
                  </a:cxn>
                </a:cxnLst>
                <a:rect l="0" t="0" r="r" b="b"/>
                <a:pathLst>
                  <a:path w="132" h="210">
                    <a:moveTo>
                      <a:pt x="0" y="45"/>
                    </a:moveTo>
                    <a:lnTo>
                      <a:pt x="0" y="0"/>
                    </a:lnTo>
                    <a:lnTo>
                      <a:pt x="132" y="0"/>
                    </a:lnTo>
                    <a:lnTo>
                      <a:pt x="132" y="21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302" name="Freeform 71"/>
              <p:cNvSpPr>
                <a:spLocks/>
              </p:cNvSpPr>
              <p:nvPr/>
            </p:nvSpPr>
            <p:spPr bwMode="auto">
              <a:xfrm>
                <a:off x="8601075" y="3398838"/>
                <a:ext cx="112713" cy="174625"/>
              </a:xfrm>
              <a:custGeom>
                <a:avLst/>
                <a:gdLst>
                  <a:gd name="T0" fmla="*/ 0 w 71"/>
                  <a:gd name="T1" fmla="*/ 110 h 110"/>
                  <a:gd name="T2" fmla="*/ 0 w 71"/>
                  <a:gd name="T3" fmla="*/ 53 h 110"/>
                  <a:gd name="T4" fmla="*/ 71 w 71"/>
                  <a:gd name="T5" fmla="*/ 0 h 110"/>
                  <a:gd name="T6" fmla="*/ 71 w 71"/>
                  <a:gd name="T7" fmla="*/ 53 h 110"/>
                </a:gdLst>
                <a:ahLst/>
                <a:cxnLst>
                  <a:cxn ang="0">
                    <a:pos x="T0" y="T1"/>
                  </a:cxn>
                  <a:cxn ang="0">
                    <a:pos x="T2" y="T3"/>
                  </a:cxn>
                  <a:cxn ang="0">
                    <a:pos x="T4" y="T5"/>
                  </a:cxn>
                  <a:cxn ang="0">
                    <a:pos x="T6" y="T7"/>
                  </a:cxn>
                </a:cxnLst>
                <a:rect l="0" t="0" r="r" b="b"/>
                <a:pathLst>
                  <a:path w="71" h="110">
                    <a:moveTo>
                      <a:pt x="0" y="110"/>
                    </a:moveTo>
                    <a:lnTo>
                      <a:pt x="0" y="53"/>
                    </a:lnTo>
                    <a:lnTo>
                      <a:pt x="71" y="0"/>
                    </a:lnTo>
                    <a:lnTo>
                      <a:pt x="71" y="53"/>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3" name="Freeform 72"/>
              <p:cNvSpPr>
                <a:spLocks/>
              </p:cNvSpPr>
              <p:nvPr/>
            </p:nvSpPr>
            <p:spPr bwMode="auto">
              <a:xfrm>
                <a:off x="8729663" y="3765550"/>
                <a:ext cx="50800" cy="69850"/>
              </a:xfrm>
              <a:custGeom>
                <a:avLst/>
                <a:gdLst>
                  <a:gd name="T0" fmla="*/ 0 w 32"/>
                  <a:gd name="T1" fmla="*/ 0 h 44"/>
                  <a:gd name="T2" fmla="*/ 32 w 32"/>
                  <a:gd name="T3" fmla="*/ 0 h 44"/>
                  <a:gd name="T4" fmla="*/ 32 w 32"/>
                  <a:gd name="T5" fmla="*/ 44 h 44"/>
                </a:gdLst>
                <a:ahLst/>
                <a:cxnLst>
                  <a:cxn ang="0">
                    <a:pos x="T0" y="T1"/>
                  </a:cxn>
                  <a:cxn ang="0">
                    <a:pos x="T2" y="T3"/>
                  </a:cxn>
                  <a:cxn ang="0">
                    <a:pos x="T4" y="T5"/>
                  </a:cxn>
                </a:cxnLst>
                <a:rect l="0" t="0" r="r" b="b"/>
                <a:pathLst>
                  <a:path w="32" h="44">
                    <a:moveTo>
                      <a:pt x="0" y="0"/>
                    </a:moveTo>
                    <a:lnTo>
                      <a:pt x="32" y="0"/>
                    </a:lnTo>
                    <a:lnTo>
                      <a:pt x="32" y="44"/>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4" name="Freeform 73"/>
              <p:cNvSpPr>
                <a:spLocks/>
              </p:cNvSpPr>
              <p:nvPr/>
            </p:nvSpPr>
            <p:spPr bwMode="auto">
              <a:xfrm>
                <a:off x="8558213" y="3765550"/>
                <a:ext cx="71438" cy="79375"/>
              </a:xfrm>
              <a:custGeom>
                <a:avLst/>
                <a:gdLst>
                  <a:gd name="T0" fmla="*/ 0 w 45"/>
                  <a:gd name="T1" fmla="*/ 47 h 50"/>
                  <a:gd name="T2" fmla="*/ 0 w 45"/>
                  <a:gd name="T3" fmla="*/ 0 h 50"/>
                  <a:gd name="T4" fmla="*/ 45 w 45"/>
                  <a:gd name="T5" fmla="*/ 0 h 50"/>
                  <a:gd name="T6" fmla="*/ 45 w 45"/>
                  <a:gd name="T7" fmla="*/ 50 h 50"/>
                </a:gdLst>
                <a:ahLst/>
                <a:cxnLst>
                  <a:cxn ang="0">
                    <a:pos x="T0" y="T1"/>
                  </a:cxn>
                  <a:cxn ang="0">
                    <a:pos x="T2" y="T3"/>
                  </a:cxn>
                  <a:cxn ang="0">
                    <a:pos x="T4" y="T5"/>
                  </a:cxn>
                  <a:cxn ang="0">
                    <a:pos x="T6" y="T7"/>
                  </a:cxn>
                </a:cxnLst>
                <a:rect l="0" t="0" r="r" b="b"/>
                <a:pathLst>
                  <a:path w="45" h="50">
                    <a:moveTo>
                      <a:pt x="0" y="47"/>
                    </a:moveTo>
                    <a:lnTo>
                      <a:pt x="0" y="0"/>
                    </a:lnTo>
                    <a:lnTo>
                      <a:pt x="45" y="0"/>
                    </a:lnTo>
                    <a:lnTo>
                      <a:pt x="45" y="5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5" name="Line 74"/>
              <p:cNvSpPr>
                <a:spLocks noChangeShapeType="1"/>
              </p:cNvSpPr>
              <p:nvPr/>
            </p:nvSpPr>
            <p:spPr bwMode="auto">
              <a:xfrm>
                <a:off x="8872538" y="3706813"/>
                <a:ext cx="0" cy="0"/>
              </a:xfrm>
              <a:prstGeom prst="line">
                <a:avLst/>
              </a:prstGeom>
              <a:grpFill/>
              <a:ln w="12700" cap="flat">
                <a:solidFill>
                  <a:srgbClr val="4B4B4B"/>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sp>
        <p:nvSpPr>
          <p:cNvPr id="283" name="Partner node 2"/>
          <p:cNvSpPr/>
          <p:nvPr/>
        </p:nvSpPr>
        <p:spPr bwMode="auto">
          <a:xfrm>
            <a:off x="8728866"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4" name="Partner node 2"/>
          <p:cNvSpPr/>
          <p:nvPr/>
        </p:nvSpPr>
        <p:spPr bwMode="auto">
          <a:xfrm>
            <a:off x="4334836" y="594107"/>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6" name="Partner node 2"/>
          <p:cNvSpPr/>
          <p:nvPr/>
        </p:nvSpPr>
        <p:spPr bwMode="auto">
          <a:xfrm>
            <a:off x="3202331"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5" name="Partner node 2"/>
          <p:cNvSpPr/>
          <p:nvPr/>
        </p:nvSpPr>
        <p:spPr bwMode="auto">
          <a:xfrm>
            <a:off x="10278768" y="4760966"/>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7" name="Partner node 2"/>
          <p:cNvSpPr/>
          <p:nvPr/>
        </p:nvSpPr>
        <p:spPr bwMode="auto">
          <a:xfrm>
            <a:off x="1896208" y="535641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8" name="Partner node 2"/>
          <p:cNvSpPr/>
          <p:nvPr/>
        </p:nvSpPr>
        <p:spPr bwMode="auto">
          <a:xfrm>
            <a:off x="9641554" y="566237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7" name="Partner node 2"/>
          <p:cNvSpPr/>
          <p:nvPr/>
        </p:nvSpPr>
        <p:spPr bwMode="auto">
          <a:xfrm>
            <a:off x="975655" y="5021771"/>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06" name="Partner node 2"/>
          <p:cNvSpPr/>
          <p:nvPr/>
        </p:nvSpPr>
        <p:spPr bwMode="auto">
          <a:xfrm>
            <a:off x="5971542" y="5771672"/>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14" name="Rectangle 113"/>
          <p:cNvSpPr/>
          <p:nvPr/>
        </p:nvSpPr>
        <p:spPr>
          <a:xfrm>
            <a:off x="3704293" y="2559975"/>
            <a:ext cx="4783416" cy="537778"/>
          </a:xfrm>
          <a:prstGeom prst="rect">
            <a:avLst/>
          </a:prstGeom>
        </p:spPr>
        <p:txBody>
          <a:bodyPr wrap="square" lIns="0" tIns="0" rIns="0" bIns="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w="3175">
                  <a:noFill/>
                </a:ln>
                <a:gradFill>
                  <a:gsLst>
                    <a:gs pos="7143">
                      <a:schemeClr val="tx1"/>
                    </a:gs>
                    <a:gs pos="20536">
                      <a:schemeClr val="tx1"/>
                    </a:gs>
                  </a:gsLst>
                  <a:lin ang="5400000" scaled="0"/>
                </a:gradFill>
                <a:effectLst/>
                <a:uLnTx/>
                <a:uFillTx/>
                <a:latin typeface="Segoe UI Semilight" panose="020B0402040204020203" pitchFamily="34" charset="0"/>
                <a:cs typeface="Segoe UI Semilight" panose="020B0402040204020203" pitchFamily="34" charset="0"/>
              </a:rPr>
              <a:t>GOING </a:t>
            </a:r>
            <a:r>
              <a:rPr kumimoji="0" lang="en-US" sz="2745" b="1" i="0" u="none" strike="noStrike" kern="0" cap="none" spc="0" normalizeH="0" baseline="0" noProof="0" dirty="0">
                <a:ln w="3175">
                  <a:noFill/>
                </a:ln>
                <a:gradFill>
                  <a:gsLst>
                    <a:gs pos="7143">
                      <a:schemeClr val="tx1"/>
                    </a:gs>
                    <a:gs pos="20536">
                      <a:schemeClr val="tx1"/>
                    </a:gs>
                  </a:gsLst>
                  <a:lin ang="5400000" scaled="0"/>
                </a:gradFill>
                <a:effectLst/>
                <a:uLnTx/>
                <a:uFillTx/>
                <a:latin typeface="Segoe UI Semilight" panose="020B0402040204020203" pitchFamily="34" charset="0"/>
                <a:cs typeface="Segoe UI Semilight" panose="020B0402040204020203" pitchFamily="34" charset="0"/>
              </a:rPr>
              <a:t>DIGITAL</a:t>
            </a:r>
          </a:p>
        </p:txBody>
      </p:sp>
      <p:sp>
        <p:nvSpPr>
          <p:cNvPr id="115" name="Rectangle 114"/>
          <p:cNvSpPr/>
          <p:nvPr/>
        </p:nvSpPr>
        <p:spPr>
          <a:xfrm>
            <a:off x="4821172" y="3324632"/>
            <a:ext cx="2613550" cy="1357744"/>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12 years</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average age of S&amp;P 500 corporations</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 by 2020</a:t>
            </a:r>
          </a:p>
        </p:txBody>
      </p:sp>
      <p:sp>
        <p:nvSpPr>
          <p:cNvPr id="118" name="Rectangle 117"/>
          <p:cNvSpPr/>
          <p:nvPr/>
        </p:nvSpPr>
        <p:spPr>
          <a:xfrm>
            <a:off x="2304290" y="3324632"/>
            <a:ext cx="2241062" cy="1357744"/>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1 million/hour </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new devices coming online </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by 2020</a:t>
            </a:r>
          </a:p>
        </p:txBody>
      </p:sp>
      <p:sp>
        <p:nvSpPr>
          <p:cNvPr id="113" name="Rectangle 112"/>
          <p:cNvSpPr/>
          <p:nvPr/>
        </p:nvSpPr>
        <p:spPr>
          <a:xfrm>
            <a:off x="7710542" y="3329457"/>
            <a:ext cx="2450291" cy="1031886"/>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60% computing</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in the public cloud by 2025</a:t>
            </a:r>
          </a:p>
        </p:txBody>
      </p:sp>
    </p:spTree>
    <p:extLst>
      <p:ext uri="{BB962C8B-B14F-4D97-AF65-F5344CB8AC3E}">
        <p14:creationId xmlns:p14="http://schemas.microsoft.com/office/powerpoint/2010/main" val="2185342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600" spd="-100000" fill="hold"/>
                                        <p:tgtEl>
                                          <p:spTgt spid="114"/>
                                        </p:tgtEl>
                                        <p:attrNameLst>
                                          <p:attrName>ppt_x</p:attrName>
                                          <p:attrName>ppt_y</p:attrName>
                                        </p:attrNameLst>
                                      </p:cBhvr>
                                      <p:rCtr x="0" y="8988"/>
                                    </p:animMotion>
                                  </p:childTnLst>
                                </p:cTn>
                              </p:par>
                              <p:par>
                                <p:cTn id="10" presetID="1" presetClass="entr" presetSubtype="0" fill="hold" nodeType="withEffect">
                                  <p:stCondLst>
                                    <p:cond delay="200"/>
                                  </p:stCondLst>
                                  <p:childTnLst>
                                    <p:set>
                                      <p:cBhvr>
                                        <p:cTn id="11" dur="1" fill="hold">
                                          <p:stCondLst>
                                            <p:cond delay="499"/>
                                          </p:stCondLst>
                                        </p:cTn>
                                        <p:tgtEl>
                                          <p:spTgt spid="153"/>
                                        </p:tgtEl>
                                        <p:attrNameLst>
                                          <p:attrName>style.visibility</p:attrName>
                                        </p:attrNameLst>
                                      </p:cBhvr>
                                      <p:to>
                                        <p:strVal val="visible"/>
                                      </p:to>
                                    </p:set>
                                  </p:childTnLst>
                                </p:cTn>
                              </p:par>
                              <p:par>
                                <p:cTn id="12" presetID="6" presetClass="emph" presetSubtype="0" accel="100000" autoRev="1" fill="hold" nodeType="withEffect">
                                  <p:stCondLst>
                                    <p:cond delay="200"/>
                                  </p:stCondLst>
                                  <p:childTnLst>
                                    <p:animScale>
                                      <p:cBhvr>
                                        <p:cTn id="13" dur="500" fill="hold"/>
                                        <p:tgtEl>
                                          <p:spTgt spid="153"/>
                                        </p:tgtEl>
                                      </p:cBhvr>
                                      <p:by x="0" y="0"/>
                                    </p:animScale>
                                  </p:childTnLst>
                                </p:cTn>
                              </p:par>
                              <p:par>
                                <p:cTn id="14" presetID="1" presetClass="entr" presetSubtype="0" fill="hold" nodeType="withEffect">
                                  <p:stCondLst>
                                    <p:cond delay="250"/>
                                  </p:stCondLst>
                                  <p:childTnLst>
                                    <p:set>
                                      <p:cBhvr>
                                        <p:cTn id="15" dur="1" fill="hold">
                                          <p:stCondLst>
                                            <p:cond delay="499"/>
                                          </p:stCondLst>
                                        </p:cTn>
                                        <p:tgtEl>
                                          <p:spTgt spid="229"/>
                                        </p:tgtEl>
                                        <p:attrNameLst>
                                          <p:attrName>style.visibility</p:attrName>
                                        </p:attrNameLst>
                                      </p:cBhvr>
                                      <p:to>
                                        <p:strVal val="visible"/>
                                      </p:to>
                                    </p:set>
                                  </p:childTnLst>
                                </p:cTn>
                              </p:par>
                              <p:par>
                                <p:cTn id="16" presetID="6" presetClass="emph" presetSubtype="0" accel="100000" autoRev="1" fill="hold" nodeType="withEffect">
                                  <p:stCondLst>
                                    <p:cond delay="250"/>
                                  </p:stCondLst>
                                  <p:childTnLst>
                                    <p:animScale>
                                      <p:cBhvr>
                                        <p:cTn id="17" dur="500" fill="hold"/>
                                        <p:tgtEl>
                                          <p:spTgt spid="229"/>
                                        </p:tgtEl>
                                      </p:cBhvr>
                                      <p:by x="0" y="0"/>
                                    </p:animScale>
                                  </p:childTnLst>
                                </p:cTn>
                              </p:par>
                              <p:par>
                                <p:cTn id="18" presetID="1" presetClass="entr" presetSubtype="0" fill="hold" nodeType="withEffect">
                                  <p:stCondLst>
                                    <p:cond delay="300"/>
                                  </p:stCondLst>
                                  <p:childTnLst>
                                    <p:set>
                                      <p:cBhvr>
                                        <p:cTn id="19" dur="1" fill="hold">
                                          <p:stCondLst>
                                            <p:cond delay="499"/>
                                          </p:stCondLst>
                                        </p:cTn>
                                        <p:tgtEl>
                                          <p:spTgt spid="142"/>
                                        </p:tgtEl>
                                        <p:attrNameLst>
                                          <p:attrName>style.visibility</p:attrName>
                                        </p:attrNameLst>
                                      </p:cBhvr>
                                      <p:to>
                                        <p:strVal val="visible"/>
                                      </p:to>
                                    </p:set>
                                  </p:childTnLst>
                                </p:cTn>
                              </p:par>
                              <p:par>
                                <p:cTn id="20" presetID="6" presetClass="emph" presetSubtype="0" accel="100000" autoRev="1" fill="hold" nodeType="withEffect">
                                  <p:stCondLst>
                                    <p:cond delay="300"/>
                                  </p:stCondLst>
                                  <p:childTnLst>
                                    <p:animScale>
                                      <p:cBhvr>
                                        <p:cTn id="21" dur="500" fill="hold"/>
                                        <p:tgtEl>
                                          <p:spTgt spid="142"/>
                                        </p:tgtEl>
                                      </p:cBhvr>
                                      <p:by x="0" y="0"/>
                                    </p:animScale>
                                  </p:childTnLst>
                                </p:cTn>
                              </p:par>
                              <p:par>
                                <p:cTn id="22" presetID="1" presetClass="entr" presetSubtype="0" fill="hold" grpId="0" nodeType="withEffect">
                                  <p:stCondLst>
                                    <p:cond delay="350"/>
                                  </p:stCondLst>
                                  <p:childTnLst>
                                    <p:set>
                                      <p:cBhvr>
                                        <p:cTn id="23" dur="1" fill="hold">
                                          <p:stCondLst>
                                            <p:cond delay="499"/>
                                          </p:stCondLst>
                                        </p:cTn>
                                        <p:tgtEl>
                                          <p:spTgt spid="288"/>
                                        </p:tgtEl>
                                        <p:attrNameLst>
                                          <p:attrName>style.visibility</p:attrName>
                                        </p:attrNameLst>
                                      </p:cBhvr>
                                      <p:to>
                                        <p:strVal val="visible"/>
                                      </p:to>
                                    </p:set>
                                  </p:childTnLst>
                                </p:cTn>
                              </p:par>
                              <p:par>
                                <p:cTn id="24" presetID="6" presetClass="emph" presetSubtype="0" accel="100000" autoRev="1" fill="hold" grpId="1" nodeType="withEffect">
                                  <p:stCondLst>
                                    <p:cond delay="350"/>
                                  </p:stCondLst>
                                  <p:childTnLst>
                                    <p:animScale>
                                      <p:cBhvr>
                                        <p:cTn id="25" dur="500" fill="hold"/>
                                        <p:tgtEl>
                                          <p:spTgt spid="288"/>
                                        </p:tgtEl>
                                      </p:cBhvr>
                                      <p:by x="0" y="0"/>
                                    </p:animScale>
                                  </p:childTnLst>
                                </p:cTn>
                              </p:par>
                              <p:par>
                                <p:cTn id="26" presetID="1" presetClass="entr" presetSubtype="0" fill="hold" grpId="0" nodeType="withEffect">
                                  <p:stCondLst>
                                    <p:cond delay="400"/>
                                  </p:stCondLst>
                                  <p:childTnLst>
                                    <p:set>
                                      <p:cBhvr>
                                        <p:cTn id="27" dur="1" fill="hold">
                                          <p:stCondLst>
                                            <p:cond delay="499"/>
                                          </p:stCondLst>
                                        </p:cTn>
                                        <p:tgtEl>
                                          <p:spTgt spid="287"/>
                                        </p:tgtEl>
                                        <p:attrNameLst>
                                          <p:attrName>style.visibility</p:attrName>
                                        </p:attrNameLst>
                                      </p:cBhvr>
                                      <p:to>
                                        <p:strVal val="visible"/>
                                      </p:to>
                                    </p:set>
                                  </p:childTnLst>
                                </p:cTn>
                              </p:par>
                              <p:par>
                                <p:cTn id="28" presetID="6" presetClass="emph" presetSubtype="0" accel="100000" autoRev="1" fill="hold" grpId="1" nodeType="withEffect">
                                  <p:stCondLst>
                                    <p:cond delay="400"/>
                                  </p:stCondLst>
                                  <p:childTnLst>
                                    <p:animScale>
                                      <p:cBhvr>
                                        <p:cTn id="29" dur="500" fill="hold"/>
                                        <p:tgtEl>
                                          <p:spTgt spid="287"/>
                                        </p:tgtEl>
                                      </p:cBhvr>
                                      <p:by x="0" y="0"/>
                                    </p:animScale>
                                  </p:childTnLst>
                                </p:cTn>
                              </p:par>
                              <p:par>
                                <p:cTn id="30" presetID="1" presetClass="entr" presetSubtype="0" fill="hold" nodeType="withEffect">
                                  <p:stCondLst>
                                    <p:cond delay="450"/>
                                  </p:stCondLst>
                                  <p:childTnLst>
                                    <p:set>
                                      <p:cBhvr>
                                        <p:cTn id="31" dur="1" fill="hold">
                                          <p:stCondLst>
                                            <p:cond delay="499"/>
                                          </p:stCondLst>
                                        </p:cTn>
                                        <p:tgtEl>
                                          <p:spTgt spid="135"/>
                                        </p:tgtEl>
                                        <p:attrNameLst>
                                          <p:attrName>style.visibility</p:attrName>
                                        </p:attrNameLst>
                                      </p:cBhvr>
                                      <p:to>
                                        <p:strVal val="visible"/>
                                      </p:to>
                                    </p:set>
                                  </p:childTnLst>
                                </p:cTn>
                              </p:par>
                              <p:par>
                                <p:cTn id="32" presetID="6" presetClass="emph" presetSubtype="0" accel="100000" autoRev="1" fill="hold" nodeType="withEffect">
                                  <p:stCondLst>
                                    <p:cond delay="450"/>
                                  </p:stCondLst>
                                  <p:childTnLst>
                                    <p:animScale>
                                      <p:cBhvr>
                                        <p:cTn id="33" dur="500" fill="hold"/>
                                        <p:tgtEl>
                                          <p:spTgt spid="135"/>
                                        </p:tgtEl>
                                      </p:cBhvr>
                                      <p:by x="0" y="0"/>
                                    </p:animScale>
                                  </p:childTnLst>
                                </p:cTn>
                              </p:par>
                              <p:par>
                                <p:cTn id="34" presetID="1" presetClass="entr" presetSubtype="0" fill="hold" nodeType="withEffect">
                                  <p:stCondLst>
                                    <p:cond delay="500"/>
                                  </p:stCondLst>
                                  <p:childTnLst>
                                    <p:set>
                                      <p:cBhvr>
                                        <p:cTn id="35" dur="1" fill="hold">
                                          <p:stCondLst>
                                            <p:cond delay="499"/>
                                          </p:stCondLst>
                                        </p:cTn>
                                        <p:tgtEl>
                                          <p:spTgt spid="296"/>
                                        </p:tgtEl>
                                        <p:attrNameLst>
                                          <p:attrName>style.visibility</p:attrName>
                                        </p:attrNameLst>
                                      </p:cBhvr>
                                      <p:to>
                                        <p:strVal val="visible"/>
                                      </p:to>
                                    </p:set>
                                  </p:childTnLst>
                                </p:cTn>
                              </p:par>
                              <p:par>
                                <p:cTn id="36" presetID="6" presetClass="emph" presetSubtype="0" accel="100000" autoRev="1" fill="hold" nodeType="withEffect">
                                  <p:stCondLst>
                                    <p:cond delay="500"/>
                                  </p:stCondLst>
                                  <p:childTnLst>
                                    <p:animScale>
                                      <p:cBhvr>
                                        <p:cTn id="37" dur="500" fill="hold"/>
                                        <p:tgtEl>
                                          <p:spTgt spid="296"/>
                                        </p:tgtEl>
                                      </p:cBhvr>
                                      <p:by x="0" y="0"/>
                                    </p:animScale>
                                  </p:childTnLst>
                                </p:cTn>
                              </p:par>
                              <p:par>
                                <p:cTn id="38" presetID="1" presetClass="entr" presetSubtype="0" fill="hold" nodeType="withEffect">
                                  <p:stCondLst>
                                    <p:cond delay="550"/>
                                  </p:stCondLst>
                                  <p:childTnLst>
                                    <p:set>
                                      <p:cBhvr>
                                        <p:cTn id="39" dur="1" fill="hold">
                                          <p:stCondLst>
                                            <p:cond delay="499"/>
                                          </p:stCondLst>
                                        </p:cTn>
                                        <p:tgtEl>
                                          <p:spTgt spid="170"/>
                                        </p:tgtEl>
                                        <p:attrNameLst>
                                          <p:attrName>style.visibility</p:attrName>
                                        </p:attrNameLst>
                                      </p:cBhvr>
                                      <p:to>
                                        <p:strVal val="visible"/>
                                      </p:to>
                                    </p:set>
                                  </p:childTnLst>
                                </p:cTn>
                              </p:par>
                              <p:par>
                                <p:cTn id="40" presetID="6" presetClass="emph" presetSubtype="0" accel="100000" autoRev="1" fill="hold" nodeType="withEffect">
                                  <p:stCondLst>
                                    <p:cond delay="550"/>
                                  </p:stCondLst>
                                  <p:childTnLst>
                                    <p:animScale>
                                      <p:cBhvr>
                                        <p:cTn id="41" dur="500" fill="hold"/>
                                        <p:tgtEl>
                                          <p:spTgt spid="170"/>
                                        </p:tgtEl>
                                      </p:cBhvr>
                                      <p:by x="0" y="0"/>
                                    </p:animScale>
                                  </p:childTnLst>
                                </p:cTn>
                              </p:par>
                              <p:par>
                                <p:cTn id="42" presetID="1" presetClass="entr" presetSubtype="0" fill="hold" grpId="0" nodeType="withEffect">
                                  <p:stCondLst>
                                    <p:cond delay="600"/>
                                  </p:stCondLst>
                                  <p:childTnLst>
                                    <p:set>
                                      <p:cBhvr>
                                        <p:cTn id="43" dur="1" fill="hold">
                                          <p:stCondLst>
                                            <p:cond delay="499"/>
                                          </p:stCondLst>
                                        </p:cTn>
                                        <p:tgtEl>
                                          <p:spTgt spid="283"/>
                                        </p:tgtEl>
                                        <p:attrNameLst>
                                          <p:attrName>style.visibility</p:attrName>
                                        </p:attrNameLst>
                                      </p:cBhvr>
                                      <p:to>
                                        <p:strVal val="visible"/>
                                      </p:to>
                                    </p:set>
                                  </p:childTnLst>
                                </p:cTn>
                              </p:par>
                              <p:par>
                                <p:cTn id="44" presetID="6" presetClass="emph" presetSubtype="0" accel="100000" autoRev="1" fill="hold" grpId="1" nodeType="withEffect">
                                  <p:stCondLst>
                                    <p:cond delay="600"/>
                                  </p:stCondLst>
                                  <p:childTnLst>
                                    <p:animScale>
                                      <p:cBhvr>
                                        <p:cTn id="45" dur="500" fill="hold"/>
                                        <p:tgtEl>
                                          <p:spTgt spid="283"/>
                                        </p:tgtEl>
                                      </p:cBhvr>
                                      <p:by x="0" y="0"/>
                                    </p:animScale>
                                  </p:childTnLst>
                                </p:cTn>
                              </p:par>
                              <p:par>
                                <p:cTn id="46" presetID="1" presetClass="entr" presetSubtype="0" fill="hold" grpId="0" nodeType="withEffect">
                                  <p:stCondLst>
                                    <p:cond delay="650"/>
                                  </p:stCondLst>
                                  <p:childTnLst>
                                    <p:set>
                                      <p:cBhvr>
                                        <p:cTn id="47" dur="1" fill="hold">
                                          <p:stCondLst>
                                            <p:cond delay="499"/>
                                          </p:stCondLst>
                                        </p:cTn>
                                        <p:tgtEl>
                                          <p:spTgt spid="306"/>
                                        </p:tgtEl>
                                        <p:attrNameLst>
                                          <p:attrName>style.visibility</p:attrName>
                                        </p:attrNameLst>
                                      </p:cBhvr>
                                      <p:to>
                                        <p:strVal val="visible"/>
                                      </p:to>
                                    </p:set>
                                  </p:childTnLst>
                                </p:cTn>
                              </p:par>
                              <p:par>
                                <p:cTn id="48" presetID="6" presetClass="emph" presetSubtype="0" accel="100000" autoRev="1" fill="hold" grpId="1" nodeType="withEffect">
                                  <p:stCondLst>
                                    <p:cond delay="650"/>
                                  </p:stCondLst>
                                  <p:childTnLst>
                                    <p:animScale>
                                      <p:cBhvr>
                                        <p:cTn id="49" dur="500" fill="hold"/>
                                        <p:tgtEl>
                                          <p:spTgt spid="306"/>
                                        </p:tgtEl>
                                      </p:cBhvr>
                                      <p:by x="0" y="0"/>
                                    </p:animScale>
                                  </p:childTnLst>
                                </p:cTn>
                              </p:par>
                              <p:par>
                                <p:cTn id="50" presetID="1" presetClass="entr" presetSubtype="0" fill="hold" nodeType="withEffect">
                                  <p:stCondLst>
                                    <p:cond delay="700"/>
                                  </p:stCondLst>
                                  <p:childTnLst>
                                    <p:set>
                                      <p:cBhvr>
                                        <p:cTn id="51" dur="1" fill="hold">
                                          <p:stCondLst>
                                            <p:cond delay="499"/>
                                          </p:stCondLst>
                                        </p:cTn>
                                        <p:tgtEl>
                                          <p:spTgt spid="179"/>
                                        </p:tgtEl>
                                        <p:attrNameLst>
                                          <p:attrName>style.visibility</p:attrName>
                                        </p:attrNameLst>
                                      </p:cBhvr>
                                      <p:to>
                                        <p:strVal val="visible"/>
                                      </p:to>
                                    </p:set>
                                  </p:childTnLst>
                                </p:cTn>
                              </p:par>
                              <p:par>
                                <p:cTn id="52" presetID="6" presetClass="emph" presetSubtype="0" accel="100000" autoRev="1" fill="hold" nodeType="withEffect">
                                  <p:stCondLst>
                                    <p:cond delay="700"/>
                                  </p:stCondLst>
                                  <p:childTnLst>
                                    <p:animScale>
                                      <p:cBhvr>
                                        <p:cTn id="53" dur="500" fill="hold"/>
                                        <p:tgtEl>
                                          <p:spTgt spid="179"/>
                                        </p:tgtEl>
                                      </p:cBhvr>
                                      <p:by x="0" y="0"/>
                                    </p:animScale>
                                  </p:childTnLst>
                                </p:cTn>
                              </p:par>
                              <p:par>
                                <p:cTn id="54" presetID="1" presetClass="entr" presetSubtype="0" fill="hold" nodeType="withEffect">
                                  <p:stCondLst>
                                    <p:cond delay="750"/>
                                  </p:stCondLst>
                                  <p:childTnLst>
                                    <p:set>
                                      <p:cBhvr>
                                        <p:cTn id="55" dur="1" fill="hold">
                                          <p:stCondLst>
                                            <p:cond delay="499"/>
                                          </p:stCondLst>
                                        </p:cTn>
                                        <p:tgtEl>
                                          <p:spTgt spid="293"/>
                                        </p:tgtEl>
                                        <p:attrNameLst>
                                          <p:attrName>style.visibility</p:attrName>
                                        </p:attrNameLst>
                                      </p:cBhvr>
                                      <p:to>
                                        <p:strVal val="visible"/>
                                      </p:to>
                                    </p:set>
                                  </p:childTnLst>
                                </p:cTn>
                              </p:par>
                              <p:par>
                                <p:cTn id="56" presetID="6" presetClass="emph" presetSubtype="0" accel="100000" autoRev="1" fill="hold" nodeType="withEffect">
                                  <p:stCondLst>
                                    <p:cond delay="750"/>
                                  </p:stCondLst>
                                  <p:childTnLst>
                                    <p:animScale>
                                      <p:cBhvr>
                                        <p:cTn id="57" dur="500" fill="hold"/>
                                        <p:tgtEl>
                                          <p:spTgt spid="293"/>
                                        </p:tgtEl>
                                      </p:cBhvr>
                                      <p:by x="0" y="0"/>
                                    </p:animScale>
                                  </p:childTnLst>
                                </p:cTn>
                              </p:par>
                              <p:par>
                                <p:cTn id="58" presetID="1" presetClass="entr" presetSubtype="0" fill="hold" nodeType="withEffect">
                                  <p:stCondLst>
                                    <p:cond delay="800"/>
                                  </p:stCondLst>
                                  <p:childTnLst>
                                    <p:set>
                                      <p:cBhvr>
                                        <p:cTn id="59" dur="1" fill="hold">
                                          <p:stCondLst>
                                            <p:cond delay="499"/>
                                          </p:stCondLst>
                                        </p:cTn>
                                        <p:tgtEl>
                                          <p:spTgt spid="163"/>
                                        </p:tgtEl>
                                        <p:attrNameLst>
                                          <p:attrName>style.visibility</p:attrName>
                                        </p:attrNameLst>
                                      </p:cBhvr>
                                      <p:to>
                                        <p:strVal val="visible"/>
                                      </p:to>
                                    </p:set>
                                  </p:childTnLst>
                                </p:cTn>
                              </p:par>
                              <p:par>
                                <p:cTn id="60" presetID="6" presetClass="emph" presetSubtype="0" accel="100000" autoRev="1" fill="hold" nodeType="withEffect">
                                  <p:stCondLst>
                                    <p:cond delay="800"/>
                                  </p:stCondLst>
                                  <p:childTnLst>
                                    <p:animScale>
                                      <p:cBhvr>
                                        <p:cTn id="61" dur="500" fill="hold"/>
                                        <p:tgtEl>
                                          <p:spTgt spid="163"/>
                                        </p:tgtEl>
                                      </p:cBhvr>
                                      <p:by x="0" y="0"/>
                                    </p:animScale>
                                  </p:childTnLst>
                                </p:cTn>
                              </p:par>
                              <p:par>
                                <p:cTn id="62" presetID="1" presetClass="entr" presetSubtype="0" fill="hold" grpId="0" nodeType="withEffect">
                                  <p:stCondLst>
                                    <p:cond delay="850"/>
                                  </p:stCondLst>
                                  <p:childTnLst>
                                    <p:set>
                                      <p:cBhvr>
                                        <p:cTn id="63" dur="1" fill="hold">
                                          <p:stCondLst>
                                            <p:cond delay="499"/>
                                          </p:stCondLst>
                                        </p:cTn>
                                        <p:tgtEl>
                                          <p:spTgt spid="284"/>
                                        </p:tgtEl>
                                        <p:attrNameLst>
                                          <p:attrName>style.visibility</p:attrName>
                                        </p:attrNameLst>
                                      </p:cBhvr>
                                      <p:to>
                                        <p:strVal val="visible"/>
                                      </p:to>
                                    </p:set>
                                  </p:childTnLst>
                                </p:cTn>
                              </p:par>
                              <p:par>
                                <p:cTn id="64" presetID="6" presetClass="emph" presetSubtype="0" accel="100000" autoRev="1" fill="hold" grpId="1" nodeType="withEffect">
                                  <p:stCondLst>
                                    <p:cond delay="850"/>
                                  </p:stCondLst>
                                  <p:childTnLst>
                                    <p:animScale>
                                      <p:cBhvr>
                                        <p:cTn id="65" dur="500" fill="hold"/>
                                        <p:tgtEl>
                                          <p:spTgt spid="284"/>
                                        </p:tgtEl>
                                      </p:cBhvr>
                                      <p:by x="0" y="0"/>
                                    </p:animScale>
                                  </p:childTnLst>
                                </p:cTn>
                              </p:par>
                              <p:par>
                                <p:cTn id="66" presetID="1" presetClass="entr" presetSubtype="0" fill="hold" grpId="0" nodeType="withEffect">
                                  <p:stCondLst>
                                    <p:cond delay="900"/>
                                  </p:stCondLst>
                                  <p:childTnLst>
                                    <p:set>
                                      <p:cBhvr>
                                        <p:cTn id="67" dur="1" fill="hold">
                                          <p:stCondLst>
                                            <p:cond delay="499"/>
                                          </p:stCondLst>
                                        </p:cTn>
                                        <p:tgtEl>
                                          <p:spTgt spid="285"/>
                                        </p:tgtEl>
                                        <p:attrNameLst>
                                          <p:attrName>style.visibility</p:attrName>
                                        </p:attrNameLst>
                                      </p:cBhvr>
                                      <p:to>
                                        <p:strVal val="visible"/>
                                      </p:to>
                                    </p:set>
                                  </p:childTnLst>
                                </p:cTn>
                              </p:par>
                              <p:par>
                                <p:cTn id="68" presetID="6" presetClass="emph" presetSubtype="0" accel="100000" autoRev="1" fill="hold" grpId="1" nodeType="withEffect">
                                  <p:stCondLst>
                                    <p:cond delay="900"/>
                                  </p:stCondLst>
                                  <p:childTnLst>
                                    <p:animScale>
                                      <p:cBhvr>
                                        <p:cTn id="69" dur="500" fill="hold"/>
                                        <p:tgtEl>
                                          <p:spTgt spid="285"/>
                                        </p:tgtEl>
                                      </p:cBhvr>
                                      <p:by x="0" y="0"/>
                                    </p:animScale>
                                  </p:childTnLst>
                                </p:cTn>
                              </p:par>
                              <p:par>
                                <p:cTn id="70" presetID="1" presetClass="entr" presetSubtype="0" fill="hold" nodeType="withEffect">
                                  <p:stCondLst>
                                    <p:cond delay="950"/>
                                  </p:stCondLst>
                                  <p:childTnLst>
                                    <p:set>
                                      <p:cBhvr>
                                        <p:cTn id="71" dur="1" fill="hold">
                                          <p:stCondLst>
                                            <p:cond delay="499"/>
                                          </p:stCondLst>
                                        </p:cTn>
                                        <p:tgtEl>
                                          <p:spTgt spid="146"/>
                                        </p:tgtEl>
                                        <p:attrNameLst>
                                          <p:attrName>style.visibility</p:attrName>
                                        </p:attrNameLst>
                                      </p:cBhvr>
                                      <p:to>
                                        <p:strVal val="visible"/>
                                      </p:to>
                                    </p:set>
                                  </p:childTnLst>
                                </p:cTn>
                              </p:par>
                              <p:par>
                                <p:cTn id="72" presetID="6" presetClass="emph" presetSubtype="0" accel="100000" autoRev="1" fill="hold" nodeType="withEffect">
                                  <p:stCondLst>
                                    <p:cond delay="950"/>
                                  </p:stCondLst>
                                  <p:childTnLst>
                                    <p:animScale>
                                      <p:cBhvr>
                                        <p:cTn id="73" dur="500" fill="hold"/>
                                        <p:tgtEl>
                                          <p:spTgt spid="146"/>
                                        </p:tgtEl>
                                      </p:cBhvr>
                                      <p:by x="0" y="0"/>
                                    </p:animScale>
                                  </p:childTnLst>
                                </p:cTn>
                              </p:par>
                              <p:par>
                                <p:cTn id="74" presetID="1" presetClass="entr" presetSubtype="0" fill="hold" nodeType="withEffect">
                                  <p:stCondLst>
                                    <p:cond delay="1000"/>
                                  </p:stCondLst>
                                  <p:childTnLst>
                                    <p:set>
                                      <p:cBhvr>
                                        <p:cTn id="75" dur="1" fill="hold">
                                          <p:stCondLst>
                                            <p:cond delay="499"/>
                                          </p:stCondLst>
                                        </p:cTn>
                                        <p:tgtEl>
                                          <p:spTgt spid="191"/>
                                        </p:tgtEl>
                                        <p:attrNameLst>
                                          <p:attrName>style.visibility</p:attrName>
                                        </p:attrNameLst>
                                      </p:cBhvr>
                                      <p:to>
                                        <p:strVal val="visible"/>
                                      </p:to>
                                    </p:set>
                                  </p:childTnLst>
                                </p:cTn>
                              </p:par>
                              <p:par>
                                <p:cTn id="76" presetID="6" presetClass="emph" presetSubtype="0" accel="100000" autoRev="1" fill="hold" nodeType="withEffect">
                                  <p:stCondLst>
                                    <p:cond delay="1000"/>
                                  </p:stCondLst>
                                  <p:childTnLst>
                                    <p:animScale>
                                      <p:cBhvr>
                                        <p:cTn id="77" dur="500" fill="hold"/>
                                        <p:tgtEl>
                                          <p:spTgt spid="191"/>
                                        </p:tgtEl>
                                      </p:cBhvr>
                                      <p:by x="0" y="0"/>
                                    </p:animScale>
                                  </p:childTnLst>
                                </p:cTn>
                              </p:par>
                              <p:par>
                                <p:cTn id="78" presetID="1" presetClass="entr" presetSubtype="0" fill="hold" nodeType="withEffect">
                                  <p:stCondLst>
                                    <p:cond delay="1050"/>
                                  </p:stCondLst>
                                  <p:childTnLst>
                                    <p:set>
                                      <p:cBhvr>
                                        <p:cTn id="79" dur="1" fill="hold">
                                          <p:stCondLst>
                                            <p:cond delay="499"/>
                                          </p:stCondLst>
                                        </p:cTn>
                                        <p:tgtEl>
                                          <p:spTgt spid="212"/>
                                        </p:tgtEl>
                                        <p:attrNameLst>
                                          <p:attrName>style.visibility</p:attrName>
                                        </p:attrNameLst>
                                      </p:cBhvr>
                                      <p:to>
                                        <p:strVal val="visible"/>
                                      </p:to>
                                    </p:set>
                                  </p:childTnLst>
                                </p:cTn>
                              </p:par>
                              <p:par>
                                <p:cTn id="80" presetID="6" presetClass="emph" presetSubtype="0" accel="100000" autoRev="1" fill="hold" nodeType="withEffect">
                                  <p:stCondLst>
                                    <p:cond delay="1050"/>
                                  </p:stCondLst>
                                  <p:childTnLst>
                                    <p:animScale>
                                      <p:cBhvr>
                                        <p:cTn id="81" dur="500" fill="hold"/>
                                        <p:tgtEl>
                                          <p:spTgt spid="212"/>
                                        </p:tgtEl>
                                      </p:cBhvr>
                                      <p:by x="0" y="0"/>
                                    </p:animScale>
                                  </p:childTnLst>
                                </p:cTn>
                              </p:par>
                              <p:par>
                                <p:cTn id="82" presetID="1" presetClass="entr" presetSubtype="0" fill="hold" nodeType="withEffect">
                                  <p:stCondLst>
                                    <p:cond delay="1100"/>
                                  </p:stCondLst>
                                  <p:childTnLst>
                                    <p:set>
                                      <p:cBhvr>
                                        <p:cTn id="83" dur="1" fill="hold">
                                          <p:stCondLst>
                                            <p:cond delay="499"/>
                                          </p:stCondLst>
                                        </p:cTn>
                                        <p:tgtEl>
                                          <p:spTgt spid="196"/>
                                        </p:tgtEl>
                                        <p:attrNameLst>
                                          <p:attrName>style.visibility</p:attrName>
                                        </p:attrNameLst>
                                      </p:cBhvr>
                                      <p:to>
                                        <p:strVal val="visible"/>
                                      </p:to>
                                    </p:set>
                                  </p:childTnLst>
                                </p:cTn>
                              </p:par>
                              <p:par>
                                <p:cTn id="84" presetID="6" presetClass="emph" presetSubtype="0" accel="100000" autoRev="1" fill="hold" nodeType="withEffect">
                                  <p:stCondLst>
                                    <p:cond delay="1100"/>
                                  </p:stCondLst>
                                  <p:childTnLst>
                                    <p:animScale>
                                      <p:cBhvr>
                                        <p:cTn id="85" dur="500" fill="hold"/>
                                        <p:tgtEl>
                                          <p:spTgt spid="196"/>
                                        </p:tgtEl>
                                      </p:cBhvr>
                                      <p:by x="0" y="0"/>
                                    </p:animScale>
                                  </p:childTnLst>
                                </p:cTn>
                              </p:par>
                              <p:par>
                                <p:cTn id="86" presetID="1" presetClass="entr" presetSubtype="0" fill="hold" grpId="0" nodeType="withEffect">
                                  <p:stCondLst>
                                    <p:cond delay="1150"/>
                                  </p:stCondLst>
                                  <p:childTnLst>
                                    <p:set>
                                      <p:cBhvr>
                                        <p:cTn id="87" dur="1" fill="hold">
                                          <p:stCondLst>
                                            <p:cond delay="499"/>
                                          </p:stCondLst>
                                        </p:cTn>
                                        <p:tgtEl>
                                          <p:spTgt spid="127"/>
                                        </p:tgtEl>
                                        <p:attrNameLst>
                                          <p:attrName>style.visibility</p:attrName>
                                        </p:attrNameLst>
                                      </p:cBhvr>
                                      <p:to>
                                        <p:strVal val="visible"/>
                                      </p:to>
                                    </p:set>
                                  </p:childTnLst>
                                </p:cTn>
                              </p:par>
                              <p:par>
                                <p:cTn id="88" presetID="6" presetClass="emph" presetSubtype="0" accel="100000" autoRev="1" fill="hold" grpId="1" nodeType="withEffect">
                                  <p:stCondLst>
                                    <p:cond delay="1150"/>
                                  </p:stCondLst>
                                  <p:childTnLst>
                                    <p:animScale>
                                      <p:cBhvr>
                                        <p:cTn id="89" dur="500" fill="hold"/>
                                        <p:tgtEl>
                                          <p:spTgt spid="127"/>
                                        </p:tgtEl>
                                      </p:cBhvr>
                                      <p:by x="0" y="0"/>
                                    </p:animScale>
                                  </p:childTnLst>
                                </p:cTn>
                              </p:par>
                              <p:par>
                                <p:cTn id="90" presetID="1" presetClass="entr" presetSubtype="0" fill="hold" grpId="0" nodeType="withEffect">
                                  <p:stCondLst>
                                    <p:cond delay="1200"/>
                                  </p:stCondLst>
                                  <p:childTnLst>
                                    <p:set>
                                      <p:cBhvr>
                                        <p:cTn id="91" dur="1" fill="hold">
                                          <p:stCondLst>
                                            <p:cond delay="499"/>
                                          </p:stCondLst>
                                        </p:cTn>
                                        <p:tgtEl>
                                          <p:spTgt spid="286"/>
                                        </p:tgtEl>
                                        <p:attrNameLst>
                                          <p:attrName>style.visibility</p:attrName>
                                        </p:attrNameLst>
                                      </p:cBhvr>
                                      <p:to>
                                        <p:strVal val="visible"/>
                                      </p:to>
                                    </p:set>
                                  </p:childTnLst>
                                </p:cTn>
                              </p:par>
                              <p:par>
                                <p:cTn id="92" presetID="6" presetClass="emph" presetSubtype="0" accel="100000" autoRev="1" fill="hold" grpId="1" nodeType="withEffect">
                                  <p:stCondLst>
                                    <p:cond delay="1200"/>
                                  </p:stCondLst>
                                  <p:childTnLst>
                                    <p:animScale>
                                      <p:cBhvr>
                                        <p:cTn id="93" dur="500" fill="hold"/>
                                        <p:tgtEl>
                                          <p:spTgt spid="286"/>
                                        </p:tgtEl>
                                      </p:cBhvr>
                                      <p:by x="0" y="0"/>
                                    </p:animScale>
                                  </p:childTnLst>
                                </p:cTn>
                              </p:par>
                              <p:par>
                                <p:cTn id="94" presetID="10" presetClass="entr" presetSubtype="0" fill="hold" grpId="0" nodeType="withEffect">
                                  <p:stCondLst>
                                    <p:cond delay="400"/>
                                  </p:stCondLst>
                                  <p:childTnLst>
                                    <p:set>
                                      <p:cBhvr>
                                        <p:cTn id="95" dur="1" fill="hold">
                                          <p:stCondLst>
                                            <p:cond delay="0"/>
                                          </p:stCondLst>
                                        </p:cTn>
                                        <p:tgtEl>
                                          <p:spTgt spid="115"/>
                                        </p:tgtEl>
                                        <p:attrNameLst>
                                          <p:attrName>style.visibility</p:attrName>
                                        </p:attrNameLst>
                                      </p:cBhvr>
                                      <p:to>
                                        <p:strVal val="visible"/>
                                      </p:to>
                                    </p:set>
                                    <p:animEffect transition="in" filter="fade">
                                      <p:cBhvr>
                                        <p:cTn id="96" dur="250"/>
                                        <p:tgtEl>
                                          <p:spTgt spid="115"/>
                                        </p:tgtEl>
                                      </p:cBhvr>
                                    </p:animEffect>
                                  </p:childTnLst>
                                </p:cTn>
                              </p:par>
                              <p:par>
                                <p:cTn id="97" presetID="42" presetClass="path" presetSubtype="0" accel="50000" decel="50000" fill="hold" grpId="1" nodeType="withEffect">
                                  <p:stCondLst>
                                    <p:cond delay="0"/>
                                  </p:stCondLst>
                                  <p:childTnLst>
                                    <p:animMotion origin="layout" path="M -5.94843E-7 3.33182E-6 L -5.94843E-7 0.17998 " pathEditMode="relative" rAng="0" ptsTypes="AA">
                                      <p:cBhvr>
                                        <p:cTn id="98" dur="600" spd="-100000" fill="hold"/>
                                        <p:tgtEl>
                                          <p:spTgt spid="115"/>
                                        </p:tgtEl>
                                        <p:attrNameLst>
                                          <p:attrName>ppt_x</p:attrName>
                                          <p:attrName>ppt_y</p:attrName>
                                        </p:attrNameLst>
                                      </p:cBhvr>
                                      <p:rCtr x="0" y="8988"/>
                                    </p:animMotion>
                                  </p:childTnLst>
                                </p:cTn>
                              </p:par>
                              <p:par>
                                <p:cTn id="99" presetID="10" presetClass="entr" presetSubtype="0" fill="hold" grpId="0" nodeType="withEffect">
                                  <p:stCondLst>
                                    <p:cond delay="4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250"/>
                                        <p:tgtEl>
                                          <p:spTgt spid="118"/>
                                        </p:tgtEl>
                                      </p:cBhvr>
                                    </p:animEffect>
                                  </p:childTnLst>
                                </p:cTn>
                              </p:par>
                              <p:par>
                                <p:cTn id="102" presetID="42" presetClass="path" presetSubtype="0" accel="50000" decel="50000" fill="hold" grpId="1" nodeType="withEffect">
                                  <p:stCondLst>
                                    <p:cond delay="0"/>
                                  </p:stCondLst>
                                  <p:childTnLst>
                                    <p:animMotion origin="layout" path="M -4.44218E-6 3.33182E-6 L -4.44218E-6 0.17975 " pathEditMode="relative" rAng="0" ptsTypes="AA">
                                      <p:cBhvr>
                                        <p:cTn id="103" dur="600" spd="-100000" fill="hold"/>
                                        <p:tgtEl>
                                          <p:spTgt spid="118"/>
                                        </p:tgtEl>
                                        <p:attrNameLst>
                                          <p:attrName>ppt_x</p:attrName>
                                          <p:attrName>ppt_y</p:attrName>
                                        </p:attrNameLst>
                                      </p:cBhvr>
                                      <p:rCtr x="0" y="8988"/>
                                    </p:animMotion>
                                  </p:childTnLst>
                                </p:cTn>
                              </p:par>
                              <p:par>
                                <p:cTn id="104" presetID="10" presetClass="entr" presetSubtype="0" fill="hold" grpId="0" nodeType="withEffect">
                                  <p:stCondLst>
                                    <p:cond delay="400"/>
                                  </p:stCondLst>
                                  <p:childTnLst>
                                    <p:set>
                                      <p:cBhvr>
                                        <p:cTn id="105" dur="1" fill="hold">
                                          <p:stCondLst>
                                            <p:cond delay="0"/>
                                          </p:stCondLst>
                                        </p:cTn>
                                        <p:tgtEl>
                                          <p:spTgt spid="113"/>
                                        </p:tgtEl>
                                        <p:attrNameLst>
                                          <p:attrName>style.visibility</p:attrName>
                                        </p:attrNameLst>
                                      </p:cBhvr>
                                      <p:to>
                                        <p:strVal val="visible"/>
                                      </p:to>
                                    </p:set>
                                    <p:animEffect transition="in" filter="fade">
                                      <p:cBhvr>
                                        <p:cTn id="106" dur="250"/>
                                        <p:tgtEl>
                                          <p:spTgt spid="113"/>
                                        </p:tgtEl>
                                      </p:cBhvr>
                                    </p:animEffect>
                                  </p:childTnLst>
                                </p:cTn>
                              </p:par>
                              <p:par>
                                <p:cTn id="107" presetID="42" presetClass="path" presetSubtype="0" accel="50000" decel="50000" fill="hold" grpId="1" nodeType="withEffect">
                                  <p:stCondLst>
                                    <p:cond delay="0"/>
                                  </p:stCondLst>
                                  <p:childTnLst>
                                    <p:animMotion origin="layout" path="M 9.012E-7 3.33182E-6 L 9.012E-7 0.17998 " pathEditMode="relative" rAng="0" ptsTypes="AA">
                                      <p:cBhvr>
                                        <p:cTn id="108" dur="600" spd="-100000" fill="hold"/>
                                        <p:tgtEl>
                                          <p:spTgt spid="113"/>
                                        </p:tgtEl>
                                        <p:attrNameLst>
                                          <p:attrName>ppt_x</p:attrName>
                                          <p:attrName>ppt_y</p:attrName>
                                        </p:attrNameLst>
                                      </p:cBhvr>
                                      <p:rCtr x="0" y="8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3" grpId="1" animBg="1"/>
      <p:bldP spid="284" grpId="0" animBg="1"/>
      <p:bldP spid="284" grpId="1" animBg="1"/>
      <p:bldP spid="286" grpId="0" animBg="1"/>
      <p:bldP spid="286" grpId="1" animBg="1"/>
      <p:bldP spid="285" grpId="0" animBg="1"/>
      <p:bldP spid="285" grpId="1" animBg="1"/>
      <p:bldP spid="287" grpId="0" animBg="1"/>
      <p:bldP spid="287" grpId="1" animBg="1"/>
      <p:bldP spid="288" grpId="0" animBg="1"/>
      <p:bldP spid="288" grpId="1" animBg="1"/>
      <p:bldP spid="127" grpId="0" animBg="1"/>
      <p:bldP spid="127" grpId="1" animBg="1"/>
      <p:bldP spid="306" grpId="0" animBg="1"/>
      <p:bldP spid="306" grpId="1" animBg="1"/>
      <p:bldP spid="114" grpId="0"/>
      <p:bldP spid="114" grpId="1"/>
      <p:bldP spid="115" grpId="0"/>
      <p:bldP spid="115" grpId="1"/>
      <p:bldP spid="118" grpId="0"/>
      <p:bldP spid="118" grpId="1"/>
      <p:bldP spid="113" grpId="0"/>
      <p:bldP spid="11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Server Management Tool</a:t>
            </a:r>
          </a:p>
        </p:txBody>
      </p:sp>
      <p:grpSp>
        <p:nvGrpSpPr>
          <p:cNvPr id="25" name="Group 24"/>
          <p:cNvGrpSpPr/>
          <p:nvPr/>
        </p:nvGrpSpPr>
        <p:grpSpPr>
          <a:xfrm>
            <a:off x="433159" y="2613356"/>
            <a:ext cx="4427867" cy="3171144"/>
            <a:chOff x="441844" y="2184495"/>
            <a:chExt cx="4516655" cy="3234732"/>
          </a:xfrm>
        </p:grpSpPr>
        <p:grpSp>
          <p:nvGrpSpPr>
            <p:cNvPr id="8" name="Group 7"/>
            <p:cNvGrpSpPr/>
            <p:nvPr/>
          </p:nvGrpSpPr>
          <p:grpSpPr>
            <a:xfrm>
              <a:off x="441844" y="2355191"/>
              <a:ext cx="437141" cy="434418"/>
              <a:chOff x="228600" y="1219200"/>
              <a:chExt cx="685800" cy="685800"/>
            </a:xfrm>
          </p:grpSpPr>
          <p:sp>
            <p:nvSpPr>
              <p:cNvPr id="9"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ndParaRPr>
              </a:p>
            </p:txBody>
          </p:sp>
          <p:sp>
            <p:nvSpPr>
              <p:cNvPr id="10" name="Oval 9"/>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2917">
                        <a:schemeClr val="tx1"/>
                      </a:gs>
                      <a:gs pos="100000">
                        <a:schemeClr val="tx1"/>
                      </a:gs>
                    </a:gsLst>
                    <a:lin ang="0" scaled="0"/>
                  </a:gradFill>
                  <a:effectLst/>
                  <a:uLnTx/>
                  <a:uFillTx/>
                  <a:ea typeface="Segoe UI" pitchFamily="34" charset="0"/>
                  <a:cs typeface="Segoe UI" pitchFamily="34" charset="0"/>
                </a:endParaRPr>
              </a:p>
            </p:txBody>
          </p:sp>
        </p:grpSp>
        <p:sp>
          <p:nvSpPr>
            <p:cNvPr id="18" name="TextBox 17"/>
            <p:cNvSpPr txBox="1"/>
            <p:nvPr/>
          </p:nvSpPr>
          <p:spPr>
            <a:xfrm>
              <a:off x="878982" y="2184495"/>
              <a:ext cx="4079517" cy="323473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2917">
                        <a:schemeClr val="tx1"/>
                      </a:gs>
                      <a:gs pos="100000">
                        <a:schemeClr val="tx1"/>
                      </a:gs>
                    </a:gsLst>
                    <a:lin ang="0" scaled="0"/>
                  </a:gradFill>
                  <a:effectLst/>
                  <a:uLnTx/>
                  <a:uFillTx/>
                  <a:latin typeface="+mj-lt"/>
                  <a:ea typeface="MS PGothic" pitchFamily="34" charset="-128"/>
                </a:rPr>
                <a:t>Includes replacements for local-only tools</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rPr>
                <a:t>Task manager, registry editor</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rPr>
                <a:t>Event viewer, device manager</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err="1">
                  <a:ln>
                    <a:noFill/>
                  </a:ln>
                  <a:gradFill>
                    <a:gsLst>
                      <a:gs pos="2917">
                        <a:schemeClr val="tx1"/>
                      </a:gs>
                      <a:gs pos="100000">
                        <a:schemeClr val="tx1"/>
                      </a:gs>
                    </a:gsLst>
                    <a:lin ang="0" scaled="0"/>
                  </a:gradFill>
                  <a:effectLst/>
                  <a:uLnTx/>
                  <a:uFillTx/>
                  <a:ea typeface="MS PGothic" pitchFamily="34" charset="-128"/>
                </a:rPr>
                <a:t>Sconfig</a:t>
              </a:r>
              <a:endPar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endParaRP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rPr>
                <a:t>Control panel, file explorer</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rPr>
                <a:t>Performance monitor, disk management</a:t>
              </a:r>
            </a:p>
            <a:p>
              <a:pPr marL="224097" marR="0" lvl="1" indent="-224097" defTabSz="913505"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a typeface="MS PGothic" pitchFamily="34" charset="-128"/>
                </a:rPr>
                <a:t>Users/Groups manager</a:t>
              </a:r>
            </a:p>
          </p:txBody>
        </p:sp>
      </p:grpSp>
      <p:grpSp>
        <p:nvGrpSpPr>
          <p:cNvPr id="26" name="Group 25"/>
          <p:cNvGrpSpPr/>
          <p:nvPr/>
        </p:nvGrpSpPr>
        <p:grpSpPr>
          <a:xfrm>
            <a:off x="435047" y="5560350"/>
            <a:ext cx="5392029" cy="1134504"/>
            <a:chOff x="443770" y="4719242"/>
            <a:chExt cx="5118044" cy="1157253"/>
          </a:xfrm>
        </p:grpSpPr>
        <p:grpSp>
          <p:nvGrpSpPr>
            <p:cNvPr id="14" name="Group 13"/>
            <p:cNvGrpSpPr/>
            <p:nvPr/>
          </p:nvGrpSpPr>
          <p:grpSpPr>
            <a:xfrm>
              <a:off x="443770" y="4911449"/>
              <a:ext cx="437141" cy="434418"/>
              <a:chOff x="228600" y="1219200"/>
              <a:chExt cx="685800" cy="685800"/>
            </a:xfrm>
          </p:grpSpPr>
          <p:sp>
            <p:nvSpPr>
              <p:cNvPr id="15"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ndParaRPr>
              </a:p>
            </p:txBody>
          </p:sp>
          <p:sp>
            <p:nvSpPr>
              <p:cNvPr id="16" name="Oval 15"/>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2917">
                        <a:schemeClr val="tx1"/>
                      </a:gs>
                      <a:gs pos="100000">
                        <a:schemeClr val="tx1"/>
                      </a:gs>
                    </a:gsLst>
                    <a:lin ang="0" scaled="0"/>
                  </a:gradFill>
                  <a:effectLst/>
                  <a:uLnTx/>
                  <a:uFillTx/>
                  <a:ea typeface="Segoe UI" pitchFamily="34" charset="0"/>
                  <a:cs typeface="Segoe UI" pitchFamily="34" charset="0"/>
                </a:endParaRPr>
              </a:p>
            </p:txBody>
          </p:sp>
        </p:grpSp>
        <p:sp>
          <p:nvSpPr>
            <p:cNvPr id="19" name="TextBox 18"/>
            <p:cNvSpPr txBox="1"/>
            <p:nvPr/>
          </p:nvSpPr>
          <p:spPr>
            <a:xfrm>
              <a:off x="878983" y="4719242"/>
              <a:ext cx="4682831" cy="1157253"/>
            </a:xfrm>
            <a:prstGeom prst="rect">
              <a:avLst/>
            </a:prstGeom>
            <a:no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2917">
                        <a:schemeClr val="tx1"/>
                      </a:gs>
                      <a:gs pos="100000">
                        <a:schemeClr val="tx1"/>
                      </a:gs>
                    </a:gsLst>
                    <a:lin ang="0" scaled="0"/>
                  </a:gradFill>
                  <a:effectLst/>
                  <a:uLnTx/>
                  <a:uFillTx/>
                  <a:latin typeface="+mj-lt"/>
                  <a:ea typeface="MS PGothic" pitchFamily="34" charset="-128"/>
                </a:rPr>
                <a:t>Supports Server Core and server with desktop experience</a:t>
              </a:r>
            </a:p>
          </p:txBody>
        </p:sp>
      </p:grpSp>
      <p:grpSp>
        <p:nvGrpSpPr>
          <p:cNvPr id="24" name="Group 23"/>
          <p:cNvGrpSpPr/>
          <p:nvPr/>
        </p:nvGrpSpPr>
        <p:grpSpPr>
          <a:xfrm>
            <a:off x="433158" y="2017848"/>
            <a:ext cx="2784001" cy="669832"/>
            <a:chOff x="441843" y="1690167"/>
            <a:chExt cx="2839826" cy="683264"/>
          </a:xfrm>
        </p:grpSpPr>
        <p:grpSp>
          <p:nvGrpSpPr>
            <p:cNvPr id="11" name="Group 10"/>
            <p:cNvGrpSpPr/>
            <p:nvPr/>
          </p:nvGrpSpPr>
          <p:grpSpPr>
            <a:xfrm>
              <a:off x="441843" y="1844718"/>
              <a:ext cx="437141" cy="434418"/>
              <a:chOff x="228600" y="1219200"/>
              <a:chExt cx="685800" cy="685800"/>
            </a:xfrm>
          </p:grpSpPr>
          <p:sp>
            <p:nvSpPr>
              <p:cNvPr id="12"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ndParaRPr>
              </a:p>
            </p:txBody>
          </p:sp>
          <p:sp>
            <p:nvSpPr>
              <p:cNvPr id="13" name="Oval 12"/>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2917">
                        <a:schemeClr val="tx1"/>
                      </a:gs>
                      <a:gs pos="100000">
                        <a:schemeClr val="tx1"/>
                      </a:gs>
                    </a:gsLst>
                    <a:lin ang="0" scaled="0"/>
                  </a:gradFill>
                  <a:effectLst/>
                  <a:uLnTx/>
                  <a:uFillTx/>
                  <a:ea typeface="Segoe UI" pitchFamily="34" charset="0"/>
                  <a:cs typeface="Segoe UI" pitchFamily="34" charset="0"/>
                </a:endParaRPr>
              </a:p>
            </p:txBody>
          </p:sp>
        </p:grpSp>
        <p:sp>
          <p:nvSpPr>
            <p:cNvPr id="20" name="TextBox 19"/>
            <p:cNvSpPr txBox="1"/>
            <p:nvPr/>
          </p:nvSpPr>
          <p:spPr>
            <a:xfrm>
              <a:off x="878982" y="1690167"/>
              <a:ext cx="2402687" cy="68326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2917">
                        <a:schemeClr val="tx1"/>
                      </a:gs>
                      <a:gs pos="100000">
                        <a:schemeClr val="tx1"/>
                      </a:gs>
                    </a:gsLst>
                    <a:lin ang="0" scaled="0"/>
                  </a:gradFill>
                  <a:effectLst/>
                  <a:uLnTx/>
                  <a:uFillTx/>
                  <a:latin typeface="+mj-lt"/>
                  <a:ea typeface="MS PGothic" pitchFamily="34" charset="-128"/>
                </a:rPr>
                <a:t>Azure-based </a:t>
              </a:r>
            </a:p>
          </p:txBody>
        </p:sp>
      </p:grpSp>
      <p:grpSp>
        <p:nvGrpSpPr>
          <p:cNvPr id="23" name="Group 22"/>
          <p:cNvGrpSpPr/>
          <p:nvPr/>
        </p:nvGrpSpPr>
        <p:grpSpPr>
          <a:xfrm>
            <a:off x="433159" y="1175716"/>
            <a:ext cx="4668146" cy="1050007"/>
            <a:chOff x="441844" y="1198795"/>
            <a:chExt cx="4761752" cy="1071062"/>
          </a:xfrm>
        </p:grpSpPr>
        <p:grpSp>
          <p:nvGrpSpPr>
            <p:cNvPr id="5" name="Group 4"/>
            <p:cNvGrpSpPr/>
            <p:nvPr/>
          </p:nvGrpSpPr>
          <p:grpSpPr>
            <a:xfrm>
              <a:off x="441844" y="1334246"/>
              <a:ext cx="437141" cy="434418"/>
              <a:chOff x="228600" y="1219200"/>
              <a:chExt cx="685800" cy="685800"/>
            </a:xfrm>
          </p:grpSpPr>
          <p:sp>
            <p:nvSpPr>
              <p:cNvPr id="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2917">
                        <a:schemeClr val="tx1"/>
                      </a:gs>
                      <a:gs pos="100000">
                        <a:schemeClr val="tx1"/>
                      </a:gs>
                    </a:gsLst>
                    <a:lin ang="0" scaled="0"/>
                  </a:gradFill>
                  <a:effectLst/>
                  <a:uLnTx/>
                  <a:uFillTx/>
                </a:endParaRPr>
              </a:p>
            </p:txBody>
          </p:sp>
          <p:sp>
            <p:nvSpPr>
              <p:cNvPr id="7" name="Oval 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2917">
                        <a:schemeClr val="tx1"/>
                      </a:gs>
                      <a:gs pos="100000">
                        <a:schemeClr val="tx1"/>
                      </a:gs>
                    </a:gsLst>
                    <a:lin ang="0" scaled="0"/>
                  </a:gradFill>
                  <a:effectLst/>
                  <a:uLnTx/>
                  <a:uFillTx/>
                  <a:ea typeface="Segoe UI" pitchFamily="34" charset="0"/>
                  <a:cs typeface="Segoe UI" pitchFamily="34" charset="0"/>
                </a:endParaRPr>
              </a:p>
            </p:txBody>
          </p:sp>
        </p:grpSp>
        <p:sp>
          <p:nvSpPr>
            <p:cNvPr id="21" name="TextBox 20"/>
            <p:cNvSpPr txBox="1"/>
            <p:nvPr/>
          </p:nvSpPr>
          <p:spPr>
            <a:xfrm>
              <a:off x="878982" y="1198795"/>
              <a:ext cx="4324614" cy="1071062"/>
            </a:xfrm>
            <a:prstGeom prst="rect">
              <a:avLst/>
            </a:prstGeom>
            <a:noFill/>
          </p:spPr>
          <p:txBody>
            <a:bodyPr wrap="square" lIns="179285" tIns="143428" rIns="179285" bIns="143428" rtlCol="0">
              <a:spAutoFit/>
            </a:bodyPr>
            <a:lstStyle/>
            <a:p>
              <a:pPr marL="0" marR="0" lvl="0" indent="0" defTabSz="913505" eaLnBrk="1" fontAlgn="base" latinLnBrk="0" hangingPunct="1">
                <a:lnSpc>
                  <a:spcPct val="90000"/>
                </a:lnSpc>
                <a:spcBef>
                  <a:spcPct val="20000"/>
                </a:spcBef>
                <a:spcAft>
                  <a:spcPct val="0"/>
                </a:spcAft>
                <a:buClrTx/>
                <a:buSzPct val="90000"/>
                <a:buFontTx/>
                <a:buNone/>
                <a:tabLst/>
                <a:defRPr/>
              </a:pPr>
              <a:r>
                <a:rPr kumimoji="0" lang="en-US" sz="2745" b="0" i="0" u="none" strike="noStrike" kern="0" cap="none" spc="0" normalizeH="0" baseline="0" noProof="0" dirty="0">
                  <a:ln>
                    <a:noFill/>
                  </a:ln>
                  <a:gradFill>
                    <a:gsLst>
                      <a:gs pos="2917">
                        <a:schemeClr val="tx1"/>
                      </a:gs>
                      <a:gs pos="100000">
                        <a:schemeClr val="tx1"/>
                      </a:gs>
                    </a:gsLst>
                    <a:lin ang="0" scaled="0"/>
                  </a:gradFill>
                  <a:effectLst/>
                  <a:uLnTx/>
                  <a:uFillTx/>
                  <a:latin typeface="+mj-lt"/>
                  <a:ea typeface="MS PGothic" pitchFamily="34" charset="-128"/>
                </a:rPr>
                <a:t>Eliminating the need to ever sit in front of a server</a:t>
              </a:r>
            </a:p>
          </p:txBody>
        </p:sp>
      </p:grpSp>
      <p:pic>
        <p:nvPicPr>
          <p:cNvPr id="27" name="Picture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729"/>
          <a:stretch/>
        </p:blipFill>
        <p:spPr bwMode="auto">
          <a:xfrm>
            <a:off x="5287142" y="1205907"/>
            <a:ext cx="6655272" cy="48226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92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kern="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kern="0" dirty="0">
                  <a:ln w="0"/>
                  <a:gradFill>
                    <a:gsLst>
                      <a:gs pos="1250">
                        <a:schemeClr val="bg1"/>
                      </a:gs>
                      <a:gs pos="100000">
                        <a:schemeClr val="bg1"/>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kern="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kern="0" dirty="0">
                  <a:ln w="0"/>
                  <a:gradFill>
                    <a:gsLst>
                      <a:gs pos="1250">
                        <a:schemeClr val="bg1"/>
                      </a:gs>
                      <a:gs pos="100000">
                        <a:schemeClr val="bg1"/>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kern="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kern="0" dirty="0">
                  <a:ln w="0"/>
                  <a:gradFill>
                    <a:gsLst>
                      <a:gs pos="1250">
                        <a:schemeClr val="bg1"/>
                      </a:gs>
                      <a:gs pos="100000">
                        <a:schemeClr val="bg1"/>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25" name="TextBox 24"/>
          <p:cNvSpPr txBox="1"/>
          <p:nvPr/>
        </p:nvSpPr>
        <p:spPr>
          <a:xfrm>
            <a:off x="1144463" y="3224296"/>
            <a:ext cx="751236" cy="506901"/>
          </a:xfrm>
          <a:prstGeom prst="rect">
            <a:avLst/>
          </a:prstGeom>
          <a:noFill/>
        </p:spPr>
        <p:txBody>
          <a:bodyPr wrap="none" lIns="179285" tIns="143428" rIns="179285" bIns="143428" rtlCol="0">
            <a:spAutoFit/>
          </a:bodyPr>
          <a:lstStyle/>
          <a:p>
            <a:pPr defTabSz="896386">
              <a:lnSpc>
                <a:spcPct val="90000"/>
              </a:lnSpc>
              <a:spcAft>
                <a:spcPts val="588"/>
              </a:spcAft>
            </a:pPr>
            <a:r>
              <a:rPr lang="en-US" sz="1568" b="1" kern="0" dirty="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4" y="3224296"/>
            <a:ext cx="751802" cy="506901"/>
          </a:xfrm>
          <a:prstGeom prst="rect">
            <a:avLst/>
          </a:prstGeom>
          <a:noFill/>
        </p:spPr>
        <p:txBody>
          <a:bodyPr wrap="none" lIns="179285" tIns="143428" rIns="179285" bIns="143428" rtlCol="0">
            <a:spAutoFit/>
          </a:bodyPr>
          <a:lstStyle/>
          <a:p>
            <a:pPr defTabSz="896386">
              <a:lnSpc>
                <a:spcPct val="90000"/>
              </a:lnSpc>
              <a:spcAft>
                <a:spcPts val="588"/>
              </a:spcAft>
            </a:pPr>
            <a:r>
              <a:rPr lang="en-US" sz="1568" b="1" kern="0"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31558353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767" y="2657151"/>
            <a:ext cx="1683738" cy="1522177"/>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019" y="2677312"/>
            <a:ext cx="1737326" cy="1577832"/>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263" y="3605525"/>
            <a:ext cx="243805" cy="20061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8542" y="1378630"/>
            <a:ext cx="4362494" cy="4362663"/>
          </a:xfrm>
          <a:prstGeom prst="rect">
            <a:avLst/>
          </a:prstGeom>
        </p:spPr>
      </p:pic>
      <p:sp>
        <p:nvSpPr>
          <p:cNvPr id="27" name="TextBox 26"/>
          <p:cNvSpPr txBox="1"/>
          <p:nvPr/>
        </p:nvSpPr>
        <p:spPr>
          <a:xfrm>
            <a:off x="2097930" y="1572530"/>
            <a:ext cx="809048" cy="452590"/>
          </a:xfrm>
          <a:prstGeom prst="rect">
            <a:avLst/>
          </a:prstGeom>
          <a:noFill/>
        </p:spPr>
        <p:txBody>
          <a:bodyPr wrap="square" rtlCol="0">
            <a:spAutoFit/>
          </a:bodyPr>
          <a:lstStyle/>
          <a:p>
            <a:pPr defTabSz="896386">
              <a:defRPr/>
            </a:pPr>
            <a:r>
              <a:rPr lang="en-US" sz="2353" kern="0" dirty="0">
                <a:solidFill>
                  <a:srgbClr val="404040">
                    <a:lumMod val="60000"/>
                    <a:lumOff val="40000"/>
                  </a:srgbClr>
                </a:solidFill>
                <a:latin typeface="Segoe UI Light"/>
                <a:cs typeface="Arial" pitchFamily="34" charset="0"/>
              </a:rPr>
              <a:t>Plan</a:t>
            </a:r>
          </a:p>
        </p:txBody>
      </p:sp>
      <p:sp>
        <p:nvSpPr>
          <p:cNvPr id="28" name="TextBox 27"/>
          <p:cNvSpPr txBox="1"/>
          <p:nvPr/>
        </p:nvSpPr>
        <p:spPr>
          <a:xfrm>
            <a:off x="1585691" y="1316063"/>
            <a:ext cx="586481" cy="965524"/>
          </a:xfrm>
          <a:prstGeom prst="rect">
            <a:avLst/>
          </a:prstGeom>
          <a:noFill/>
        </p:spPr>
        <p:txBody>
          <a:bodyPr wrap="none" rtlCol="0">
            <a:spAutoFit/>
          </a:bodyPr>
          <a:lstStyle/>
          <a:p>
            <a:pPr defTabSz="896386"/>
            <a:r>
              <a:rPr lang="en-US" sz="5686" kern="0" dirty="0">
                <a:solidFill>
                  <a:srgbClr val="505050"/>
                </a:solidFill>
                <a:latin typeface="Arial" pitchFamily="34" charset="0"/>
                <a:cs typeface="Arial" pitchFamily="34" charset="0"/>
              </a:rPr>
              <a:t>1</a:t>
            </a:r>
          </a:p>
        </p:txBody>
      </p:sp>
      <p:sp>
        <p:nvSpPr>
          <p:cNvPr id="30" name="TextBox 29"/>
          <p:cNvSpPr txBox="1"/>
          <p:nvPr/>
        </p:nvSpPr>
        <p:spPr>
          <a:xfrm>
            <a:off x="8750807" y="1480662"/>
            <a:ext cx="2326443" cy="452590"/>
          </a:xfrm>
          <a:prstGeom prst="rect">
            <a:avLst/>
          </a:prstGeom>
          <a:noFill/>
        </p:spPr>
        <p:txBody>
          <a:bodyPr wrap="square" rtlCol="0">
            <a:spAutoFit/>
          </a:bodyPr>
          <a:lstStyle/>
          <a:p>
            <a:pPr defTabSz="896386">
              <a:defRPr/>
            </a:pPr>
            <a:r>
              <a:rPr lang="en-US" sz="2353" kern="0" dirty="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1675" y="5410265"/>
            <a:ext cx="1186703" cy="452590"/>
          </a:xfrm>
          <a:prstGeom prst="rect">
            <a:avLst/>
          </a:prstGeom>
          <a:noFill/>
        </p:spPr>
        <p:txBody>
          <a:bodyPr wrap="square" rtlCol="0">
            <a:spAutoFit/>
          </a:bodyPr>
          <a:lstStyle/>
          <a:p>
            <a:pPr defTabSz="896386">
              <a:defRPr/>
            </a:pPr>
            <a:r>
              <a:rPr lang="en-US" sz="2353" kern="0" dirty="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5306" y="5470610"/>
            <a:ext cx="2098401" cy="452590"/>
          </a:xfrm>
          <a:prstGeom prst="rect">
            <a:avLst/>
          </a:prstGeom>
          <a:noFill/>
        </p:spPr>
        <p:txBody>
          <a:bodyPr wrap="square" rtlCol="0">
            <a:spAutoFit/>
          </a:bodyPr>
          <a:lstStyle/>
          <a:p>
            <a:pPr defTabSz="896386">
              <a:defRPr/>
            </a:pPr>
            <a:r>
              <a:rPr lang="en-US" sz="2353" kern="0" dirty="0">
                <a:solidFill>
                  <a:srgbClr val="FFFFFF">
                    <a:lumMod val="50000"/>
                  </a:srgbClr>
                </a:solidFill>
                <a:latin typeface="Segoe UI Light"/>
                <a:cs typeface="Arial" pitchFamily="34" charset="0"/>
              </a:rPr>
              <a:t>Develop + Test</a:t>
            </a:r>
          </a:p>
        </p:txBody>
      </p:sp>
      <p:sp>
        <p:nvSpPr>
          <p:cNvPr id="38" name="TextBox 37"/>
          <p:cNvSpPr txBox="1"/>
          <p:nvPr/>
        </p:nvSpPr>
        <p:spPr>
          <a:xfrm>
            <a:off x="1762440" y="5214143"/>
            <a:ext cx="586481" cy="965524"/>
          </a:xfrm>
          <a:prstGeom prst="rect">
            <a:avLst/>
          </a:prstGeom>
          <a:noFill/>
        </p:spPr>
        <p:txBody>
          <a:bodyPr wrap="none" rtlCol="0">
            <a:spAutoFit/>
          </a:bodyPr>
          <a:lstStyle/>
          <a:p>
            <a:pPr defTabSz="896386"/>
            <a:r>
              <a:rPr lang="en-US" sz="5686" kern="0" dirty="0">
                <a:solidFill>
                  <a:srgbClr val="505050"/>
                </a:solidFill>
                <a:latin typeface="Arial" pitchFamily="34" charset="0"/>
                <a:cs typeface="Arial" pitchFamily="34" charset="0"/>
              </a:rPr>
              <a:t>2</a:t>
            </a:r>
          </a:p>
        </p:txBody>
      </p:sp>
      <p:sp>
        <p:nvSpPr>
          <p:cNvPr id="39" name="TextBox 38"/>
          <p:cNvSpPr txBox="1"/>
          <p:nvPr/>
        </p:nvSpPr>
        <p:spPr>
          <a:xfrm>
            <a:off x="807152" y="3352203"/>
            <a:ext cx="2049952" cy="380175"/>
          </a:xfrm>
          <a:prstGeom prst="rect">
            <a:avLst/>
          </a:prstGeom>
          <a:noFill/>
        </p:spPr>
        <p:txBody>
          <a:bodyPr wrap="square" lIns="0" tIns="0" rIns="0" bIns="0" rtlCol="0">
            <a:spAutoFit/>
          </a:bodyPr>
          <a:lstStyle/>
          <a:p>
            <a:pPr algn="r" defTabSz="1242922">
              <a:lnSpc>
                <a:spcPct val="90000"/>
              </a:lnSpc>
              <a:defRPr/>
            </a:pPr>
            <a:r>
              <a:rPr lang="en-US" sz="2745" kern="0" dirty="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2368" y="3352203"/>
            <a:ext cx="1693148" cy="380175"/>
          </a:xfrm>
          <a:prstGeom prst="rect">
            <a:avLst/>
          </a:prstGeom>
          <a:noFill/>
        </p:spPr>
        <p:txBody>
          <a:bodyPr wrap="square" lIns="0" tIns="0" rIns="0" bIns="0" rtlCol="0">
            <a:spAutoFit/>
          </a:bodyPr>
          <a:lstStyle/>
          <a:p>
            <a:pPr defTabSz="1242922">
              <a:lnSpc>
                <a:spcPct val="90000"/>
              </a:lnSpc>
              <a:defRPr/>
            </a:pPr>
            <a:r>
              <a:rPr lang="en-US" sz="2745" kern="0" dirty="0">
                <a:solidFill>
                  <a:srgbClr val="818181"/>
                </a:solidFill>
                <a:latin typeface="Segoe UI Semilight" panose="020B0402040204020203" pitchFamily="34" charset="0"/>
                <a:cs typeface="Segoe UI Semilight" panose="020B0402040204020203" pitchFamily="34" charset="0"/>
              </a:rPr>
              <a:t>Production</a:t>
            </a:r>
          </a:p>
        </p:txBody>
      </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chemeClr val="tx2"/>
                    </a:gs>
                    <a:gs pos="100000">
                      <a:schemeClr val="tx2"/>
                    </a:gs>
                  </a:gsLst>
                  <a:lin ang="5400000" scaled="0"/>
                </a:gradFill>
              </a:rPr>
              <a:t>DevOps</a:t>
            </a:r>
          </a:p>
        </p:txBody>
      </p:sp>
      <p:sp>
        <p:nvSpPr>
          <p:cNvPr id="31" name="TextBox 30"/>
          <p:cNvSpPr txBox="1"/>
          <p:nvPr/>
        </p:nvSpPr>
        <p:spPr>
          <a:xfrm>
            <a:off x="8150618" y="1224195"/>
            <a:ext cx="586481" cy="965524"/>
          </a:xfrm>
          <a:prstGeom prst="rect">
            <a:avLst/>
          </a:prstGeom>
          <a:noFill/>
        </p:spPr>
        <p:txBody>
          <a:bodyPr wrap="none" rtlCol="0">
            <a:spAutoFit/>
          </a:bodyPr>
          <a:lstStyle/>
          <a:p>
            <a:pPr defTabSz="896386"/>
            <a:r>
              <a:rPr lang="en-US" sz="5686" kern="0" dirty="0">
                <a:solidFill>
                  <a:srgbClr val="505050"/>
                </a:solidFill>
                <a:latin typeface="Arial" pitchFamily="34" charset="0"/>
                <a:cs typeface="Arial" pitchFamily="34" charset="0"/>
              </a:rPr>
              <a:t>4</a:t>
            </a:r>
          </a:p>
        </p:txBody>
      </p:sp>
      <p:sp>
        <p:nvSpPr>
          <p:cNvPr id="36" name="TextBox 35"/>
          <p:cNvSpPr txBox="1"/>
          <p:nvPr/>
        </p:nvSpPr>
        <p:spPr>
          <a:xfrm>
            <a:off x="8329905" y="5147886"/>
            <a:ext cx="586481" cy="965524"/>
          </a:xfrm>
          <a:prstGeom prst="rect">
            <a:avLst/>
          </a:prstGeom>
          <a:noFill/>
        </p:spPr>
        <p:txBody>
          <a:bodyPr wrap="none" rtlCol="0">
            <a:spAutoFit/>
          </a:bodyPr>
          <a:lstStyle/>
          <a:p>
            <a:pPr defTabSz="896386"/>
            <a:r>
              <a:rPr lang="en-US" sz="5686" kern="0" dirty="0">
                <a:solidFill>
                  <a:srgbClr val="505050"/>
                </a:solidFill>
                <a:latin typeface="Arial" pitchFamily="34" charset="0"/>
                <a:cs typeface="Arial" pitchFamily="34" charset="0"/>
              </a:rPr>
              <a:t>3</a:t>
            </a:r>
          </a:p>
        </p:txBody>
      </p:sp>
      <p:sp>
        <p:nvSpPr>
          <p:cNvPr id="44" name="Freeform 8"/>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6" name="Freeform 10"/>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8" name="Freeform 13"/>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3" name="Freeform 7"/>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5" name="Freeform 9"/>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7" name="Freeform 11"/>
          <p:cNvSpPr>
            <a:spLocks/>
          </p:cNvSpPr>
          <p:nvPr/>
        </p:nvSpPr>
        <p:spPr bwMode="auto">
          <a:xfrm>
            <a:off x="5949735" y="3559596"/>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49" name="Freeform 14"/>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Tree>
    <p:extLst>
      <p:ext uri="{BB962C8B-B14F-4D97-AF65-F5344CB8AC3E}">
        <p14:creationId xmlns:p14="http://schemas.microsoft.com/office/powerpoint/2010/main" val="89788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189494"/>
            <a:ext cx="6528647" cy="4529510"/>
          </a:xfrm>
        </p:spPr>
        <p:txBody>
          <a:bodyPr/>
          <a:lstStyle/>
          <a:p>
            <a:pPr fontAlgn="ctr"/>
            <a:r>
              <a:rPr lang="en-US" dirty="0">
                <a:gradFill>
                  <a:gsLst>
                    <a:gs pos="0">
                      <a:schemeClr val="accent4"/>
                    </a:gs>
                    <a:gs pos="100000">
                      <a:schemeClr val="accent4"/>
                    </a:gs>
                  </a:gsLst>
                  <a:lin ang="5400000" scaled="0"/>
                </a:gradFill>
              </a:rPr>
              <a:t>Infrastructure as Code (</a:t>
            </a:r>
            <a:r>
              <a:rPr lang="en-US" dirty="0" err="1">
                <a:gradFill>
                  <a:gsLst>
                    <a:gs pos="0">
                      <a:schemeClr val="accent4"/>
                    </a:gs>
                    <a:gs pos="100000">
                      <a:schemeClr val="accent4"/>
                    </a:gs>
                  </a:gsLst>
                  <a:lin ang="5400000" scaled="0"/>
                </a:gradFill>
              </a:rPr>
              <a:t>IaC</a:t>
            </a:r>
            <a:r>
              <a:rPr lang="en-US" dirty="0">
                <a:gradFill>
                  <a:gsLst>
                    <a:gs pos="0">
                      <a:schemeClr val="accent4"/>
                    </a:gs>
                    <a:gs pos="100000">
                      <a:schemeClr val="accent4"/>
                    </a:gs>
                  </a:gsLst>
                  <a:lin ang="5400000" scaled="0"/>
                </a:gradFill>
              </a:rPr>
              <a:t>)</a:t>
            </a:r>
          </a:p>
          <a:p>
            <a:pPr fontAlgn="ctr"/>
            <a:r>
              <a:rPr lang="en-US" dirty="0">
                <a:gradFill>
                  <a:gsLst>
                    <a:gs pos="0">
                      <a:schemeClr val="accent4"/>
                    </a:gs>
                    <a:gs pos="100000">
                      <a:schemeClr val="accent4"/>
                    </a:gs>
                  </a:gsLst>
                  <a:lin ang="5400000" scaled="0"/>
                </a:gradFill>
              </a:rPr>
              <a:t>Continuous Integration</a:t>
            </a:r>
          </a:p>
          <a:p>
            <a:pPr fontAlgn="ctr"/>
            <a:r>
              <a:rPr lang="en-US" dirty="0">
                <a:gradFill>
                  <a:gsLst>
                    <a:gs pos="0">
                      <a:schemeClr val="accent4"/>
                    </a:gs>
                    <a:gs pos="100000">
                      <a:schemeClr val="accent4"/>
                    </a:gs>
                  </a:gsLst>
                  <a:lin ang="5400000" scaled="0"/>
                </a:gradFill>
              </a:rPr>
              <a:t>Automated Testing</a:t>
            </a:r>
          </a:p>
          <a:p>
            <a:pPr fontAlgn="ctr"/>
            <a:r>
              <a:rPr lang="en-US" dirty="0">
                <a:gradFill>
                  <a:gsLst>
                    <a:gs pos="0">
                      <a:schemeClr val="accent4"/>
                    </a:gs>
                    <a:gs pos="100000">
                      <a:schemeClr val="accent4"/>
                    </a:gs>
                  </a:gsLst>
                  <a:lin ang="5400000" scaled="0"/>
                </a:gradFill>
              </a:rPr>
              <a:t>Continuous Deployment</a:t>
            </a:r>
          </a:p>
          <a:p>
            <a:pPr fontAlgn="ctr"/>
            <a:r>
              <a:rPr lang="en-US" dirty="0">
                <a:gradFill>
                  <a:gsLst>
                    <a:gs pos="0">
                      <a:schemeClr val="accent4"/>
                    </a:gs>
                    <a:gs pos="100000">
                      <a:schemeClr val="accent4"/>
                    </a:gs>
                  </a:gsLst>
                  <a:lin ang="5400000" scaled="0"/>
                </a:gradFill>
              </a:rPr>
              <a:t>Release Management</a:t>
            </a:r>
          </a:p>
          <a:p>
            <a:pPr fontAlgn="ctr"/>
            <a:r>
              <a:rPr lang="en-US" dirty="0">
                <a:gradFill>
                  <a:gsLst>
                    <a:gs pos="0">
                      <a:schemeClr val="accent4"/>
                    </a:gs>
                    <a:gs pos="100000">
                      <a:schemeClr val="accent4"/>
                    </a:gs>
                  </a:gsLst>
                  <a:lin ang="5400000" scaled="0"/>
                </a:gradFill>
              </a:rPr>
              <a:t>App Performance Monitoring</a:t>
            </a:r>
          </a:p>
          <a:p>
            <a:pPr fontAlgn="ctr"/>
            <a:r>
              <a:rPr lang="en-US" dirty="0">
                <a:gradFill>
                  <a:gsLst>
                    <a:gs pos="0">
                      <a:schemeClr val="accent4"/>
                    </a:gs>
                    <a:gs pos="100000">
                      <a:schemeClr val="accent4"/>
                    </a:gs>
                  </a:gsLst>
                  <a:lin ang="5400000" scaled="0"/>
                </a:gradFill>
              </a:rPr>
              <a:t>Load Testing &amp; Auto-Scale</a:t>
            </a:r>
          </a:p>
        </p:txBody>
      </p:sp>
      <p:sp>
        <p:nvSpPr>
          <p:cNvPr id="4" name="Text Placeholder 3"/>
          <p:cNvSpPr>
            <a:spLocks noGrp="1"/>
          </p:cNvSpPr>
          <p:nvPr>
            <p:ph type="body" sz="quarter" idx="11"/>
          </p:nvPr>
        </p:nvSpPr>
        <p:spPr>
          <a:xfrm>
            <a:off x="6544216" y="1189494"/>
            <a:ext cx="5647785" cy="3783648"/>
          </a:xfrm>
          <a:ln>
            <a:noFill/>
          </a:ln>
        </p:spPr>
        <p:txBody>
          <a:bodyPr/>
          <a:lstStyle/>
          <a:p>
            <a:pPr fontAlgn="ctr"/>
            <a:r>
              <a:rPr lang="en-US" sz="1961" dirty="0">
                <a:gradFill>
                  <a:gsLst>
                    <a:gs pos="0">
                      <a:schemeClr val="accent4"/>
                    </a:gs>
                    <a:gs pos="100000">
                      <a:schemeClr val="accent4"/>
                    </a:gs>
                  </a:gsLst>
                </a:gradFill>
              </a:rPr>
              <a:t>Availability Monitoring</a:t>
            </a:r>
          </a:p>
          <a:p>
            <a:pPr fontAlgn="ctr"/>
            <a:r>
              <a:rPr lang="en-US" sz="1961" dirty="0">
                <a:gradFill>
                  <a:gsLst>
                    <a:gs pos="0">
                      <a:schemeClr val="accent4"/>
                    </a:gs>
                    <a:gs pos="100000">
                      <a:schemeClr val="accent4"/>
                    </a:gs>
                  </a:gsLst>
                </a:gradFill>
              </a:rPr>
              <a:t>Change/Configuration Management</a:t>
            </a:r>
          </a:p>
          <a:p>
            <a:pPr fontAlgn="ctr"/>
            <a:r>
              <a:rPr lang="en-US" sz="1961" dirty="0">
                <a:gradFill>
                  <a:gsLst>
                    <a:gs pos="0">
                      <a:schemeClr val="accent4"/>
                    </a:gs>
                    <a:gs pos="100000">
                      <a:schemeClr val="accent4"/>
                    </a:gs>
                  </a:gsLst>
                </a:gradFill>
              </a:rPr>
              <a:t>Feature Flags</a:t>
            </a:r>
          </a:p>
          <a:p>
            <a:pPr fontAlgn="ctr"/>
            <a:r>
              <a:rPr lang="en-US" sz="1961" dirty="0">
                <a:gradFill>
                  <a:gsLst>
                    <a:gs pos="0">
                      <a:schemeClr val="accent4"/>
                    </a:gs>
                    <a:gs pos="100000">
                      <a:schemeClr val="accent4"/>
                    </a:gs>
                  </a:gsLst>
                </a:gradFill>
              </a:rPr>
              <a:t>Automated Environment De-Provisioning</a:t>
            </a:r>
          </a:p>
          <a:p>
            <a:pPr fontAlgn="ctr"/>
            <a:r>
              <a:rPr lang="en-US" sz="1961" dirty="0">
                <a:gradFill>
                  <a:gsLst>
                    <a:gs pos="0">
                      <a:schemeClr val="accent4"/>
                    </a:gs>
                    <a:gs pos="100000">
                      <a:schemeClr val="accent4"/>
                    </a:gs>
                  </a:gsLst>
                </a:gradFill>
              </a:rPr>
              <a:t>Self Service Environments</a:t>
            </a:r>
          </a:p>
          <a:p>
            <a:pPr fontAlgn="ctr"/>
            <a:r>
              <a:rPr lang="en-US" sz="1961" dirty="0">
                <a:gradFill>
                  <a:gsLst>
                    <a:gs pos="0">
                      <a:schemeClr val="accent4"/>
                    </a:gs>
                    <a:gs pos="100000">
                      <a:schemeClr val="accent4"/>
                    </a:gs>
                  </a:gsLst>
                </a:gradFill>
              </a:rPr>
              <a:t>Automated Recovery (Rollback &amp; Roll-Forward)</a:t>
            </a:r>
          </a:p>
          <a:p>
            <a:pPr fontAlgn="ctr"/>
            <a:r>
              <a:rPr lang="en-US" sz="1961" dirty="0">
                <a:gradFill>
                  <a:gsLst>
                    <a:gs pos="0">
                      <a:schemeClr val="accent4"/>
                    </a:gs>
                    <a:gs pos="100000">
                      <a:schemeClr val="accent4"/>
                    </a:gs>
                  </a:gsLst>
                </a:gradFill>
              </a:rPr>
              <a:t>Hypothesis Driven Development </a:t>
            </a:r>
          </a:p>
          <a:p>
            <a:pPr lvl="1" fontAlgn="ctr"/>
            <a:r>
              <a:rPr lang="en-US" sz="1568" dirty="0"/>
              <a:t>Testing in Production</a:t>
            </a:r>
          </a:p>
          <a:p>
            <a:pPr lvl="1" fontAlgn="ctr"/>
            <a:r>
              <a:rPr lang="en-US" sz="1568" dirty="0"/>
              <a:t>Fault Injection</a:t>
            </a:r>
          </a:p>
          <a:p>
            <a:pPr lvl="1" fontAlgn="ctr"/>
            <a:r>
              <a:rPr lang="en-US" sz="1568" dirty="0"/>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pPr defTabSz="896386"/>
            <a:r>
              <a:rPr lang="en-US" sz="980" i="1" kern="0" dirty="0">
                <a:solidFill>
                  <a:sysClr val="windowText" lastClr="000000"/>
                </a:solidFill>
                <a:hlinkClick r:id="rId3"/>
              </a:rPr>
              <a:t>http://www.itproguy.com/devops-practices/</a:t>
            </a:r>
            <a:r>
              <a:rPr lang="en-US" sz="980" i="1" kern="0" dirty="0">
                <a:solidFill>
                  <a:sysClr val="windowText" lastClr="000000"/>
                </a:solidFill>
              </a:rPr>
              <a:t> </a:t>
            </a:r>
          </a:p>
        </p:txBody>
      </p:sp>
    </p:spTree>
    <p:extLst>
      <p:ext uri="{BB962C8B-B14F-4D97-AF65-F5344CB8AC3E}">
        <p14:creationId xmlns:p14="http://schemas.microsoft.com/office/powerpoint/2010/main" val="12486888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DevOps Benefits </a:t>
            </a:r>
          </a:p>
        </p:txBody>
      </p:sp>
      <p:sp>
        <p:nvSpPr>
          <p:cNvPr id="3" name="TextBox 2"/>
          <p:cNvSpPr txBox="1"/>
          <p:nvPr/>
        </p:nvSpPr>
        <p:spPr>
          <a:xfrm>
            <a:off x="141180" y="6225950"/>
            <a:ext cx="2084375" cy="425393"/>
          </a:xfrm>
          <a:prstGeom prst="rect">
            <a:avLst/>
          </a:prstGeom>
          <a:noFill/>
        </p:spPr>
        <p:txBody>
          <a:bodyPr wrap="none" lIns="179259" tIns="143407" rIns="179259" bIns="143407" rtlCol="0">
            <a:spAutoFit/>
          </a:bodyPr>
          <a:lstStyle/>
          <a:p>
            <a:pPr defTabSz="914192">
              <a:lnSpc>
                <a:spcPct val="90000"/>
              </a:lnSpc>
              <a:spcAft>
                <a:spcPts val="588"/>
              </a:spcAft>
            </a:pPr>
            <a:r>
              <a:rPr lang="en-US" sz="980" i="1" kern="0" dirty="0">
                <a:gradFill>
                  <a:gsLst>
                    <a:gs pos="2917">
                      <a:schemeClr val="tx1"/>
                    </a:gs>
                    <a:gs pos="30000">
                      <a:schemeClr val="tx1"/>
                    </a:gs>
                  </a:gsLst>
                  <a:lin ang="5400000" scaled="0"/>
                </a:gradFill>
                <a:latin typeface="Segoe UI"/>
              </a:rPr>
              <a:t>Source: </a:t>
            </a:r>
            <a:r>
              <a:rPr lang="en-US" sz="980" i="1" kern="0" dirty="0">
                <a:gradFill>
                  <a:gsLst>
                    <a:gs pos="2917">
                      <a:schemeClr val="tx1"/>
                    </a:gs>
                    <a:gs pos="30000">
                      <a:schemeClr val="tx1"/>
                    </a:gs>
                  </a:gsLst>
                  <a:lin ang="5400000" scaled="0"/>
                </a:gradFill>
                <a:latin typeface="Segoe UI"/>
                <a:hlinkClick r:id="rId3"/>
              </a:rPr>
              <a:t>https://puppetlabs.com/</a:t>
            </a:r>
            <a:endParaRPr lang="en-US" sz="980" i="1" kern="0" dirty="0">
              <a:gradFill>
                <a:gsLst>
                  <a:gs pos="2917">
                    <a:schemeClr val="tx1"/>
                  </a:gs>
                  <a:gs pos="30000">
                    <a:schemeClr val="tx1"/>
                  </a:gs>
                </a:gsLst>
                <a:lin ang="5400000" scaled="0"/>
              </a:gradFill>
              <a:latin typeface="Segoe UI"/>
            </a:endParaRPr>
          </a:p>
        </p:txBody>
      </p:sp>
      <p:sp>
        <p:nvSpPr>
          <p:cNvPr id="24" name="Oval 23"/>
          <p:cNvSpPr/>
          <p:nvPr/>
        </p:nvSpPr>
        <p:spPr bwMode="auto">
          <a:xfrm>
            <a:off x="3436296" y="1663808"/>
            <a:ext cx="4503467" cy="4503467"/>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657966" y="1882649"/>
            <a:ext cx="4060127" cy="4065783"/>
          </a:xfrm>
          <a:prstGeom prst="flowChartConnector">
            <a:avLst/>
          </a:prstGeom>
        </p:spPr>
      </p:pic>
      <p:sp>
        <p:nvSpPr>
          <p:cNvPr id="28" name="Oval 27"/>
          <p:cNvSpPr/>
          <p:nvPr/>
        </p:nvSpPr>
        <p:spPr bwMode="auto">
          <a:xfrm>
            <a:off x="7338568" y="241078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31677" y="1962037"/>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679524" y="444673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469992" y="4696023"/>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817403" y="2213203"/>
            <a:ext cx="3012983" cy="693970"/>
          </a:xfrm>
          <a:prstGeom prst="rect">
            <a:avLst/>
          </a:prstGeom>
        </p:spPr>
        <p:txBody>
          <a:bodyPr wrap="square">
            <a:spAutoFit/>
          </a:bodyPr>
          <a:lstStyle/>
          <a:p>
            <a:pPr defTabSz="913927" fontAlgn="base">
              <a:spcBef>
                <a:spcPct val="0"/>
              </a:spcBef>
              <a:spcAft>
                <a:spcPct val="0"/>
              </a:spcAft>
            </a:pPr>
            <a: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t>Deploy code </a:t>
            </a:r>
            <a:b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t>30x faster</a:t>
            </a:r>
          </a:p>
        </p:txBody>
      </p:sp>
      <p:sp>
        <p:nvSpPr>
          <p:cNvPr id="33" name="Rectangle 32"/>
          <p:cNvSpPr/>
          <p:nvPr/>
        </p:nvSpPr>
        <p:spPr>
          <a:xfrm>
            <a:off x="7978333" y="2937016"/>
            <a:ext cx="2341052" cy="633625"/>
          </a:xfrm>
          <a:prstGeom prst="rect">
            <a:avLst/>
          </a:prstGeom>
        </p:spPr>
        <p:txBody>
          <a:bodyPr wrap="square">
            <a:spAutoFit/>
          </a:bodyPr>
          <a:lstStyle/>
          <a:p>
            <a:pPr defTabSz="913927" fontAlgn="base">
              <a:spcBef>
                <a:spcPts val="588"/>
              </a:spcBef>
              <a:spcAft>
                <a:spcPct val="0"/>
              </a:spcAft>
            </a:pPr>
            <a:r>
              <a:rPr lang="en-US" sz="1176" kern="0" spc="-49" dirty="0">
                <a:gradFill>
                  <a:gsLst>
                    <a:gs pos="0">
                      <a:srgbClr val="76736D"/>
                    </a:gs>
                    <a:gs pos="100000">
                      <a:srgbClr val="76736D"/>
                    </a:gs>
                  </a:gsLst>
                  <a:lin ang="5400000" scaled="0"/>
                </a:gradFill>
                <a:ea typeface="Segoe UI" pitchFamily="34" charset="0"/>
                <a:cs typeface="Segoe UI" pitchFamily="34" charset="0"/>
              </a:rPr>
              <a:t>and with 200x</a:t>
            </a:r>
            <a:br>
              <a:rPr lang="en-US" sz="1176" kern="0" spc="-49" dirty="0">
                <a:gradFill>
                  <a:gsLst>
                    <a:gs pos="0">
                      <a:srgbClr val="76736D"/>
                    </a:gs>
                    <a:gs pos="100000">
                      <a:srgbClr val="76736D"/>
                    </a:gs>
                  </a:gsLst>
                  <a:lin ang="5400000" scaled="0"/>
                </a:gradFill>
                <a:ea typeface="Segoe UI" pitchFamily="34" charset="0"/>
                <a:cs typeface="Segoe UI" pitchFamily="34" charset="0"/>
              </a:rPr>
            </a:br>
            <a:r>
              <a:rPr lang="en-US" sz="1176" kern="0" spc="-49" dirty="0">
                <a:gradFill>
                  <a:gsLst>
                    <a:gs pos="0">
                      <a:srgbClr val="76736D"/>
                    </a:gs>
                    <a:gs pos="100000">
                      <a:srgbClr val="76736D"/>
                    </a:gs>
                  </a:gsLst>
                  <a:lin ang="5400000" scaled="0"/>
                </a:gradFill>
                <a:ea typeface="Segoe UI" pitchFamily="34" charset="0"/>
                <a:cs typeface="Segoe UI" pitchFamily="34" charset="0"/>
              </a:rPr>
              <a:t>shorter lead time as compared to their lower-performing peers</a:t>
            </a:r>
          </a:p>
        </p:txBody>
      </p:sp>
      <p:sp>
        <p:nvSpPr>
          <p:cNvPr id="34" name="Rectangle 33"/>
          <p:cNvSpPr/>
          <p:nvPr/>
        </p:nvSpPr>
        <p:spPr>
          <a:xfrm>
            <a:off x="884458" y="4384929"/>
            <a:ext cx="2474699" cy="995697"/>
          </a:xfrm>
          <a:prstGeom prst="rect">
            <a:avLst/>
          </a:prstGeom>
        </p:spPr>
        <p:txBody>
          <a:bodyPr wrap="square">
            <a:spAutoFit/>
          </a:bodyPr>
          <a:lstStyle/>
          <a:p>
            <a:pPr algn="r" defTabSz="913927" fontAlgn="base">
              <a:spcBef>
                <a:spcPct val="0"/>
              </a:spcBef>
              <a:spcAft>
                <a:spcPct val="0"/>
              </a:spcAft>
            </a:pPr>
            <a:r>
              <a:rPr lang="en-US" sz="1961" kern="0" dirty="0">
                <a:gradFill>
                  <a:gsLst>
                    <a:gs pos="0">
                      <a:schemeClr val="tx2"/>
                    </a:gs>
                    <a:gs pos="100000">
                      <a:schemeClr val="tx2"/>
                    </a:gs>
                  </a:gsLst>
                  <a:lin ang="5400000" scaled="0"/>
                </a:gradFill>
                <a:latin typeface="+mj-lt"/>
                <a:ea typeface="Segoe UI" pitchFamily="34" charset="0"/>
                <a:cs typeface="Segoe UI" pitchFamily="34" charset="0"/>
              </a:rPr>
              <a:t>DevOps Practices </a:t>
            </a:r>
            <a:br>
              <a:rPr lang="en-US" sz="1961" kern="0" dirty="0">
                <a:gradFill>
                  <a:gsLst>
                    <a:gs pos="0">
                      <a:schemeClr val="tx2"/>
                    </a:gs>
                    <a:gs pos="100000">
                      <a:schemeClr val="tx2"/>
                    </a:gs>
                  </a:gsLst>
                  <a:lin ang="5400000" scaled="0"/>
                </a:gradFill>
                <a:latin typeface="+mj-lt"/>
                <a:ea typeface="Segoe UI" pitchFamily="34" charset="0"/>
                <a:cs typeface="Segoe UI" pitchFamily="34" charset="0"/>
              </a:rPr>
            </a:br>
            <a:r>
              <a:rPr lang="en-US" sz="1961" kern="0" dirty="0">
                <a:gradFill>
                  <a:gsLst>
                    <a:gs pos="0">
                      <a:schemeClr val="tx2"/>
                    </a:gs>
                    <a:gs pos="100000">
                      <a:schemeClr val="tx2"/>
                    </a:gs>
                  </a:gsLst>
                  <a:lin ang="5400000" scaled="0"/>
                </a:gradFill>
                <a:latin typeface="+mj-lt"/>
                <a:ea typeface="Segoe UI" pitchFamily="34" charset="0"/>
                <a:cs typeface="Segoe UI" pitchFamily="34" charset="0"/>
              </a:rPr>
              <a:t>improve IT </a:t>
            </a:r>
            <a:br>
              <a:rPr lang="en-US" sz="1961" kern="0" dirty="0">
                <a:gradFill>
                  <a:gsLst>
                    <a:gs pos="0">
                      <a:schemeClr val="tx2"/>
                    </a:gs>
                    <a:gs pos="100000">
                      <a:schemeClr val="tx2"/>
                    </a:gs>
                  </a:gsLst>
                  <a:lin ang="5400000" scaled="0"/>
                </a:gradFill>
                <a:latin typeface="+mj-lt"/>
                <a:ea typeface="Segoe UI" pitchFamily="34" charset="0"/>
                <a:cs typeface="Segoe UI" pitchFamily="34" charset="0"/>
              </a:rPr>
            </a:br>
            <a:r>
              <a:rPr lang="en-US" sz="1961" kern="0" dirty="0">
                <a:gradFill>
                  <a:gsLst>
                    <a:gs pos="0">
                      <a:schemeClr val="tx2"/>
                    </a:gs>
                    <a:gs pos="100000">
                      <a:schemeClr val="tx2"/>
                    </a:gs>
                  </a:gsLst>
                  <a:lin ang="5400000" scaled="0"/>
                </a:gradFill>
                <a:latin typeface="+mj-lt"/>
                <a:ea typeface="Segoe UI" pitchFamily="34" charset="0"/>
                <a:cs typeface="Segoe UI" pitchFamily="34" charset="0"/>
              </a:rPr>
              <a:t>performance</a:t>
            </a:r>
          </a:p>
        </p:txBody>
      </p:sp>
      <p:sp>
        <p:nvSpPr>
          <p:cNvPr id="35" name="Rectangle 34"/>
          <p:cNvSpPr/>
          <p:nvPr/>
        </p:nvSpPr>
        <p:spPr>
          <a:xfrm>
            <a:off x="1001690" y="1716813"/>
            <a:ext cx="2767110" cy="693970"/>
          </a:xfrm>
          <a:prstGeom prst="rect">
            <a:avLst/>
          </a:prstGeom>
        </p:spPr>
        <p:txBody>
          <a:bodyPr wrap="square">
            <a:spAutoFit/>
          </a:bodyPr>
          <a:lstStyle/>
          <a:p>
            <a:pPr algn="r" defTabSz="913927" fontAlgn="base">
              <a:spcBef>
                <a:spcPct val="0"/>
              </a:spcBef>
              <a:spcAft>
                <a:spcPct val="0"/>
              </a:spcAft>
            </a:pPr>
            <a: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t>Strong IT Performance is </a:t>
            </a:r>
            <a:b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1961" kern="0" dirty="0">
                <a:gradFill>
                  <a:gsLst>
                    <a:gs pos="0">
                      <a:srgbClr val="008272"/>
                    </a:gs>
                    <a:gs pos="100000">
                      <a:srgbClr val="008272"/>
                    </a:gs>
                  </a:gsLst>
                  <a:lin ang="5400000" scaled="0"/>
                </a:gradFill>
                <a:latin typeface="Segoe UI Light"/>
                <a:ea typeface="Segoe UI" pitchFamily="34" charset="0"/>
                <a:cs typeface="Segoe UI" pitchFamily="34" charset="0"/>
              </a:rPr>
              <a:t>a competitive advantage</a:t>
            </a:r>
          </a:p>
        </p:txBody>
      </p:sp>
      <p:sp>
        <p:nvSpPr>
          <p:cNvPr id="36" name="Rectangle 35"/>
          <p:cNvSpPr/>
          <p:nvPr/>
        </p:nvSpPr>
        <p:spPr>
          <a:xfrm>
            <a:off x="1220120" y="2357325"/>
            <a:ext cx="2308121" cy="814661"/>
          </a:xfrm>
          <a:prstGeom prst="rect">
            <a:avLst/>
          </a:prstGeom>
        </p:spPr>
        <p:txBody>
          <a:bodyPr wrap="square">
            <a:spAutoFit/>
          </a:bodyPr>
          <a:lstStyle/>
          <a:p>
            <a:pPr algn="r" defTabSz="913927" fontAlgn="base">
              <a:spcBef>
                <a:spcPts val="588"/>
              </a:spcBef>
              <a:spcAft>
                <a:spcPct val="0"/>
              </a:spcAft>
            </a:pPr>
            <a:r>
              <a:rPr lang="en-US" sz="1176" kern="0" spc="-49" dirty="0">
                <a:gradFill>
                  <a:gsLst>
                    <a:gs pos="0">
                      <a:srgbClr val="76736D"/>
                    </a:gs>
                    <a:gs pos="100000">
                      <a:srgbClr val="76736D"/>
                    </a:gs>
                  </a:gsLst>
                  <a:lin ang="5400000" scaled="0"/>
                </a:gradFill>
                <a:ea typeface="Segoe UI" pitchFamily="34" charset="0"/>
                <a:cs typeface="Segoe UI" pitchFamily="34" charset="0"/>
              </a:rPr>
              <a:t>Firms with high-performing </a:t>
            </a:r>
            <a:br>
              <a:rPr lang="en-US" sz="1176" kern="0" spc="-49" dirty="0">
                <a:gradFill>
                  <a:gsLst>
                    <a:gs pos="0">
                      <a:srgbClr val="76736D"/>
                    </a:gs>
                    <a:gs pos="100000">
                      <a:srgbClr val="76736D"/>
                    </a:gs>
                  </a:gsLst>
                  <a:lin ang="5400000" scaled="0"/>
                </a:gradFill>
                <a:ea typeface="Segoe UI" pitchFamily="34" charset="0"/>
                <a:cs typeface="Segoe UI" pitchFamily="34" charset="0"/>
              </a:rPr>
            </a:br>
            <a:r>
              <a:rPr lang="en-US" sz="1176" kern="0" spc="-49" dirty="0">
                <a:gradFill>
                  <a:gsLst>
                    <a:gs pos="0">
                      <a:srgbClr val="76736D"/>
                    </a:gs>
                    <a:gs pos="100000">
                      <a:srgbClr val="76736D"/>
                    </a:gs>
                  </a:gsLst>
                  <a:lin ang="5400000" scaled="0"/>
                </a:gradFill>
                <a:ea typeface="Segoe UI" pitchFamily="34" charset="0"/>
                <a:cs typeface="Segoe UI" pitchFamily="34" charset="0"/>
              </a:rPr>
              <a:t>IT organizations were 2x as likely </a:t>
            </a:r>
            <a:br>
              <a:rPr lang="en-US" sz="1176" kern="0" spc="-49" dirty="0">
                <a:gradFill>
                  <a:gsLst>
                    <a:gs pos="0">
                      <a:srgbClr val="76736D"/>
                    </a:gs>
                    <a:gs pos="100000">
                      <a:srgbClr val="76736D"/>
                    </a:gs>
                  </a:gsLst>
                  <a:lin ang="5400000" scaled="0"/>
                </a:gradFill>
                <a:ea typeface="Segoe UI" pitchFamily="34" charset="0"/>
                <a:cs typeface="Segoe UI" pitchFamily="34" charset="0"/>
              </a:rPr>
            </a:br>
            <a:r>
              <a:rPr lang="en-US" sz="1176" kern="0" spc="-49" dirty="0">
                <a:gradFill>
                  <a:gsLst>
                    <a:gs pos="0">
                      <a:srgbClr val="76736D"/>
                    </a:gs>
                    <a:gs pos="100000">
                      <a:srgbClr val="76736D"/>
                    </a:gs>
                  </a:gsLst>
                  <a:lin ang="5400000" scaled="0"/>
                </a:gradFill>
                <a:ea typeface="Segoe UI" pitchFamily="34" charset="0"/>
                <a:cs typeface="Segoe UI" pitchFamily="34" charset="0"/>
              </a:rPr>
              <a:t>to exceed their profitability, market share, and productivity goals</a:t>
            </a:r>
          </a:p>
        </p:txBody>
      </p:sp>
      <p:sp>
        <p:nvSpPr>
          <p:cNvPr id="37" name="Rectangle 36"/>
          <p:cNvSpPr/>
          <p:nvPr/>
        </p:nvSpPr>
        <p:spPr>
          <a:xfrm>
            <a:off x="8125920" y="4188808"/>
            <a:ext cx="1622997" cy="693970"/>
          </a:xfrm>
          <a:prstGeom prst="rect">
            <a:avLst/>
          </a:prstGeom>
        </p:spPr>
        <p:txBody>
          <a:bodyPr wrap="square">
            <a:spAutoFit/>
          </a:bodyPr>
          <a:lstStyle/>
          <a:p>
            <a:pPr defTabSz="913927" fontAlgn="base">
              <a:spcBef>
                <a:spcPct val="0"/>
              </a:spcBef>
              <a:spcAft>
                <a:spcPct val="0"/>
              </a:spcAft>
            </a:pPr>
            <a:r>
              <a:rPr lang="en-US" sz="1961" kern="0" dirty="0">
                <a:gradFill>
                  <a:gsLst>
                    <a:gs pos="0">
                      <a:schemeClr val="tx2"/>
                    </a:gs>
                    <a:gs pos="100000">
                      <a:schemeClr val="tx2"/>
                    </a:gs>
                  </a:gsLst>
                  <a:lin ang="5400000" scaled="0"/>
                </a:gradFill>
                <a:latin typeface="+mj-lt"/>
                <a:ea typeface="Segoe UI" pitchFamily="34" charset="0"/>
                <a:cs typeface="Segoe UI" pitchFamily="34" charset="0"/>
              </a:rPr>
              <a:t>Have 60x </a:t>
            </a:r>
            <a:br>
              <a:rPr lang="en-US" sz="1961" kern="0" dirty="0">
                <a:gradFill>
                  <a:gsLst>
                    <a:gs pos="0">
                      <a:schemeClr val="tx2"/>
                    </a:gs>
                    <a:gs pos="100000">
                      <a:schemeClr val="tx2"/>
                    </a:gs>
                  </a:gsLst>
                  <a:lin ang="5400000" scaled="0"/>
                </a:gradFill>
                <a:latin typeface="+mj-lt"/>
                <a:ea typeface="Segoe UI" pitchFamily="34" charset="0"/>
                <a:cs typeface="Segoe UI" pitchFamily="34" charset="0"/>
              </a:rPr>
            </a:br>
            <a:r>
              <a:rPr lang="en-US" sz="1961" kern="0" dirty="0">
                <a:gradFill>
                  <a:gsLst>
                    <a:gs pos="0">
                      <a:schemeClr val="tx2"/>
                    </a:gs>
                    <a:gs pos="100000">
                      <a:schemeClr val="tx2"/>
                    </a:gs>
                  </a:gsLst>
                  <a:lin ang="5400000" scaled="0"/>
                </a:gradFill>
                <a:latin typeface="+mj-lt"/>
                <a:ea typeface="Segoe UI" pitchFamily="34" charset="0"/>
                <a:cs typeface="Segoe UI" pitchFamily="34" charset="0"/>
              </a:rPr>
              <a:t>fewer failures</a:t>
            </a:r>
          </a:p>
        </p:txBody>
      </p:sp>
      <p:sp>
        <p:nvSpPr>
          <p:cNvPr id="38" name="Rectangle 37"/>
          <p:cNvSpPr/>
          <p:nvPr/>
        </p:nvSpPr>
        <p:spPr>
          <a:xfrm>
            <a:off x="8125920" y="4882778"/>
            <a:ext cx="2029573" cy="633625"/>
          </a:xfrm>
          <a:prstGeom prst="rect">
            <a:avLst/>
          </a:prstGeom>
        </p:spPr>
        <p:txBody>
          <a:bodyPr wrap="square">
            <a:spAutoFit/>
          </a:bodyPr>
          <a:lstStyle/>
          <a:p>
            <a:pPr defTabSz="913927" fontAlgn="base">
              <a:spcBef>
                <a:spcPts val="588"/>
              </a:spcBef>
              <a:spcAft>
                <a:spcPct val="0"/>
              </a:spcAft>
            </a:pPr>
            <a:r>
              <a:rPr lang="en-US" sz="1176" kern="0" spc="-49" dirty="0">
                <a:gradFill>
                  <a:gsLst>
                    <a:gs pos="0">
                      <a:srgbClr val="76736D"/>
                    </a:gs>
                    <a:gs pos="100000">
                      <a:srgbClr val="76736D"/>
                    </a:gs>
                  </a:gsLst>
                  <a:lin ang="5400000" scaled="0"/>
                </a:gradFill>
                <a:ea typeface="Segoe UI" pitchFamily="34" charset="0"/>
                <a:cs typeface="Segoe UI" pitchFamily="34" charset="0"/>
              </a:rPr>
              <a:t>and recover from failure </a:t>
            </a:r>
            <a:br>
              <a:rPr lang="en-US" sz="1176" kern="0" spc="-49" dirty="0">
                <a:gradFill>
                  <a:gsLst>
                    <a:gs pos="0">
                      <a:srgbClr val="76736D"/>
                    </a:gs>
                    <a:gs pos="100000">
                      <a:srgbClr val="76736D"/>
                    </a:gs>
                  </a:gsLst>
                  <a:lin ang="5400000" scaled="0"/>
                </a:gradFill>
                <a:ea typeface="Segoe UI" pitchFamily="34" charset="0"/>
                <a:cs typeface="Segoe UI" pitchFamily="34" charset="0"/>
              </a:rPr>
            </a:br>
            <a:r>
              <a:rPr lang="en-US" sz="1176" kern="0" spc="-49" dirty="0">
                <a:gradFill>
                  <a:gsLst>
                    <a:gs pos="0">
                      <a:srgbClr val="76736D"/>
                    </a:gs>
                    <a:gs pos="100000">
                      <a:srgbClr val="76736D"/>
                    </a:gs>
                  </a:gsLst>
                  <a:lin ang="5400000" scaled="0"/>
                </a:gradFill>
                <a:ea typeface="Segoe UI" pitchFamily="34" charset="0"/>
                <a:cs typeface="Segoe UI" pitchFamily="34" charset="0"/>
              </a:rPr>
              <a:t>168x faster as compared to their lower-performing peers</a:t>
            </a:r>
          </a:p>
        </p:txBody>
      </p:sp>
    </p:spTree>
    <p:extLst>
      <p:ext uri="{BB962C8B-B14F-4D97-AF65-F5344CB8AC3E}">
        <p14:creationId xmlns:p14="http://schemas.microsoft.com/office/powerpoint/2010/main" val="2663935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41791" y="1644293"/>
            <a:ext cx="2468123" cy="4274996"/>
            <a:chOff x="6218237" y="1676507"/>
            <a:chExt cx="2704427" cy="4361338"/>
          </a:xfrm>
        </p:grpSpPr>
        <p:sp>
          <p:nvSpPr>
            <p:cNvPr id="9" name="Rectangle 8"/>
            <p:cNvSpPr/>
            <p:nvPr/>
          </p:nvSpPr>
          <p:spPr bwMode="auto">
            <a:xfrm>
              <a:off x="6218237" y="2579805"/>
              <a:ext cx="2704427"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79259" rIns="179259" bIns="143407" numCol="1" spcCol="0" rtlCol="0" fromWordArt="0" anchor="t" anchorCtr="0" forceAA="0" compatLnSpc="1">
              <a:prstTxWarp prst="textNoShape">
                <a:avLst/>
              </a:prstTxWarp>
              <a:noAutofit/>
            </a:bodyPr>
            <a:lstStyle/>
            <a:p>
              <a:pPr defTabSz="896386">
                <a:spcAft>
                  <a:spcPts val="980"/>
                </a:spcAft>
              </a:pPr>
              <a:r>
                <a:rPr lang="en-US" sz="1567" kern="0" dirty="0">
                  <a:gradFill>
                    <a:gsLst>
                      <a:gs pos="0">
                        <a:schemeClr val="tx1"/>
                      </a:gs>
                      <a:gs pos="100000">
                        <a:schemeClr val="tx1"/>
                      </a:gs>
                    </a:gsLst>
                  </a:gradFill>
                </a:rPr>
                <a:t>Startup tasks</a:t>
              </a:r>
            </a:p>
            <a:p>
              <a:pPr defTabSz="896386">
                <a:spcAft>
                  <a:spcPts val="980"/>
                </a:spcAft>
              </a:pPr>
              <a:r>
                <a:rPr lang="en-US" sz="1567" kern="0" dirty="0">
                  <a:gradFill>
                    <a:gsLst>
                      <a:gs pos="0">
                        <a:schemeClr val="tx1"/>
                      </a:gs>
                      <a:gs pos="100000">
                        <a:schemeClr val="tx1"/>
                      </a:gs>
                    </a:gsLst>
                  </a:gradFill>
                </a:rPr>
                <a:t>More complex workloads</a:t>
              </a:r>
            </a:p>
            <a:p>
              <a:pPr defTabSz="896386">
                <a:spcAft>
                  <a:spcPts val="980"/>
                </a:spcAft>
              </a:pPr>
              <a:r>
                <a:rPr lang="en-US" sz="1567" kern="0" dirty="0">
                  <a:gradFill>
                    <a:gsLst>
                      <a:gs pos="0">
                        <a:schemeClr val="tx1"/>
                      </a:gs>
                      <a:gs pos="100000">
                        <a:schemeClr val="tx1"/>
                      </a:gs>
                    </a:gsLst>
                  </a:gradFill>
                </a:rPr>
                <a:t>Do more than websites</a:t>
              </a:r>
            </a:p>
            <a:p>
              <a:pPr defTabSz="896386">
                <a:spcAft>
                  <a:spcPts val="980"/>
                </a:spcAft>
              </a:pPr>
              <a:r>
                <a:rPr lang="en-US" sz="1567" kern="0" dirty="0">
                  <a:gradFill>
                    <a:gsLst>
                      <a:gs pos="0">
                        <a:schemeClr val="tx1"/>
                      </a:gs>
                      <a:gs pos="100000">
                        <a:schemeClr val="tx1"/>
                      </a:gs>
                    </a:gsLst>
                  </a:gradFill>
                </a:rPr>
                <a:t>APM compatible</a:t>
              </a:r>
            </a:p>
          </p:txBody>
        </p:sp>
        <p:grpSp>
          <p:nvGrpSpPr>
            <p:cNvPr id="29" name="Group 28"/>
            <p:cNvGrpSpPr/>
            <p:nvPr/>
          </p:nvGrpSpPr>
          <p:grpSpPr>
            <a:xfrm>
              <a:off x="6218238" y="1676507"/>
              <a:ext cx="2704426" cy="905256"/>
              <a:chOff x="457201" y="2776410"/>
              <a:chExt cx="2704426" cy="905256"/>
            </a:xfrm>
          </p:grpSpPr>
          <p:sp>
            <p:nvSpPr>
              <p:cNvPr id="5" name="Rectangle 4"/>
              <p:cNvSpPr/>
              <p:nvPr/>
            </p:nvSpPr>
            <p:spPr bwMode="auto">
              <a:xfrm>
                <a:off x="457201" y="2776410"/>
                <a:ext cx="2704426"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896214" defTabSz="913927" fontAlgn="base">
                  <a:lnSpc>
                    <a:spcPct val="90000"/>
                  </a:lnSpc>
                  <a:spcBef>
                    <a:spcPct val="0"/>
                  </a:spcBef>
                  <a:spcAft>
                    <a:spcPct val="0"/>
                  </a:spcAft>
                </a:pPr>
                <a:r>
                  <a:rPr lang="en-US" sz="1567" kern="0" dirty="0">
                    <a:gradFill>
                      <a:gsLst>
                        <a:gs pos="0">
                          <a:srgbClr val="FFFFFF"/>
                        </a:gs>
                        <a:gs pos="100000">
                          <a:srgbClr val="FFFFFF"/>
                        </a:gs>
                      </a:gsLst>
                      <a:lin ang="5400000" scaled="0"/>
                    </a:gradFill>
                    <a:ea typeface="Segoe UI" pitchFamily="34" charset="0"/>
                    <a:cs typeface="Segoe UI" pitchFamily="34" charset="0"/>
                  </a:rPr>
                  <a:t>Azure Cloud Services</a:t>
                </a:r>
              </a:p>
              <a:p>
                <a:pPr marL="896214" defTabSz="913927" fontAlgn="base">
                  <a:lnSpc>
                    <a:spcPct val="90000"/>
                  </a:lnSpc>
                  <a:spcBef>
                    <a:spcPct val="0"/>
                  </a:spcBef>
                  <a:spcAft>
                    <a:spcPct val="0"/>
                  </a:spcAft>
                </a:pPr>
                <a:r>
                  <a:rPr lang="en-US" sz="1567" kern="0" dirty="0">
                    <a:gradFill>
                      <a:gsLst>
                        <a:gs pos="0">
                          <a:srgbClr val="FFFFFF"/>
                        </a:gs>
                        <a:gs pos="100000">
                          <a:srgbClr val="FFFFFF"/>
                        </a:gs>
                      </a:gsLst>
                      <a:lin ang="5400000" scaled="0"/>
                    </a:gradFill>
                    <a:ea typeface="Segoe UI" pitchFamily="34" charset="0"/>
                    <a:cs typeface="Segoe UI" pitchFamily="34" charset="0"/>
                  </a:rPr>
                  <a:t>(PaaS)</a:t>
                </a:r>
              </a:p>
            </p:txBody>
          </p:sp>
          <p:pic>
            <p:nvPicPr>
              <p:cNvPr id="22" name="Picture 20"/>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2431" y="2861600"/>
                <a:ext cx="783921" cy="71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 name="Group 10"/>
          <p:cNvGrpSpPr/>
          <p:nvPr/>
        </p:nvGrpSpPr>
        <p:grpSpPr>
          <a:xfrm>
            <a:off x="8726744" y="1647252"/>
            <a:ext cx="2534130" cy="4272036"/>
            <a:chOff x="3341537" y="1786367"/>
            <a:chExt cx="2708858" cy="4358317"/>
          </a:xfrm>
        </p:grpSpPr>
        <p:sp>
          <p:nvSpPr>
            <p:cNvPr id="8" name="Rectangle 7"/>
            <p:cNvSpPr/>
            <p:nvPr/>
          </p:nvSpPr>
          <p:spPr bwMode="auto">
            <a:xfrm>
              <a:off x="3341537" y="2688604"/>
              <a:ext cx="2708858" cy="345608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79259" rIns="179259" bIns="143407" numCol="1" spcCol="0" rtlCol="0" fromWordArt="0" anchor="t" anchorCtr="0" forceAA="0" compatLnSpc="1">
              <a:prstTxWarp prst="textNoShape">
                <a:avLst/>
              </a:prstTxWarp>
              <a:noAutofit/>
            </a:bodyPr>
            <a:lstStyle/>
            <a:p>
              <a:pPr defTabSz="896386">
                <a:spcAft>
                  <a:spcPts val="980"/>
                </a:spcAft>
              </a:pPr>
              <a:r>
                <a:rPr lang="en-US" sz="1567" kern="0" dirty="0">
                  <a:gradFill>
                    <a:gsLst>
                      <a:gs pos="0">
                        <a:schemeClr val="tx1"/>
                      </a:gs>
                      <a:gs pos="100000">
                        <a:schemeClr val="tx1"/>
                      </a:gs>
                    </a:gsLst>
                  </a:gradFill>
                </a:rPr>
                <a:t>Easy CI and CD setup</a:t>
              </a:r>
            </a:p>
            <a:p>
              <a:pPr defTabSz="896386">
                <a:spcAft>
                  <a:spcPts val="980"/>
                </a:spcAft>
              </a:pPr>
              <a:r>
                <a:rPr lang="en-US" sz="1567" kern="0" dirty="0">
                  <a:gradFill>
                    <a:gsLst>
                      <a:gs pos="0">
                        <a:schemeClr val="tx1"/>
                      </a:gs>
                      <a:gs pos="100000">
                        <a:schemeClr val="tx1"/>
                      </a:gs>
                    </a:gsLst>
                  </a:gradFill>
                </a:rPr>
                <a:t>Easy Auto Recovery</a:t>
              </a:r>
            </a:p>
            <a:p>
              <a:pPr defTabSz="896386">
                <a:spcAft>
                  <a:spcPts val="980"/>
                </a:spcAft>
              </a:pPr>
              <a:r>
                <a:rPr lang="en-US" sz="1567" kern="0" dirty="0">
                  <a:gradFill>
                    <a:gsLst>
                      <a:gs pos="0">
                        <a:schemeClr val="tx1"/>
                      </a:gs>
                      <a:gs pos="100000">
                        <a:schemeClr val="tx1"/>
                      </a:gs>
                    </a:gsLst>
                  </a:gradFill>
                </a:rPr>
                <a:t>Easy Testing in Prod</a:t>
              </a:r>
            </a:p>
            <a:p>
              <a:pPr defTabSz="896386">
                <a:spcAft>
                  <a:spcPts val="980"/>
                </a:spcAft>
              </a:pPr>
              <a:r>
                <a:rPr lang="en-US" sz="1567" kern="0" dirty="0">
                  <a:gradFill>
                    <a:gsLst>
                      <a:gs pos="0">
                        <a:schemeClr val="tx1"/>
                      </a:gs>
                      <a:gs pos="100000">
                        <a:schemeClr val="tx1"/>
                      </a:gs>
                    </a:gsLst>
                  </a:gradFill>
                </a:rPr>
                <a:t>Easy deployments </a:t>
              </a:r>
              <a:br>
                <a:rPr lang="en-US" sz="1567" kern="0" dirty="0">
                  <a:gradFill>
                    <a:gsLst>
                      <a:gs pos="0">
                        <a:schemeClr val="tx1"/>
                      </a:gs>
                      <a:gs pos="100000">
                        <a:schemeClr val="tx1"/>
                      </a:gs>
                    </a:gsLst>
                  </a:gradFill>
                </a:rPr>
              </a:br>
              <a:r>
                <a:rPr lang="en-US" sz="1567" kern="0" dirty="0">
                  <a:gradFill>
                    <a:gsLst>
                      <a:gs pos="0">
                        <a:schemeClr val="tx1"/>
                      </a:gs>
                      <a:gs pos="100000">
                        <a:schemeClr val="tx1"/>
                      </a:gs>
                    </a:gsLst>
                  </a:gradFill>
                </a:rPr>
                <a:t>and scale</a:t>
              </a:r>
            </a:p>
            <a:p>
              <a:pPr defTabSz="896386">
                <a:spcAft>
                  <a:spcPts val="980"/>
                </a:spcAft>
              </a:pPr>
              <a:r>
                <a:rPr lang="en-US" sz="1567" kern="0" dirty="0">
                  <a:gradFill>
                    <a:gsLst>
                      <a:gs pos="0">
                        <a:schemeClr val="tx1"/>
                      </a:gs>
                      <a:gs pos="100000">
                        <a:schemeClr val="tx1"/>
                      </a:gs>
                    </a:gsLst>
                  </a:gradFill>
                </a:rPr>
                <a:t>Efficient Cost</a:t>
              </a:r>
            </a:p>
            <a:p>
              <a:pPr defTabSz="896386">
                <a:spcAft>
                  <a:spcPts val="980"/>
                </a:spcAft>
              </a:pPr>
              <a:r>
                <a:rPr lang="en-US" sz="1567" kern="0" dirty="0">
                  <a:gradFill>
                    <a:gsLst>
                      <a:gs pos="0">
                        <a:schemeClr val="tx1"/>
                      </a:gs>
                      <a:gs pos="100000">
                        <a:schemeClr val="tx1"/>
                      </a:gs>
                    </a:gsLst>
                  </a:gradFill>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896214" defTabSz="913927" fontAlgn="base">
                  <a:lnSpc>
                    <a:spcPct val="90000"/>
                  </a:lnSpc>
                  <a:spcBef>
                    <a:spcPct val="0"/>
                  </a:spcBef>
                  <a:spcAft>
                    <a:spcPct val="0"/>
                  </a:spcAft>
                </a:pPr>
                <a:r>
                  <a:rPr lang="en-US" sz="1567" kern="0" dirty="0">
                    <a:gradFill>
                      <a:gsLst>
                        <a:gs pos="0">
                          <a:srgbClr val="FFFFFF"/>
                        </a:gs>
                        <a:gs pos="100000">
                          <a:srgbClr val="FFFFFF"/>
                        </a:gs>
                      </a:gsLst>
                      <a:lin ang="5400000" scaled="0"/>
                    </a:gradFill>
                    <a:ea typeface="Segoe UI" pitchFamily="34" charset="0"/>
                    <a:cs typeface="Segoe UI" pitchFamily="34" charset="0"/>
                  </a:rPr>
                  <a:t>Azure Websites (PaaS)</a:t>
                </a:r>
              </a:p>
            </p:txBody>
          </p:sp>
          <p:pic>
            <p:nvPicPr>
              <p:cNvPr id="27" name="Picture 11"/>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63960" y="1546993"/>
                <a:ext cx="660864" cy="65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895472" y="1664194"/>
            <a:ext cx="2344372" cy="4255095"/>
            <a:chOff x="912673" y="1696810"/>
            <a:chExt cx="2240299" cy="4341035"/>
          </a:xfrm>
        </p:grpSpPr>
        <p:sp>
          <p:nvSpPr>
            <p:cNvPr id="10" name="Rectangle 9"/>
            <p:cNvSpPr/>
            <p:nvPr/>
          </p:nvSpPr>
          <p:spPr bwMode="auto">
            <a:xfrm>
              <a:off x="912673" y="2602066"/>
              <a:ext cx="2240299" cy="3435779"/>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79259" rIns="179259" bIns="143407" numCol="1" spcCol="0" rtlCol="0" fromWordArt="0" anchor="t" anchorCtr="0" forceAA="0" compatLnSpc="1">
              <a:prstTxWarp prst="textNoShape">
                <a:avLst/>
              </a:prstTxWarp>
              <a:noAutofit/>
            </a:bodyPr>
            <a:lstStyle/>
            <a:p>
              <a:pPr defTabSz="896386">
                <a:spcAft>
                  <a:spcPts val="980"/>
                </a:spcAft>
              </a:pPr>
              <a:r>
                <a:rPr lang="en-US" sz="1567" kern="0" dirty="0">
                  <a:gradFill>
                    <a:gsLst>
                      <a:gs pos="0">
                        <a:schemeClr val="tx1"/>
                      </a:gs>
                      <a:gs pos="100000">
                        <a:schemeClr val="tx1"/>
                      </a:gs>
                    </a:gsLst>
                    <a:lin ang="5400000" scaled="0"/>
                  </a:gradFill>
                </a:rPr>
                <a:t>Most control, but most management overhead</a:t>
              </a:r>
            </a:p>
            <a:p>
              <a:pPr defTabSz="896386">
                <a:spcAft>
                  <a:spcPts val="980"/>
                </a:spcAft>
              </a:pPr>
              <a:r>
                <a:rPr lang="en-US" sz="1567" kern="0" dirty="0">
                  <a:gradFill>
                    <a:gsLst>
                      <a:gs pos="0">
                        <a:schemeClr val="tx1"/>
                      </a:gs>
                      <a:gs pos="100000">
                        <a:schemeClr val="tx1"/>
                      </a:gs>
                    </a:gsLst>
                    <a:lin ang="5400000" scaled="0"/>
                  </a:gradFill>
                </a:rPr>
                <a:t>Most cost</a:t>
              </a:r>
            </a:p>
            <a:p>
              <a:pPr defTabSz="896386">
                <a:spcAft>
                  <a:spcPts val="980"/>
                </a:spcAft>
              </a:pPr>
              <a:r>
                <a:rPr lang="en-US" sz="1567" kern="0" dirty="0">
                  <a:gradFill>
                    <a:gsLst>
                      <a:gs pos="0">
                        <a:schemeClr val="tx1"/>
                      </a:gs>
                      <a:gs pos="100000">
                        <a:schemeClr val="tx1"/>
                      </a:gs>
                    </a:gsLst>
                    <a:lin ang="5400000" scaled="0"/>
                  </a:gradFill>
                </a:rPr>
                <a:t>Puppet/Chef/DSC agent integration</a:t>
              </a:r>
            </a:p>
            <a:p>
              <a:pPr defTabSz="896386">
                <a:spcAft>
                  <a:spcPts val="980"/>
                </a:spcAft>
              </a:pPr>
              <a:r>
                <a:rPr lang="en-US" sz="1567" kern="0" dirty="0">
                  <a:gradFill>
                    <a:gsLst>
                      <a:gs pos="0">
                        <a:schemeClr val="tx1"/>
                      </a:gs>
                      <a:gs pos="100000">
                        <a:schemeClr val="tx1"/>
                      </a:gs>
                    </a:gsLst>
                    <a:lin ang="5400000" scaled="0"/>
                  </a:gradFill>
                </a:rPr>
                <a:t>Easier to port workloads from </a:t>
              </a:r>
              <a:br>
                <a:rPr lang="en-US" sz="1567" kern="0" dirty="0">
                  <a:gradFill>
                    <a:gsLst>
                      <a:gs pos="0">
                        <a:schemeClr val="tx1"/>
                      </a:gs>
                      <a:gs pos="100000">
                        <a:schemeClr val="tx1"/>
                      </a:gs>
                    </a:gsLst>
                    <a:lin ang="5400000" scaled="0"/>
                  </a:gradFill>
                </a:rPr>
              </a:br>
              <a:r>
                <a:rPr lang="en-US" sz="1567" kern="0" dirty="0">
                  <a:gradFill>
                    <a:gsLst>
                      <a:gs pos="0">
                        <a:schemeClr val="tx1"/>
                      </a:gs>
                      <a:gs pos="100000">
                        <a:schemeClr val="tx1"/>
                      </a:gs>
                    </a:gsLst>
                    <a:lin ang="5400000" scaled="0"/>
                  </a:gradFill>
                </a:rPr>
                <a:t>on-premises</a:t>
              </a:r>
            </a:p>
            <a:p>
              <a:pPr defTabSz="896386">
                <a:spcAft>
                  <a:spcPts val="980"/>
                </a:spcAft>
              </a:pPr>
              <a:endParaRPr lang="en-US" sz="1567" kern="0" dirty="0" err="1">
                <a:solidFill>
                  <a:srgbClr val="FFFFFF"/>
                </a:solidFill>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896214" defTabSz="913927" fontAlgn="base">
                  <a:lnSpc>
                    <a:spcPct val="90000"/>
                  </a:lnSpc>
                  <a:spcBef>
                    <a:spcPct val="0"/>
                  </a:spcBef>
                  <a:spcAft>
                    <a:spcPct val="0"/>
                  </a:spcAft>
                </a:pPr>
                <a:r>
                  <a:rPr lang="en-US" sz="1567" kern="0" dirty="0">
                    <a:solidFill>
                      <a:srgbClr val="FFFFFF"/>
                    </a:solidFill>
                  </a:rPr>
                  <a:t>Azure VMs (</a:t>
                </a:r>
                <a:r>
                  <a:rPr lang="en-US" sz="1567" kern="0" dirty="0" err="1">
                    <a:solidFill>
                      <a:srgbClr val="FFFFFF"/>
                    </a:solidFill>
                  </a:rPr>
                  <a:t>IaaS</a:t>
                </a:r>
                <a:r>
                  <a:rPr lang="en-US" sz="1567" kern="0" dirty="0">
                    <a:solidFill>
                      <a:srgbClr val="FFFFFF"/>
                    </a:solidFill>
                  </a:rPr>
                  <a:t>)</a:t>
                </a:r>
              </a:p>
            </p:txBody>
          </p:sp>
          <p:pic>
            <p:nvPicPr>
              <p:cNvPr id="28" name="Picture 46"/>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66" y="975"/>
            <a:ext cx="12190271" cy="164331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gradFill>
                  <a:gsLst>
                    <a:gs pos="2917">
                      <a:schemeClr val="tx2"/>
                    </a:gs>
                    <a:gs pos="30000">
                      <a:schemeClr val="tx2"/>
                    </a:gs>
                  </a:gsLst>
                  <a:lin ang="5400000" scaled="0"/>
                </a:gradFill>
              </a:rPr>
              <a:t>Architecture Decisions</a:t>
            </a:r>
          </a:p>
        </p:txBody>
      </p:sp>
      <p:grpSp>
        <p:nvGrpSpPr>
          <p:cNvPr id="14" name="Group 13"/>
          <p:cNvGrpSpPr/>
          <p:nvPr/>
        </p:nvGrpSpPr>
        <p:grpSpPr>
          <a:xfrm>
            <a:off x="3450697" y="1642373"/>
            <a:ext cx="2375061" cy="4276916"/>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79259" rIns="179259" bIns="143407" numCol="1" spcCol="0" rtlCol="0" fromWordArt="0" anchor="t" anchorCtr="0" forceAA="0" compatLnSpc="1">
                <a:prstTxWarp prst="textNoShape">
                  <a:avLst/>
                </a:prstTxWarp>
                <a:noAutofit/>
              </a:bodyPr>
              <a:lstStyle/>
              <a:p>
                <a:pPr defTabSz="896386">
                  <a:spcAft>
                    <a:spcPts val="980"/>
                  </a:spcAft>
                </a:pPr>
                <a:r>
                  <a:rPr lang="en-US" sz="1567" kern="0" dirty="0">
                    <a:gradFill>
                      <a:gsLst>
                        <a:gs pos="0">
                          <a:schemeClr val="tx1"/>
                        </a:gs>
                        <a:gs pos="100000">
                          <a:schemeClr val="tx1"/>
                        </a:gs>
                      </a:gsLst>
                    </a:gradFill>
                  </a:rPr>
                  <a:t>Easiest portability from on-premises</a:t>
                </a:r>
              </a:p>
              <a:p>
                <a:pPr defTabSz="896386">
                  <a:spcAft>
                    <a:spcPts val="980"/>
                  </a:spcAft>
                </a:pPr>
                <a:r>
                  <a:rPr lang="en-US" sz="1567" kern="0" dirty="0">
                    <a:gradFill>
                      <a:gsLst>
                        <a:gs pos="0">
                          <a:schemeClr val="tx1"/>
                        </a:gs>
                        <a:gs pos="100000">
                          <a:schemeClr val="tx1"/>
                        </a:gs>
                      </a:gsLst>
                    </a:gradFill>
                  </a:rPr>
                  <a:t>Ecosystem of apps</a:t>
                </a:r>
              </a:p>
              <a:p>
                <a:pPr defTabSz="896386">
                  <a:spcAft>
                    <a:spcPts val="980"/>
                  </a:spcAft>
                </a:pPr>
                <a:r>
                  <a:rPr lang="en-US" sz="1567" kern="0" dirty="0">
                    <a:gradFill>
                      <a:gsLst>
                        <a:gs pos="0">
                          <a:schemeClr val="tx1"/>
                        </a:gs>
                        <a:gs pos="100000">
                          <a:schemeClr val="tx1"/>
                        </a:gs>
                      </a:gsLst>
                    </a:gradFill>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843313" defTabSz="530572" fontAlgn="base">
                  <a:lnSpc>
                    <a:spcPct val="90000"/>
                  </a:lnSpc>
                  <a:spcBef>
                    <a:spcPct val="0"/>
                  </a:spcBef>
                  <a:spcAft>
                    <a:spcPct val="0"/>
                  </a:spcAft>
                  <a:tabLst>
                    <a:tab pos="1009797" algn="l"/>
                  </a:tabLst>
                </a:pPr>
                <a:r>
                  <a:rPr lang="en-US" sz="1567" kern="0" dirty="0">
                    <a:solidFill>
                      <a:srgbClr val="FFFFFF"/>
                    </a:solidFill>
                  </a:rPr>
                  <a:t>Containers</a:t>
                </a:r>
              </a:p>
              <a:p>
                <a:pPr marL="843313" defTabSz="530572" fontAlgn="base">
                  <a:lnSpc>
                    <a:spcPct val="90000"/>
                  </a:lnSpc>
                  <a:spcBef>
                    <a:spcPct val="0"/>
                  </a:spcBef>
                  <a:spcAft>
                    <a:spcPct val="0"/>
                  </a:spcAft>
                  <a:tabLst>
                    <a:tab pos="1009797" algn="l"/>
                  </a:tabLst>
                </a:pPr>
                <a:endParaRPr lang="en-US" sz="1567" kern="0" dirty="0">
                  <a:solidFill>
                    <a:srgbClr val="FFFFFF"/>
                  </a:solidFill>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22222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Building Blocks for </a:t>
            </a:r>
            <a:r>
              <a:rPr lang="en-US" dirty="0" err="1"/>
              <a:t>DevOps</a:t>
            </a:r>
            <a:endParaRPr lang="en-US" dirty="0"/>
          </a:p>
        </p:txBody>
      </p:sp>
      <p:sp>
        <p:nvSpPr>
          <p:cNvPr id="102" name="Rectangle 101"/>
          <p:cNvSpPr/>
          <p:nvPr/>
        </p:nvSpPr>
        <p:spPr bwMode="auto">
          <a:xfrm>
            <a:off x="1" y="1569554"/>
            <a:ext cx="268807" cy="5287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Rectangle 266"/>
          <p:cNvSpPr/>
          <p:nvPr/>
        </p:nvSpPr>
        <p:spPr bwMode="auto">
          <a:xfrm>
            <a:off x="11902530" y="1518159"/>
            <a:ext cx="298448" cy="5287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Rectangle 123"/>
          <p:cNvSpPr/>
          <p:nvPr/>
        </p:nvSpPr>
        <p:spPr bwMode="auto">
          <a:xfrm>
            <a:off x="9603323" y="1488528"/>
            <a:ext cx="2299207" cy="1692474"/>
          </a:xfrm>
          <a:prstGeom prst="rect">
            <a:avLst/>
          </a:prstGeom>
          <a:solidFill>
            <a:srgbClr val="14457F"/>
          </a:solidFill>
          <a:ln w="635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50266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People</a:t>
            </a:r>
          </a:p>
          <a:p>
            <a:pPr marL="0" marR="0" lvl="0" indent="0" defTabSz="502662"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502662" eaLnBrk="1" fontAlgn="base" latinLnBrk="0" hangingPunct="1">
              <a:lnSpc>
                <a:spcPct val="90000"/>
              </a:lnSpc>
              <a:spcBef>
                <a:spcPct val="0"/>
              </a:spcBef>
              <a:spcAft>
                <a:spcPct val="0"/>
              </a:spcAft>
              <a:buClrTx/>
              <a:buSzTx/>
              <a:buFontTx/>
              <a:buNone/>
              <a:tabLst/>
              <a:defRPr/>
            </a:pP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Business</a:t>
            </a:r>
          </a:p>
          <a:p>
            <a:pPr marL="0" marR="0" lvl="0" indent="0" defTabSz="50266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IT Operations</a:t>
            </a:r>
          </a:p>
          <a:p>
            <a:pPr marL="0" marR="0" lvl="0" indent="0" defTabSz="50266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Developers/Testers</a:t>
            </a:r>
          </a:p>
          <a:p>
            <a:pPr marL="0" marR="0" lvl="0" indent="0" defTabSz="502662"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29" name="Group 740"/>
          <p:cNvGrpSpPr>
            <a:grpSpLocks noChangeAspect="1"/>
          </p:cNvGrpSpPr>
          <p:nvPr/>
        </p:nvGrpSpPr>
        <p:grpSpPr bwMode="auto">
          <a:xfrm>
            <a:off x="11001288" y="1884762"/>
            <a:ext cx="680300" cy="583554"/>
            <a:chOff x="7349" y="-2816"/>
            <a:chExt cx="661" cy="567"/>
          </a:xfrm>
          <a:solidFill>
            <a:schemeClr val="tx1"/>
          </a:solidFill>
        </p:grpSpPr>
        <p:sp>
          <p:nvSpPr>
            <p:cNvPr id="230"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1"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2"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3"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4"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5"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29" name="Rectangle 128"/>
          <p:cNvSpPr/>
          <p:nvPr/>
        </p:nvSpPr>
        <p:spPr bwMode="auto">
          <a:xfrm>
            <a:off x="9609851" y="3333436"/>
            <a:ext cx="2292679" cy="3107382"/>
          </a:xfrm>
          <a:prstGeom prst="rect">
            <a:avLst/>
          </a:prstGeom>
          <a:solidFill>
            <a:schemeClr val="accent3">
              <a:lumMod val="75000"/>
            </a:schemeClr>
          </a:solidFill>
          <a:ln w="6350" cap="flat" cmpd="sng" algn="ctr">
            <a:noFill/>
            <a:prstDash val="solid"/>
            <a:headEnd type="none" w="med" len="med"/>
            <a:tailEnd type="none" w="med" len="med"/>
          </a:ln>
          <a:effectLst/>
        </p:spPr>
        <p:txBody>
          <a:bodyPr vert="horz" wrap="square" lIns="179285" tIns="143428" rIns="179285" bIns="143428" numCol="1" rtlCol="0" anchor="t" anchorCtr="0" compatLnSpc="1">
            <a:prstTxWarp prst="textNoShape">
              <a:avLst/>
            </a:prstTxWarp>
          </a:bodyPr>
          <a:lstStyle/>
          <a:p>
            <a:pPr marL="0" marR="0" lvl="0" indent="0" defTabSz="50266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Process</a:t>
            </a:r>
          </a:p>
        </p:txBody>
      </p:sp>
      <p:grpSp>
        <p:nvGrpSpPr>
          <p:cNvPr id="23611" name="Group 24"/>
          <p:cNvGrpSpPr>
            <a:grpSpLocks/>
          </p:cNvGrpSpPr>
          <p:nvPr/>
        </p:nvGrpSpPr>
        <p:grpSpPr bwMode="auto">
          <a:xfrm>
            <a:off x="9848606" y="4256041"/>
            <a:ext cx="1757589" cy="1568031"/>
            <a:chOff x="9571710" y="3915497"/>
            <a:chExt cx="1133187" cy="959401"/>
          </a:xfrm>
        </p:grpSpPr>
        <p:sp>
          <p:nvSpPr>
            <p:cNvPr id="1282" name="Donut 326"/>
            <p:cNvSpPr/>
            <p:nvPr/>
          </p:nvSpPr>
          <p:spPr bwMode="auto">
            <a:xfrm flipH="1">
              <a:off x="9656866" y="3915003"/>
              <a:ext cx="960382" cy="960244"/>
            </a:xfrm>
            <a:prstGeom prst="donut">
              <a:avLst>
                <a:gd name="adj" fmla="val 5974"/>
              </a:avLst>
            </a:prstGeom>
            <a:solidFill>
              <a:schemeClr val="tx1"/>
            </a:solidFill>
            <a:ln w="9525" cap="flat" cmpd="sng" algn="ctr">
              <a:noFill/>
              <a:prstDash val="solid"/>
              <a:headEnd type="none" w="med" len="med"/>
              <a:tailEnd type="none" w="med" len="med"/>
            </a:ln>
            <a:effectLst/>
          </p:spPr>
          <p:txBody>
            <a:bodyPr lIns="175736" tIns="140589" rIns="175736" bIns="140589"/>
            <a:lstStyle/>
            <a:p>
              <a:pPr marL="0" marR="0" lvl="0" indent="0" algn="ctr" defTabSz="895922" eaLnBrk="1" fontAlgn="auto" latinLnBrk="0" hangingPunct="1">
                <a:lnSpc>
                  <a:spcPct val="90000"/>
                </a:lnSpc>
                <a:spcBef>
                  <a:spcPts val="0"/>
                </a:spcBef>
                <a:spcAft>
                  <a:spcPts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85" name="Group 329"/>
            <p:cNvGrpSpPr/>
            <p:nvPr/>
          </p:nvGrpSpPr>
          <p:grpSpPr bwMode="auto">
            <a:xfrm rot="10800000" flipH="1">
              <a:off x="9571710" y="4277108"/>
              <a:ext cx="242123" cy="212001"/>
              <a:chOff x="809112" y="3312713"/>
              <a:chExt cx="595204" cy="520866"/>
            </a:xfrm>
            <a:solidFill>
              <a:srgbClr val="E2D2E6"/>
            </a:solidFill>
          </p:grpSpPr>
          <p:sp>
            <p:nvSpPr>
              <p:cNvPr id="1286" name="Rectangle 330"/>
              <p:cNvSpPr/>
              <p:nvPr/>
            </p:nvSpPr>
            <p:spPr bwMode="auto">
              <a:xfrm>
                <a:off x="810252" y="3312713"/>
                <a:ext cx="594064" cy="159573"/>
              </a:xfrm>
              <a:prstGeom prst="rect">
                <a:avLst/>
              </a:prstGeom>
              <a:solidFill>
                <a:schemeClr val="accent3">
                  <a:lumMod val="75000"/>
                </a:schemeClr>
              </a:solidFill>
              <a:ln w="9525" cap="flat" cmpd="sng" algn="ctr">
                <a:noFill/>
                <a:prstDash val="solid"/>
                <a:headEnd type="none" w="med" len="med"/>
                <a:tailEnd type="none" w="med" len="med"/>
              </a:ln>
              <a:effectLst/>
            </p:spPr>
            <p:txBody>
              <a:bodyPr lIns="175736" tIns="140589" rIns="175736" bIns="140589"/>
              <a:lstStyle/>
              <a:p>
                <a:pPr marL="0" marR="0" lvl="0" indent="0" algn="ctr" defTabSz="895922" eaLnBrk="1" fontAlgn="auto" latinLnBrk="0" hangingPunct="1">
                  <a:lnSpc>
                    <a:spcPct val="90000"/>
                  </a:lnSpc>
                  <a:spcBef>
                    <a:spcPts val="0"/>
                  </a:spcBef>
                  <a:spcAft>
                    <a:spcPts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7" name="Isosceles Triangle 331"/>
              <p:cNvSpPr/>
              <p:nvPr/>
            </p:nvSpPr>
            <p:spPr bwMode="auto">
              <a:xfrm>
                <a:off x="809112" y="3343894"/>
                <a:ext cx="568032" cy="489685"/>
              </a:xfrm>
              <a:prstGeom prst="triangle">
                <a:avLst/>
              </a:prstGeom>
              <a:solidFill>
                <a:schemeClr val="tx1"/>
              </a:solidFill>
              <a:ln w="9525" cap="flat" cmpd="sng" algn="ctr">
                <a:noFill/>
                <a:prstDash val="solid"/>
                <a:headEnd type="none" w="med" len="med"/>
                <a:tailEnd type="none" w="med" len="med"/>
              </a:ln>
              <a:effectLst/>
            </p:spPr>
            <p:txBody>
              <a:bodyPr lIns="175736" tIns="140589" rIns="175736" bIns="140589"/>
              <a:lstStyle/>
              <a:p>
                <a:pPr marL="0" marR="0" lvl="0" indent="0" algn="ctr" defTabSz="895922" eaLnBrk="1" fontAlgn="auto" latinLnBrk="0" hangingPunct="1">
                  <a:lnSpc>
                    <a:spcPct val="90000"/>
                  </a:lnSpc>
                  <a:spcBef>
                    <a:spcPts val="0"/>
                  </a:spcBef>
                  <a:spcAft>
                    <a:spcPts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618" name="Group 23"/>
            <p:cNvGrpSpPr>
              <a:grpSpLocks/>
            </p:cNvGrpSpPr>
            <p:nvPr/>
          </p:nvGrpSpPr>
          <p:grpSpPr bwMode="auto">
            <a:xfrm>
              <a:off x="10459291" y="4273275"/>
              <a:ext cx="245606" cy="215836"/>
              <a:chOff x="10459291" y="4273275"/>
              <a:chExt cx="245606" cy="215836"/>
            </a:xfrm>
          </p:grpSpPr>
          <p:sp>
            <p:nvSpPr>
              <p:cNvPr id="165" name="Rectangle 330"/>
              <p:cNvSpPr/>
              <p:nvPr/>
            </p:nvSpPr>
            <p:spPr bwMode="auto">
              <a:xfrm rot="10800000" flipH="1">
                <a:off x="10458507" y="4273706"/>
                <a:ext cx="242873" cy="65075"/>
              </a:xfrm>
              <a:prstGeom prst="rect">
                <a:avLst/>
              </a:prstGeom>
              <a:solidFill>
                <a:schemeClr val="accent3">
                  <a:lumMod val="75000"/>
                </a:schemeClr>
              </a:solidFill>
              <a:ln w="9525" cap="flat" cmpd="sng" algn="ctr">
                <a:noFill/>
                <a:prstDash val="solid"/>
                <a:headEnd type="none" w="med" len="med"/>
                <a:tailEnd type="none" w="med" len="med"/>
              </a:ln>
              <a:effectLst/>
            </p:spPr>
            <p:txBody>
              <a:bodyPr lIns="175736" tIns="140589" rIns="175736" bIns="140589"/>
              <a:lstStyle/>
              <a:p>
                <a:pPr marL="0" marR="0" lvl="0" indent="0" algn="ctr" defTabSz="895922" eaLnBrk="1" fontAlgn="auto" latinLnBrk="0" hangingPunct="1">
                  <a:lnSpc>
                    <a:spcPct val="90000"/>
                  </a:lnSpc>
                  <a:spcBef>
                    <a:spcPts val="0"/>
                  </a:spcBef>
                  <a:spcAft>
                    <a:spcPts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84" name="Isosceles Triangle 328"/>
              <p:cNvSpPr/>
              <p:nvPr/>
            </p:nvSpPr>
            <p:spPr bwMode="auto">
              <a:xfrm flipH="1">
                <a:off x="10472793" y="4289578"/>
                <a:ext cx="231762" cy="199984"/>
              </a:xfrm>
              <a:prstGeom prst="triangle">
                <a:avLst/>
              </a:prstGeom>
              <a:solidFill>
                <a:schemeClr val="tx1"/>
              </a:solidFill>
              <a:ln w="9525" cap="flat" cmpd="sng" algn="ctr">
                <a:noFill/>
                <a:prstDash val="solid"/>
                <a:headEnd type="none" w="med" len="med"/>
                <a:tailEnd type="none" w="med" len="med"/>
              </a:ln>
              <a:effectLst/>
            </p:spPr>
            <p:txBody>
              <a:bodyPr lIns="175736" tIns="140589" rIns="175736" bIns="140589"/>
              <a:lstStyle/>
              <a:p>
                <a:pPr marL="0" marR="0" lvl="0" indent="0" algn="ctr" defTabSz="895922" eaLnBrk="1" fontAlgn="auto" latinLnBrk="0" hangingPunct="1">
                  <a:lnSpc>
                    <a:spcPct val="90000"/>
                  </a:lnSpc>
                  <a:spcBef>
                    <a:spcPts val="0"/>
                  </a:spcBef>
                  <a:spcAft>
                    <a:spcPts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75" name="Rectangle 274"/>
          <p:cNvSpPr/>
          <p:nvPr/>
        </p:nvSpPr>
        <p:spPr bwMode="auto">
          <a:xfrm>
            <a:off x="9669335" y="3903640"/>
            <a:ext cx="796907" cy="363325"/>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Plan</a:t>
            </a:r>
          </a:p>
        </p:txBody>
      </p:sp>
      <p:sp>
        <p:nvSpPr>
          <p:cNvPr id="276" name="Rectangle 275"/>
          <p:cNvSpPr/>
          <p:nvPr/>
        </p:nvSpPr>
        <p:spPr bwMode="auto">
          <a:xfrm>
            <a:off x="9746969" y="5853918"/>
            <a:ext cx="1437314" cy="554909"/>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Develop</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&amp; test</a:t>
            </a:r>
          </a:p>
        </p:txBody>
      </p:sp>
      <p:sp>
        <p:nvSpPr>
          <p:cNvPr id="277" name="Rectangle 276"/>
          <p:cNvSpPr/>
          <p:nvPr/>
        </p:nvSpPr>
        <p:spPr bwMode="auto">
          <a:xfrm>
            <a:off x="10987333" y="5878654"/>
            <a:ext cx="1073939" cy="350307"/>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Release</a:t>
            </a:r>
          </a:p>
        </p:txBody>
      </p:sp>
      <p:sp>
        <p:nvSpPr>
          <p:cNvPr id="279" name="Rectangle 278"/>
          <p:cNvSpPr/>
          <p:nvPr/>
        </p:nvSpPr>
        <p:spPr bwMode="auto">
          <a:xfrm>
            <a:off x="11016834" y="3871669"/>
            <a:ext cx="932256" cy="643413"/>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Monitor</a:t>
            </a:r>
            <a:b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&amp; learn</a:t>
            </a:r>
          </a:p>
        </p:txBody>
      </p:sp>
      <p:sp>
        <p:nvSpPr>
          <p:cNvPr id="258" name="Freeform 257"/>
          <p:cNvSpPr/>
          <p:nvPr/>
        </p:nvSpPr>
        <p:spPr bwMode="auto">
          <a:xfrm>
            <a:off x="1175240" y="1501908"/>
            <a:ext cx="4819718" cy="3237761"/>
          </a:xfrm>
          <a:custGeom>
            <a:avLst/>
            <a:gdLst>
              <a:gd name="connsiteX0" fmla="*/ 2731822 w 4916363"/>
              <a:gd name="connsiteY0" fmla="*/ 1590079 h 3302685"/>
              <a:gd name="connsiteX1" fmla="*/ 4916363 w 4916363"/>
              <a:gd name="connsiteY1" fmla="*/ 1590079 h 3302685"/>
              <a:gd name="connsiteX2" fmla="*/ 4916363 w 4916363"/>
              <a:gd name="connsiteY2" fmla="*/ 3302685 h 3302685"/>
              <a:gd name="connsiteX3" fmla="*/ 2731822 w 4916363"/>
              <a:gd name="connsiteY3" fmla="*/ 3302685 h 3302685"/>
              <a:gd name="connsiteX4" fmla="*/ 0 w 4916363"/>
              <a:gd name="connsiteY4" fmla="*/ 0 h 3302685"/>
              <a:gd name="connsiteX5" fmla="*/ 4916363 w 4916363"/>
              <a:gd name="connsiteY5" fmla="*/ 0 h 3302685"/>
              <a:gd name="connsiteX6" fmla="*/ 4916363 w 4916363"/>
              <a:gd name="connsiteY6" fmla="*/ 1589217 h 3302685"/>
              <a:gd name="connsiteX7" fmla="*/ 0 w 4916363"/>
              <a:gd name="connsiteY7" fmla="*/ 1589217 h 330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363" h="3302685">
                <a:moveTo>
                  <a:pt x="2731822" y="1590079"/>
                </a:moveTo>
                <a:lnTo>
                  <a:pt x="4916363" y="1590079"/>
                </a:lnTo>
                <a:lnTo>
                  <a:pt x="4916363" y="3302685"/>
                </a:lnTo>
                <a:lnTo>
                  <a:pt x="2731822" y="3302685"/>
                </a:lnTo>
                <a:close/>
                <a:moveTo>
                  <a:pt x="0" y="0"/>
                </a:moveTo>
                <a:lnTo>
                  <a:pt x="4916363" y="0"/>
                </a:lnTo>
                <a:lnTo>
                  <a:pt x="4916363" y="1589217"/>
                </a:lnTo>
                <a:lnTo>
                  <a:pt x="0" y="1589217"/>
                </a:lnTo>
                <a:close/>
              </a:path>
            </a:pathLst>
          </a:custGeom>
          <a:solidFill>
            <a:srgbClr val="2FAF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extBox 93"/>
          <p:cNvSpPr txBox="1"/>
          <p:nvPr/>
        </p:nvSpPr>
        <p:spPr>
          <a:xfrm>
            <a:off x="2542016" y="1505250"/>
            <a:ext cx="1933563" cy="561211"/>
          </a:xfrm>
          <a:prstGeom prst="rect">
            <a:avLst/>
          </a:prstGeom>
          <a:noFill/>
        </p:spPr>
        <p:txBody>
          <a:bodyPr wrap="none" lIns="179285" tIns="143428" rIns="179285" bIns="143428" rtlCol="0">
            <a:spAutoFit/>
          </a:bodyPr>
          <a:lstStyle/>
          <a:p>
            <a:pPr marL="0" marR="0" lvl="0" indent="0" defTabSz="914098"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rPr>
              <a:t>Azure services</a:t>
            </a:r>
          </a:p>
        </p:txBody>
      </p:sp>
      <p:sp>
        <p:nvSpPr>
          <p:cNvPr id="255" name="Rectangle 254"/>
          <p:cNvSpPr/>
          <p:nvPr/>
        </p:nvSpPr>
        <p:spPr bwMode="auto">
          <a:xfrm>
            <a:off x="6595957" y="1504183"/>
            <a:ext cx="2897567" cy="3227946"/>
          </a:xfrm>
          <a:prstGeom prst="rect">
            <a:avLst/>
          </a:prstGeom>
          <a:solidFill>
            <a:srgbClr val="2FAF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TextBox 260"/>
          <p:cNvSpPr txBox="1"/>
          <p:nvPr/>
        </p:nvSpPr>
        <p:spPr>
          <a:xfrm>
            <a:off x="6825310" y="1535638"/>
            <a:ext cx="2604591" cy="561211"/>
          </a:xfrm>
          <a:prstGeom prst="rect">
            <a:avLst/>
          </a:prstGeom>
          <a:noFill/>
        </p:spPr>
        <p:txBody>
          <a:bodyPr wrap="none" lIns="179285" tIns="143428" rIns="179285" bIns="143428" rtlCol="0">
            <a:spAutoFit/>
          </a:bodyPr>
          <a:lstStyle/>
          <a:p>
            <a:pPr marL="0" marR="0" lvl="0" indent="0" defTabSz="914098"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rPr>
              <a:t>Visual </a:t>
            </a: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rPr>
              <a:t>Studio Online</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9" name="Freeform 258"/>
          <p:cNvSpPr/>
          <p:nvPr/>
        </p:nvSpPr>
        <p:spPr bwMode="auto">
          <a:xfrm>
            <a:off x="1175240" y="3185553"/>
            <a:ext cx="8319551" cy="3231496"/>
          </a:xfrm>
          <a:custGeom>
            <a:avLst/>
            <a:gdLst>
              <a:gd name="connsiteX0" fmla="*/ 1879 w 8486375"/>
              <a:gd name="connsiteY0" fmla="*/ 0 h 3296294"/>
              <a:gd name="connsiteX1" fmla="*/ 2593977 w 8486375"/>
              <a:gd name="connsiteY1" fmla="*/ 0 h 3296294"/>
              <a:gd name="connsiteX2" fmla="*/ 2593977 w 8486375"/>
              <a:gd name="connsiteY2" fmla="*/ 1711370 h 3296294"/>
              <a:gd name="connsiteX3" fmla="*/ 8486375 w 8486375"/>
              <a:gd name="connsiteY3" fmla="*/ 1711370 h 3296294"/>
              <a:gd name="connsiteX4" fmla="*/ 8486375 w 8486375"/>
              <a:gd name="connsiteY4" fmla="*/ 3296294 h 3296294"/>
              <a:gd name="connsiteX5" fmla="*/ 0 w 8486375"/>
              <a:gd name="connsiteY5" fmla="*/ 3296294 h 3296294"/>
              <a:gd name="connsiteX6" fmla="*/ 0 w 8486375"/>
              <a:gd name="connsiteY6" fmla="*/ 1711370 h 3296294"/>
              <a:gd name="connsiteX7" fmla="*/ 1879 w 8486375"/>
              <a:gd name="connsiteY7" fmla="*/ 1711370 h 329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6375" h="3296294">
                <a:moveTo>
                  <a:pt x="1879" y="0"/>
                </a:moveTo>
                <a:lnTo>
                  <a:pt x="2593977" y="0"/>
                </a:lnTo>
                <a:lnTo>
                  <a:pt x="2593977" y="1711370"/>
                </a:lnTo>
                <a:lnTo>
                  <a:pt x="8486375" y="1711370"/>
                </a:lnTo>
                <a:lnTo>
                  <a:pt x="8486375" y="3296294"/>
                </a:lnTo>
                <a:lnTo>
                  <a:pt x="0" y="3296294"/>
                </a:lnTo>
                <a:lnTo>
                  <a:pt x="0" y="1711370"/>
                </a:lnTo>
                <a:lnTo>
                  <a:pt x="1879" y="1711370"/>
                </a:lnTo>
                <a:close/>
              </a:path>
            </a:pathLst>
          </a:custGeom>
          <a:solidFill>
            <a:srgbClr val="F177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2" name="TextBox 261"/>
          <p:cNvSpPr txBox="1"/>
          <p:nvPr/>
        </p:nvSpPr>
        <p:spPr>
          <a:xfrm>
            <a:off x="1333367" y="3179962"/>
            <a:ext cx="2471013" cy="561211"/>
          </a:xfrm>
          <a:prstGeom prst="rect">
            <a:avLst/>
          </a:prstGeom>
          <a:noFill/>
        </p:spPr>
        <p:txBody>
          <a:bodyPr wrap="none" lIns="179285" tIns="143428" rIns="179285" bIns="143428" rtlCol="0">
            <a:spAutoFit/>
          </a:bodyPr>
          <a:lstStyle/>
          <a:p>
            <a:pPr marL="0" marR="0" lvl="0" indent="0" defTabSz="914098"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rPr>
              <a:t>Microsoft products</a:t>
            </a:r>
          </a:p>
        </p:txBody>
      </p:sp>
      <p:grpSp>
        <p:nvGrpSpPr>
          <p:cNvPr id="30" name="Group 29"/>
          <p:cNvGrpSpPr/>
          <p:nvPr/>
        </p:nvGrpSpPr>
        <p:grpSpPr>
          <a:xfrm>
            <a:off x="1560532" y="2166534"/>
            <a:ext cx="589695" cy="837710"/>
            <a:chOff x="1469897" y="2165936"/>
            <a:chExt cx="601520" cy="854508"/>
          </a:xfrm>
        </p:grpSpPr>
        <p:grpSp>
          <p:nvGrpSpPr>
            <p:cNvPr id="11" name="Group 10"/>
            <p:cNvGrpSpPr/>
            <p:nvPr/>
          </p:nvGrpSpPr>
          <p:grpSpPr>
            <a:xfrm>
              <a:off x="1525132" y="2165936"/>
              <a:ext cx="435870" cy="435870"/>
              <a:chOff x="6025673" y="2125663"/>
              <a:chExt cx="558235" cy="558235"/>
            </a:xfrm>
            <a:solidFill>
              <a:schemeClr val="tx1"/>
            </a:solidFill>
          </p:grpSpPr>
          <p:sp>
            <p:nvSpPr>
              <p:cNvPr id="139" name="Freeform 23"/>
              <p:cNvSpPr>
                <a:spLocks noEditPoints="1"/>
              </p:cNvSpPr>
              <p:nvPr/>
            </p:nvSpPr>
            <p:spPr bwMode="auto">
              <a:xfrm>
                <a:off x="6025673" y="2125663"/>
                <a:ext cx="558235" cy="558235"/>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0" name="Freeform 24"/>
              <p:cNvSpPr>
                <a:spLocks/>
              </p:cNvSpPr>
              <p:nvPr/>
            </p:nvSpPr>
            <p:spPr bwMode="auto">
              <a:xfrm>
                <a:off x="6312201" y="2448006"/>
                <a:ext cx="98803" cy="8027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1" name="Freeform 25"/>
              <p:cNvSpPr>
                <a:spLocks/>
              </p:cNvSpPr>
              <p:nvPr/>
            </p:nvSpPr>
            <p:spPr bwMode="auto">
              <a:xfrm>
                <a:off x="6296146" y="2299802"/>
                <a:ext cx="112388" cy="86452"/>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2" name="Freeform 26"/>
              <p:cNvSpPr>
                <a:spLocks/>
              </p:cNvSpPr>
              <p:nvPr/>
            </p:nvSpPr>
            <p:spPr bwMode="auto">
              <a:xfrm>
                <a:off x="6226984" y="2345499"/>
                <a:ext cx="35816" cy="144499"/>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3" name="Freeform 27"/>
              <p:cNvSpPr>
                <a:spLocks/>
              </p:cNvSpPr>
              <p:nvPr/>
            </p:nvSpPr>
            <p:spPr bwMode="auto">
              <a:xfrm>
                <a:off x="6228218" y="2509758"/>
                <a:ext cx="76572" cy="67927"/>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4" name="Freeform 28"/>
              <p:cNvSpPr>
                <a:spLocks/>
              </p:cNvSpPr>
              <p:nvPr/>
            </p:nvSpPr>
            <p:spPr bwMode="auto">
              <a:xfrm>
                <a:off x="6404829" y="2381314"/>
                <a:ext cx="76572" cy="69162"/>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5" name="Freeform 29"/>
              <p:cNvSpPr>
                <a:spLocks/>
              </p:cNvSpPr>
              <p:nvPr/>
            </p:nvSpPr>
            <p:spPr bwMode="auto">
              <a:xfrm>
                <a:off x="6209693" y="2255341"/>
                <a:ext cx="77807" cy="67927"/>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69" name="Rectangle 168"/>
            <p:cNvSpPr/>
            <p:nvPr/>
          </p:nvSpPr>
          <p:spPr bwMode="auto">
            <a:xfrm>
              <a:off x="1469897" y="2696703"/>
              <a:ext cx="601520" cy="323741"/>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Websites</a:t>
              </a:r>
            </a:p>
          </p:txBody>
        </p:sp>
      </p:grpSp>
      <p:grpSp>
        <p:nvGrpSpPr>
          <p:cNvPr id="28" name="Group 27"/>
          <p:cNvGrpSpPr/>
          <p:nvPr/>
        </p:nvGrpSpPr>
        <p:grpSpPr>
          <a:xfrm>
            <a:off x="2276821" y="2185422"/>
            <a:ext cx="622517" cy="792280"/>
            <a:chOff x="2106285" y="2208576"/>
            <a:chExt cx="635000" cy="808167"/>
          </a:xfrm>
        </p:grpSpPr>
        <p:sp>
          <p:nvSpPr>
            <p:cNvPr id="168" name="Rectangle 167"/>
            <p:cNvSpPr/>
            <p:nvPr/>
          </p:nvSpPr>
          <p:spPr bwMode="auto">
            <a:xfrm>
              <a:off x="2141363" y="2696703"/>
              <a:ext cx="548640"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Cloud services</a:t>
              </a:r>
            </a:p>
          </p:txBody>
        </p:sp>
        <p:sp>
          <p:nvSpPr>
            <p:cNvPr id="26" name="Freeform 14"/>
            <p:cNvSpPr>
              <a:spLocks noEditPoints="1"/>
            </p:cNvSpPr>
            <p:nvPr/>
          </p:nvSpPr>
          <p:spPr bwMode="auto">
            <a:xfrm>
              <a:off x="2106285" y="2208576"/>
              <a:ext cx="635000" cy="350837"/>
            </a:xfrm>
            <a:custGeom>
              <a:avLst/>
              <a:gdLst>
                <a:gd name="T0" fmla="*/ 1440 w 2136"/>
                <a:gd name="T1" fmla="*/ 294 h 1181"/>
                <a:gd name="T2" fmla="*/ 462 w 2136"/>
                <a:gd name="T3" fmla="*/ 487 h 1181"/>
                <a:gd name="T4" fmla="*/ 0 w 2136"/>
                <a:gd name="T5" fmla="*/ 937 h 1181"/>
                <a:gd name="T6" fmla="*/ 1662 w 2136"/>
                <a:gd name="T7" fmla="*/ 1181 h 1181"/>
                <a:gd name="T8" fmla="*/ 1662 w 2136"/>
                <a:gd name="T9" fmla="*/ 235 h 1181"/>
                <a:gd name="T10" fmla="*/ 841 w 2136"/>
                <a:gd name="T11" fmla="*/ 685 h 1181"/>
                <a:gd name="T12" fmla="*/ 791 w 2136"/>
                <a:gd name="T13" fmla="*/ 673 h 1181"/>
                <a:gd name="T14" fmla="*/ 736 w 2136"/>
                <a:gd name="T15" fmla="*/ 597 h 1181"/>
                <a:gd name="T16" fmla="*/ 684 w 2136"/>
                <a:gd name="T17" fmla="*/ 614 h 1181"/>
                <a:gd name="T18" fmla="*/ 650 w 2136"/>
                <a:gd name="T19" fmla="*/ 576 h 1181"/>
                <a:gd name="T20" fmla="*/ 655 w 2136"/>
                <a:gd name="T21" fmla="*/ 557 h 1181"/>
                <a:gd name="T22" fmla="*/ 688 w 2136"/>
                <a:gd name="T23" fmla="*/ 495 h 1181"/>
                <a:gd name="T24" fmla="*/ 655 w 2136"/>
                <a:gd name="T25" fmla="*/ 436 h 1181"/>
                <a:gd name="T26" fmla="*/ 650 w 2136"/>
                <a:gd name="T27" fmla="*/ 415 h 1181"/>
                <a:gd name="T28" fmla="*/ 684 w 2136"/>
                <a:gd name="T29" fmla="*/ 379 h 1181"/>
                <a:gd name="T30" fmla="*/ 736 w 2136"/>
                <a:gd name="T31" fmla="*/ 393 h 1181"/>
                <a:gd name="T32" fmla="*/ 791 w 2136"/>
                <a:gd name="T33" fmla="*/ 320 h 1181"/>
                <a:gd name="T34" fmla="*/ 841 w 2136"/>
                <a:gd name="T35" fmla="*/ 305 h 1181"/>
                <a:gd name="T36" fmla="*/ 870 w 2136"/>
                <a:gd name="T37" fmla="*/ 369 h 1181"/>
                <a:gd name="T38" fmla="*/ 962 w 2136"/>
                <a:gd name="T39" fmla="*/ 379 h 1181"/>
                <a:gd name="T40" fmla="*/ 981 w 2136"/>
                <a:gd name="T41" fmla="*/ 386 h 1181"/>
                <a:gd name="T42" fmla="*/ 1001 w 2136"/>
                <a:gd name="T43" fmla="*/ 424 h 1181"/>
                <a:gd name="T44" fmla="*/ 955 w 2136"/>
                <a:gd name="T45" fmla="*/ 472 h 1181"/>
                <a:gd name="T46" fmla="*/ 955 w 2136"/>
                <a:gd name="T47" fmla="*/ 521 h 1181"/>
                <a:gd name="T48" fmla="*/ 1001 w 2136"/>
                <a:gd name="T49" fmla="*/ 569 h 1181"/>
                <a:gd name="T50" fmla="*/ 981 w 2136"/>
                <a:gd name="T51" fmla="*/ 605 h 1181"/>
                <a:gd name="T52" fmla="*/ 962 w 2136"/>
                <a:gd name="T53" fmla="*/ 614 h 1181"/>
                <a:gd name="T54" fmla="*/ 870 w 2136"/>
                <a:gd name="T55" fmla="*/ 621 h 1181"/>
                <a:gd name="T56" fmla="*/ 1589 w 2136"/>
                <a:gd name="T57" fmla="*/ 732 h 1181"/>
                <a:gd name="T58" fmla="*/ 1492 w 2136"/>
                <a:gd name="T59" fmla="*/ 798 h 1181"/>
                <a:gd name="T60" fmla="*/ 1568 w 2136"/>
                <a:gd name="T61" fmla="*/ 886 h 1181"/>
                <a:gd name="T62" fmla="*/ 1516 w 2136"/>
                <a:gd name="T63" fmla="*/ 951 h 1181"/>
                <a:gd name="T64" fmla="*/ 1399 w 2136"/>
                <a:gd name="T65" fmla="*/ 939 h 1181"/>
                <a:gd name="T66" fmla="*/ 1402 w 2136"/>
                <a:gd name="T67" fmla="*/ 1055 h 1181"/>
                <a:gd name="T68" fmla="*/ 1318 w 2136"/>
                <a:gd name="T69" fmla="*/ 1072 h 1181"/>
                <a:gd name="T70" fmla="*/ 1252 w 2136"/>
                <a:gd name="T71" fmla="*/ 989 h 1181"/>
                <a:gd name="T72" fmla="*/ 1185 w 2136"/>
                <a:gd name="T73" fmla="*/ 1072 h 1181"/>
                <a:gd name="T74" fmla="*/ 1102 w 2136"/>
                <a:gd name="T75" fmla="*/ 1055 h 1181"/>
                <a:gd name="T76" fmla="*/ 1105 w 2136"/>
                <a:gd name="T77" fmla="*/ 939 h 1181"/>
                <a:gd name="T78" fmla="*/ 988 w 2136"/>
                <a:gd name="T79" fmla="*/ 951 h 1181"/>
                <a:gd name="T80" fmla="*/ 936 w 2136"/>
                <a:gd name="T81" fmla="*/ 886 h 1181"/>
                <a:gd name="T82" fmla="*/ 1012 w 2136"/>
                <a:gd name="T83" fmla="*/ 798 h 1181"/>
                <a:gd name="T84" fmla="*/ 915 w 2136"/>
                <a:gd name="T85" fmla="*/ 732 h 1181"/>
                <a:gd name="T86" fmla="*/ 917 w 2136"/>
                <a:gd name="T87" fmla="*/ 649 h 1181"/>
                <a:gd name="T88" fmla="*/ 1031 w 2136"/>
                <a:gd name="T89" fmla="*/ 630 h 1181"/>
                <a:gd name="T90" fmla="*/ 1000 w 2136"/>
                <a:gd name="T91" fmla="*/ 518 h 1181"/>
                <a:gd name="T92" fmla="*/ 1055 w 2136"/>
                <a:gd name="T93" fmla="*/ 456 h 1181"/>
                <a:gd name="T94" fmla="*/ 1154 w 2136"/>
                <a:gd name="T95" fmla="*/ 516 h 1181"/>
                <a:gd name="T96" fmla="*/ 1202 w 2136"/>
                <a:gd name="T97" fmla="*/ 395 h 1181"/>
                <a:gd name="T98" fmla="*/ 1285 w 2136"/>
                <a:gd name="T99" fmla="*/ 380 h 1181"/>
                <a:gd name="T100" fmla="*/ 1326 w 2136"/>
                <a:gd name="T101" fmla="*/ 506 h 1181"/>
                <a:gd name="T102" fmla="*/ 1428 w 2136"/>
                <a:gd name="T103" fmla="*/ 454 h 1181"/>
                <a:gd name="T104" fmla="*/ 1499 w 2136"/>
                <a:gd name="T105" fmla="*/ 497 h 1181"/>
                <a:gd name="T106" fmla="*/ 1459 w 2136"/>
                <a:gd name="T107" fmla="*/ 606 h 1181"/>
                <a:gd name="T108" fmla="*/ 1570 w 2136"/>
                <a:gd name="T109" fmla="*/ 635 h 1181"/>
                <a:gd name="T110" fmla="*/ 1599 w 2136"/>
                <a:gd name="T111" fmla="*/ 713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181">
                  <a:moveTo>
                    <a:pt x="1662" y="235"/>
                  </a:moveTo>
                  <a:cubicBezTo>
                    <a:pt x="1582" y="235"/>
                    <a:pt x="1507" y="256"/>
                    <a:pt x="1440" y="294"/>
                  </a:cubicBezTo>
                  <a:cubicBezTo>
                    <a:pt x="1356" y="118"/>
                    <a:pt x="1175" y="0"/>
                    <a:pt x="974" y="0"/>
                  </a:cubicBezTo>
                  <a:cubicBezTo>
                    <a:pt x="701" y="0"/>
                    <a:pt x="474" y="218"/>
                    <a:pt x="462" y="487"/>
                  </a:cubicBezTo>
                  <a:cubicBezTo>
                    <a:pt x="336" y="504"/>
                    <a:pt x="231" y="588"/>
                    <a:pt x="181" y="706"/>
                  </a:cubicBezTo>
                  <a:cubicBezTo>
                    <a:pt x="76" y="731"/>
                    <a:pt x="0" y="823"/>
                    <a:pt x="0" y="937"/>
                  </a:cubicBezTo>
                  <a:cubicBezTo>
                    <a:pt x="0" y="1071"/>
                    <a:pt x="109" y="1181"/>
                    <a:pt x="239" y="1181"/>
                  </a:cubicBezTo>
                  <a:cubicBezTo>
                    <a:pt x="239" y="1181"/>
                    <a:pt x="239" y="1181"/>
                    <a:pt x="1662" y="1181"/>
                  </a:cubicBezTo>
                  <a:cubicBezTo>
                    <a:pt x="1922" y="1181"/>
                    <a:pt x="2136" y="966"/>
                    <a:pt x="2136" y="710"/>
                  </a:cubicBezTo>
                  <a:cubicBezTo>
                    <a:pt x="2136" y="449"/>
                    <a:pt x="1922" y="235"/>
                    <a:pt x="1662" y="235"/>
                  </a:cubicBezTo>
                  <a:close/>
                  <a:moveTo>
                    <a:pt x="858" y="673"/>
                  </a:moveTo>
                  <a:cubicBezTo>
                    <a:pt x="855" y="680"/>
                    <a:pt x="850" y="685"/>
                    <a:pt x="841" y="685"/>
                  </a:cubicBezTo>
                  <a:cubicBezTo>
                    <a:pt x="808" y="685"/>
                    <a:pt x="808" y="685"/>
                    <a:pt x="808" y="685"/>
                  </a:cubicBezTo>
                  <a:cubicBezTo>
                    <a:pt x="800" y="685"/>
                    <a:pt x="793" y="680"/>
                    <a:pt x="791" y="673"/>
                  </a:cubicBezTo>
                  <a:cubicBezTo>
                    <a:pt x="781" y="624"/>
                    <a:pt x="781" y="624"/>
                    <a:pt x="781" y="624"/>
                  </a:cubicBezTo>
                  <a:cubicBezTo>
                    <a:pt x="765" y="616"/>
                    <a:pt x="750" y="609"/>
                    <a:pt x="736" y="597"/>
                  </a:cubicBezTo>
                  <a:cubicBezTo>
                    <a:pt x="688" y="614"/>
                    <a:pt x="688" y="614"/>
                    <a:pt x="688" y="614"/>
                  </a:cubicBezTo>
                  <a:cubicBezTo>
                    <a:pt x="686" y="614"/>
                    <a:pt x="684" y="614"/>
                    <a:pt x="684" y="614"/>
                  </a:cubicBezTo>
                  <a:cubicBezTo>
                    <a:pt x="677" y="614"/>
                    <a:pt x="672" y="612"/>
                    <a:pt x="667" y="605"/>
                  </a:cubicBezTo>
                  <a:cubicBezTo>
                    <a:pt x="650" y="576"/>
                    <a:pt x="650" y="576"/>
                    <a:pt x="650" y="576"/>
                  </a:cubicBezTo>
                  <a:cubicBezTo>
                    <a:pt x="650" y="574"/>
                    <a:pt x="648" y="571"/>
                    <a:pt x="650" y="569"/>
                  </a:cubicBezTo>
                  <a:cubicBezTo>
                    <a:pt x="648" y="564"/>
                    <a:pt x="650" y="559"/>
                    <a:pt x="655" y="557"/>
                  </a:cubicBezTo>
                  <a:cubicBezTo>
                    <a:pt x="693" y="521"/>
                    <a:pt x="693" y="521"/>
                    <a:pt x="693" y="521"/>
                  </a:cubicBezTo>
                  <a:cubicBezTo>
                    <a:pt x="691" y="514"/>
                    <a:pt x="688" y="505"/>
                    <a:pt x="688" y="495"/>
                  </a:cubicBezTo>
                  <a:cubicBezTo>
                    <a:pt x="688" y="488"/>
                    <a:pt x="691" y="479"/>
                    <a:pt x="693" y="472"/>
                  </a:cubicBezTo>
                  <a:cubicBezTo>
                    <a:pt x="655" y="436"/>
                    <a:pt x="655" y="436"/>
                    <a:pt x="655" y="436"/>
                  </a:cubicBezTo>
                  <a:cubicBezTo>
                    <a:pt x="650" y="434"/>
                    <a:pt x="650" y="429"/>
                    <a:pt x="650" y="424"/>
                  </a:cubicBezTo>
                  <a:cubicBezTo>
                    <a:pt x="650" y="422"/>
                    <a:pt x="650" y="417"/>
                    <a:pt x="650" y="415"/>
                  </a:cubicBezTo>
                  <a:cubicBezTo>
                    <a:pt x="667" y="386"/>
                    <a:pt x="667" y="386"/>
                    <a:pt x="667" y="386"/>
                  </a:cubicBezTo>
                  <a:cubicBezTo>
                    <a:pt x="672" y="381"/>
                    <a:pt x="677" y="379"/>
                    <a:pt x="684" y="379"/>
                  </a:cubicBezTo>
                  <a:cubicBezTo>
                    <a:pt x="684" y="379"/>
                    <a:pt x="686" y="379"/>
                    <a:pt x="688" y="379"/>
                  </a:cubicBezTo>
                  <a:cubicBezTo>
                    <a:pt x="736" y="393"/>
                    <a:pt x="736" y="393"/>
                    <a:pt x="736" y="393"/>
                  </a:cubicBezTo>
                  <a:cubicBezTo>
                    <a:pt x="750" y="384"/>
                    <a:pt x="765" y="374"/>
                    <a:pt x="781" y="369"/>
                  </a:cubicBezTo>
                  <a:cubicBezTo>
                    <a:pt x="791" y="320"/>
                    <a:pt x="791" y="320"/>
                    <a:pt x="791" y="320"/>
                  </a:cubicBezTo>
                  <a:cubicBezTo>
                    <a:pt x="793" y="312"/>
                    <a:pt x="800" y="305"/>
                    <a:pt x="808" y="305"/>
                  </a:cubicBezTo>
                  <a:cubicBezTo>
                    <a:pt x="841" y="305"/>
                    <a:pt x="841" y="305"/>
                    <a:pt x="841" y="305"/>
                  </a:cubicBezTo>
                  <a:cubicBezTo>
                    <a:pt x="850" y="305"/>
                    <a:pt x="855" y="312"/>
                    <a:pt x="858" y="320"/>
                  </a:cubicBezTo>
                  <a:cubicBezTo>
                    <a:pt x="870" y="369"/>
                    <a:pt x="870" y="369"/>
                    <a:pt x="870" y="369"/>
                  </a:cubicBezTo>
                  <a:cubicBezTo>
                    <a:pt x="886" y="374"/>
                    <a:pt x="900" y="384"/>
                    <a:pt x="912" y="396"/>
                  </a:cubicBezTo>
                  <a:cubicBezTo>
                    <a:pt x="962" y="379"/>
                    <a:pt x="962" y="379"/>
                    <a:pt x="962" y="379"/>
                  </a:cubicBezTo>
                  <a:cubicBezTo>
                    <a:pt x="965" y="379"/>
                    <a:pt x="965" y="379"/>
                    <a:pt x="967" y="379"/>
                  </a:cubicBezTo>
                  <a:cubicBezTo>
                    <a:pt x="972" y="379"/>
                    <a:pt x="979" y="381"/>
                    <a:pt x="981" y="386"/>
                  </a:cubicBezTo>
                  <a:cubicBezTo>
                    <a:pt x="998" y="415"/>
                    <a:pt x="998" y="415"/>
                    <a:pt x="998" y="415"/>
                  </a:cubicBezTo>
                  <a:cubicBezTo>
                    <a:pt x="1001" y="417"/>
                    <a:pt x="1001" y="422"/>
                    <a:pt x="1001" y="424"/>
                  </a:cubicBezTo>
                  <a:cubicBezTo>
                    <a:pt x="1001" y="429"/>
                    <a:pt x="998" y="434"/>
                    <a:pt x="996" y="436"/>
                  </a:cubicBezTo>
                  <a:cubicBezTo>
                    <a:pt x="955" y="472"/>
                    <a:pt x="955" y="472"/>
                    <a:pt x="955" y="472"/>
                  </a:cubicBezTo>
                  <a:cubicBezTo>
                    <a:pt x="958" y="479"/>
                    <a:pt x="960" y="488"/>
                    <a:pt x="960" y="495"/>
                  </a:cubicBezTo>
                  <a:cubicBezTo>
                    <a:pt x="960" y="505"/>
                    <a:pt x="958" y="512"/>
                    <a:pt x="955" y="521"/>
                  </a:cubicBezTo>
                  <a:cubicBezTo>
                    <a:pt x="996" y="557"/>
                    <a:pt x="996" y="557"/>
                    <a:pt x="996" y="557"/>
                  </a:cubicBezTo>
                  <a:cubicBezTo>
                    <a:pt x="998" y="559"/>
                    <a:pt x="1001" y="564"/>
                    <a:pt x="1001" y="569"/>
                  </a:cubicBezTo>
                  <a:cubicBezTo>
                    <a:pt x="1001" y="571"/>
                    <a:pt x="1001" y="574"/>
                    <a:pt x="998" y="576"/>
                  </a:cubicBezTo>
                  <a:cubicBezTo>
                    <a:pt x="981" y="605"/>
                    <a:pt x="981" y="605"/>
                    <a:pt x="981" y="605"/>
                  </a:cubicBezTo>
                  <a:cubicBezTo>
                    <a:pt x="979" y="612"/>
                    <a:pt x="972" y="614"/>
                    <a:pt x="967" y="614"/>
                  </a:cubicBezTo>
                  <a:cubicBezTo>
                    <a:pt x="965" y="614"/>
                    <a:pt x="965" y="614"/>
                    <a:pt x="962" y="614"/>
                  </a:cubicBezTo>
                  <a:cubicBezTo>
                    <a:pt x="912" y="597"/>
                    <a:pt x="912" y="597"/>
                    <a:pt x="912" y="597"/>
                  </a:cubicBezTo>
                  <a:cubicBezTo>
                    <a:pt x="900" y="607"/>
                    <a:pt x="886" y="616"/>
                    <a:pt x="870" y="621"/>
                  </a:cubicBezTo>
                  <a:cubicBezTo>
                    <a:pt x="858" y="673"/>
                    <a:pt x="858" y="673"/>
                    <a:pt x="858" y="673"/>
                  </a:cubicBezTo>
                  <a:close/>
                  <a:moveTo>
                    <a:pt x="1589" y="732"/>
                  </a:moveTo>
                  <a:cubicBezTo>
                    <a:pt x="1497" y="770"/>
                    <a:pt x="1497" y="770"/>
                    <a:pt x="1497" y="770"/>
                  </a:cubicBezTo>
                  <a:cubicBezTo>
                    <a:pt x="1494" y="779"/>
                    <a:pt x="1494" y="789"/>
                    <a:pt x="1492" y="798"/>
                  </a:cubicBezTo>
                  <a:cubicBezTo>
                    <a:pt x="1566" y="865"/>
                    <a:pt x="1566" y="865"/>
                    <a:pt x="1566" y="865"/>
                  </a:cubicBezTo>
                  <a:cubicBezTo>
                    <a:pt x="1570" y="870"/>
                    <a:pt x="1573" y="879"/>
                    <a:pt x="1568" y="886"/>
                  </a:cubicBezTo>
                  <a:cubicBezTo>
                    <a:pt x="1535" y="943"/>
                    <a:pt x="1535" y="943"/>
                    <a:pt x="1535" y="943"/>
                  </a:cubicBezTo>
                  <a:cubicBezTo>
                    <a:pt x="1532" y="948"/>
                    <a:pt x="1523" y="953"/>
                    <a:pt x="1516" y="951"/>
                  </a:cubicBezTo>
                  <a:cubicBezTo>
                    <a:pt x="1421" y="920"/>
                    <a:pt x="1421" y="920"/>
                    <a:pt x="1421" y="920"/>
                  </a:cubicBezTo>
                  <a:cubicBezTo>
                    <a:pt x="1413" y="927"/>
                    <a:pt x="1406" y="934"/>
                    <a:pt x="1399" y="939"/>
                  </a:cubicBezTo>
                  <a:cubicBezTo>
                    <a:pt x="1411" y="1036"/>
                    <a:pt x="1411" y="1036"/>
                    <a:pt x="1411" y="1036"/>
                  </a:cubicBezTo>
                  <a:cubicBezTo>
                    <a:pt x="1413" y="1046"/>
                    <a:pt x="1409" y="1053"/>
                    <a:pt x="1402" y="1055"/>
                  </a:cubicBezTo>
                  <a:cubicBezTo>
                    <a:pt x="1340" y="1076"/>
                    <a:pt x="1340" y="1076"/>
                    <a:pt x="1340" y="1076"/>
                  </a:cubicBezTo>
                  <a:cubicBezTo>
                    <a:pt x="1333" y="1079"/>
                    <a:pt x="1323" y="1076"/>
                    <a:pt x="1318" y="1072"/>
                  </a:cubicBezTo>
                  <a:cubicBezTo>
                    <a:pt x="1266" y="986"/>
                    <a:pt x="1266" y="986"/>
                    <a:pt x="1266" y="986"/>
                  </a:cubicBezTo>
                  <a:cubicBezTo>
                    <a:pt x="1261" y="986"/>
                    <a:pt x="1257" y="989"/>
                    <a:pt x="1252" y="989"/>
                  </a:cubicBezTo>
                  <a:cubicBezTo>
                    <a:pt x="1247" y="989"/>
                    <a:pt x="1242" y="986"/>
                    <a:pt x="1238" y="986"/>
                  </a:cubicBezTo>
                  <a:cubicBezTo>
                    <a:pt x="1185" y="1072"/>
                    <a:pt x="1185" y="1072"/>
                    <a:pt x="1185" y="1072"/>
                  </a:cubicBezTo>
                  <a:cubicBezTo>
                    <a:pt x="1181" y="1076"/>
                    <a:pt x="1171" y="1079"/>
                    <a:pt x="1164" y="1076"/>
                  </a:cubicBezTo>
                  <a:cubicBezTo>
                    <a:pt x="1102" y="1055"/>
                    <a:pt x="1102" y="1055"/>
                    <a:pt x="1102" y="1055"/>
                  </a:cubicBezTo>
                  <a:cubicBezTo>
                    <a:pt x="1095" y="1053"/>
                    <a:pt x="1090" y="1046"/>
                    <a:pt x="1093" y="1036"/>
                  </a:cubicBezTo>
                  <a:cubicBezTo>
                    <a:pt x="1105" y="939"/>
                    <a:pt x="1105" y="939"/>
                    <a:pt x="1105" y="939"/>
                  </a:cubicBezTo>
                  <a:cubicBezTo>
                    <a:pt x="1097" y="932"/>
                    <a:pt x="1090" y="927"/>
                    <a:pt x="1083" y="920"/>
                  </a:cubicBezTo>
                  <a:cubicBezTo>
                    <a:pt x="988" y="951"/>
                    <a:pt x="988" y="951"/>
                    <a:pt x="988" y="951"/>
                  </a:cubicBezTo>
                  <a:cubicBezTo>
                    <a:pt x="981" y="953"/>
                    <a:pt x="972" y="948"/>
                    <a:pt x="969" y="943"/>
                  </a:cubicBezTo>
                  <a:cubicBezTo>
                    <a:pt x="936" y="886"/>
                    <a:pt x="936" y="886"/>
                    <a:pt x="936" y="886"/>
                  </a:cubicBezTo>
                  <a:cubicBezTo>
                    <a:pt x="931" y="879"/>
                    <a:pt x="934" y="870"/>
                    <a:pt x="938" y="865"/>
                  </a:cubicBezTo>
                  <a:cubicBezTo>
                    <a:pt x="1012" y="798"/>
                    <a:pt x="1012" y="798"/>
                    <a:pt x="1012" y="798"/>
                  </a:cubicBezTo>
                  <a:cubicBezTo>
                    <a:pt x="1010" y="789"/>
                    <a:pt x="1010" y="779"/>
                    <a:pt x="1007" y="770"/>
                  </a:cubicBezTo>
                  <a:cubicBezTo>
                    <a:pt x="915" y="732"/>
                    <a:pt x="915" y="732"/>
                    <a:pt x="915" y="732"/>
                  </a:cubicBezTo>
                  <a:cubicBezTo>
                    <a:pt x="907" y="730"/>
                    <a:pt x="905" y="722"/>
                    <a:pt x="905" y="713"/>
                  </a:cubicBezTo>
                  <a:cubicBezTo>
                    <a:pt x="917" y="649"/>
                    <a:pt x="917" y="649"/>
                    <a:pt x="917" y="649"/>
                  </a:cubicBezTo>
                  <a:cubicBezTo>
                    <a:pt x="919" y="642"/>
                    <a:pt x="924" y="637"/>
                    <a:pt x="934" y="635"/>
                  </a:cubicBezTo>
                  <a:cubicBezTo>
                    <a:pt x="1031" y="630"/>
                    <a:pt x="1031" y="630"/>
                    <a:pt x="1031" y="630"/>
                  </a:cubicBezTo>
                  <a:cubicBezTo>
                    <a:pt x="1036" y="623"/>
                    <a:pt x="1040" y="613"/>
                    <a:pt x="1045" y="606"/>
                  </a:cubicBezTo>
                  <a:cubicBezTo>
                    <a:pt x="1000" y="518"/>
                    <a:pt x="1000" y="518"/>
                    <a:pt x="1000" y="518"/>
                  </a:cubicBezTo>
                  <a:cubicBezTo>
                    <a:pt x="995" y="511"/>
                    <a:pt x="998" y="502"/>
                    <a:pt x="1005" y="497"/>
                  </a:cubicBezTo>
                  <a:cubicBezTo>
                    <a:pt x="1055" y="456"/>
                    <a:pt x="1055" y="456"/>
                    <a:pt x="1055" y="456"/>
                  </a:cubicBezTo>
                  <a:cubicBezTo>
                    <a:pt x="1059" y="449"/>
                    <a:pt x="1069" y="449"/>
                    <a:pt x="1076" y="454"/>
                  </a:cubicBezTo>
                  <a:cubicBezTo>
                    <a:pt x="1154" y="516"/>
                    <a:pt x="1154" y="516"/>
                    <a:pt x="1154" y="516"/>
                  </a:cubicBezTo>
                  <a:cubicBezTo>
                    <a:pt x="1162" y="511"/>
                    <a:pt x="1169" y="509"/>
                    <a:pt x="1178" y="506"/>
                  </a:cubicBezTo>
                  <a:cubicBezTo>
                    <a:pt x="1202" y="395"/>
                    <a:pt x="1202" y="395"/>
                    <a:pt x="1202" y="395"/>
                  </a:cubicBezTo>
                  <a:cubicBezTo>
                    <a:pt x="1204" y="388"/>
                    <a:pt x="1212" y="380"/>
                    <a:pt x="1219" y="380"/>
                  </a:cubicBezTo>
                  <a:cubicBezTo>
                    <a:pt x="1285" y="380"/>
                    <a:pt x="1285" y="380"/>
                    <a:pt x="1285" y="380"/>
                  </a:cubicBezTo>
                  <a:cubicBezTo>
                    <a:pt x="1292" y="380"/>
                    <a:pt x="1299" y="388"/>
                    <a:pt x="1302" y="395"/>
                  </a:cubicBezTo>
                  <a:cubicBezTo>
                    <a:pt x="1326" y="506"/>
                    <a:pt x="1326" y="506"/>
                    <a:pt x="1326" y="506"/>
                  </a:cubicBezTo>
                  <a:cubicBezTo>
                    <a:pt x="1335" y="509"/>
                    <a:pt x="1342" y="511"/>
                    <a:pt x="1349" y="516"/>
                  </a:cubicBezTo>
                  <a:cubicBezTo>
                    <a:pt x="1428" y="454"/>
                    <a:pt x="1428" y="454"/>
                    <a:pt x="1428" y="454"/>
                  </a:cubicBezTo>
                  <a:cubicBezTo>
                    <a:pt x="1435" y="449"/>
                    <a:pt x="1444" y="449"/>
                    <a:pt x="1449" y="454"/>
                  </a:cubicBezTo>
                  <a:cubicBezTo>
                    <a:pt x="1499" y="497"/>
                    <a:pt x="1499" y="497"/>
                    <a:pt x="1499" y="497"/>
                  </a:cubicBezTo>
                  <a:cubicBezTo>
                    <a:pt x="1506" y="502"/>
                    <a:pt x="1506" y="511"/>
                    <a:pt x="1504" y="518"/>
                  </a:cubicBezTo>
                  <a:cubicBezTo>
                    <a:pt x="1459" y="606"/>
                    <a:pt x="1459" y="606"/>
                    <a:pt x="1459" y="606"/>
                  </a:cubicBezTo>
                  <a:cubicBezTo>
                    <a:pt x="1463" y="613"/>
                    <a:pt x="1468" y="623"/>
                    <a:pt x="1473" y="630"/>
                  </a:cubicBezTo>
                  <a:cubicBezTo>
                    <a:pt x="1570" y="635"/>
                    <a:pt x="1570" y="635"/>
                    <a:pt x="1570" y="635"/>
                  </a:cubicBezTo>
                  <a:cubicBezTo>
                    <a:pt x="1580" y="635"/>
                    <a:pt x="1585" y="642"/>
                    <a:pt x="1587" y="649"/>
                  </a:cubicBezTo>
                  <a:cubicBezTo>
                    <a:pt x="1599" y="713"/>
                    <a:pt x="1599" y="713"/>
                    <a:pt x="1599" y="713"/>
                  </a:cubicBezTo>
                  <a:cubicBezTo>
                    <a:pt x="1599" y="720"/>
                    <a:pt x="1596" y="730"/>
                    <a:pt x="1589" y="7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27" name="Group 26"/>
          <p:cNvGrpSpPr/>
          <p:nvPr/>
        </p:nvGrpSpPr>
        <p:grpSpPr>
          <a:xfrm>
            <a:off x="3061149" y="2134775"/>
            <a:ext cx="607010" cy="832744"/>
            <a:chOff x="2827033" y="2167301"/>
            <a:chExt cx="619182" cy="849442"/>
          </a:xfrm>
        </p:grpSpPr>
        <p:sp>
          <p:nvSpPr>
            <p:cNvPr id="29" name="Freeform 18"/>
            <p:cNvSpPr>
              <a:spLocks noEditPoints="1"/>
            </p:cNvSpPr>
            <p:nvPr/>
          </p:nvSpPr>
          <p:spPr bwMode="auto">
            <a:xfrm>
              <a:off x="2926717" y="2167301"/>
              <a:ext cx="323850" cy="433387"/>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endParaRPr>
            </a:p>
          </p:txBody>
        </p:sp>
        <p:sp>
          <p:nvSpPr>
            <p:cNvPr id="184" name="Rectangle 183"/>
            <p:cNvSpPr/>
            <p:nvPr/>
          </p:nvSpPr>
          <p:spPr bwMode="auto">
            <a:xfrm>
              <a:off x="2827033" y="2696703"/>
              <a:ext cx="61918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SQL</a:t>
              </a:r>
              <a:b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database</a:t>
              </a:r>
            </a:p>
          </p:txBody>
        </p:sp>
      </p:grpSp>
      <p:grpSp>
        <p:nvGrpSpPr>
          <p:cNvPr id="24" name="Group 23"/>
          <p:cNvGrpSpPr/>
          <p:nvPr/>
        </p:nvGrpSpPr>
        <p:grpSpPr>
          <a:xfrm>
            <a:off x="4694904" y="2153312"/>
            <a:ext cx="857527" cy="803481"/>
            <a:chOff x="4393740" y="2197151"/>
            <a:chExt cx="874722" cy="819592"/>
          </a:xfrm>
        </p:grpSpPr>
        <p:sp>
          <p:nvSpPr>
            <p:cNvPr id="151" name="Freeform 376"/>
            <p:cNvSpPr>
              <a:spLocks noChangeAspect="1" noEditPoints="1"/>
            </p:cNvSpPr>
            <p:nvPr/>
          </p:nvSpPr>
          <p:spPr bwMode="auto">
            <a:xfrm>
              <a:off x="4571838" y="2197151"/>
              <a:ext cx="394569" cy="396522"/>
            </a:xfrm>
            <a:custGeom>
              <a:avLst/>
              <a:gdLst>
                <a:gd name="T0" fmla="*/ 0 w 86"/>
                <a:gd name="T1" fmla="*/ 0 h 86"/>
                <a:gd name="T2" fmla="*/ 24 w 86"/>
                <a:gd name="T3" fmla="*/ 0 h 86"/>
                <a:gd name="T4" fmla="*/ 24 w 86"/>
                <a:gd name="T5" fmla="*/ 24 h 86"/>
                <a:gd name="T6" fmla="*/ 18 w 86"/>
                <a:gd name="T7" fmla="*/ 24 h 86"/>
                <a:gd name="T8" fmla="*/ 18 w 86"/>
                <a:gd name="T9" fmla="*/ 33 h 86"/>
                <a:gd name="T10" fmla="*/ 22 w 86"/>
                <a:gd name="T11" fmla="*/ 37 h 86"/>
                <a:gd name="T12" fmla="*/ 31 w 86"/>
                <a:gd name="T13" fmla="*/ 37 h 86"/>
                <a:gd name="T14" fmla="*/ 31 w 86"/>
                <a:gd name="T15" fmla="*/ 31 h 86"/>
                <a:gd name="T16" fmla="*/ 55 w 86"/>
                <a:gd name="T17" fmla="*/ 31 h 86"/>
                <a:gd name="T18" fmla="*/ 55 w 86"/>
                <a:gd name="T19" fmla="*/ 55 h 86"/>
                <a:gd name="T20" fmla="*/ 49 w 86"/>
                <a:gd name="T21" fmla="*/ 55 h 86"/>
                <a:gd name="T22" fmla="*/ 49 w 86"/>
                <a:gd name="T23" fmla="*/ 64 h 86"/>
                <a:gd name="T24" fmla="*/ 53 w 86"/>
                <a:gd name="T25" fmla="*/ 67 h 86"/>
                <a:gd name="T26" fmla="*/ 61 w 86"/>
                <a:gd name="T27" fmla="*/ 67 h 86"/>
                <a:gd name="T28" fmla="*/ 61 w 86"/>
                <a:gd name="T29" fmla="*/ 61 h 86"/>
                <a:gd name="T30" fmla="*/ 86 w 86"/>
                <a:gd name="T31" fmla="*/ 61 h 86"/>
                <a:gd name="T32" fmla="*/ 86 w 86"/>
                <a:gd name="T33" fmla="*/ 86 h 86"/>
                <a:gd name="T34" fmla="*/ 61 w 86"/>
                <a:gd name="T35" fmla="*/ 86 h 86"/>
                <a:gd name="T36" fmla="*/ 61 w 86"/>
                <a:gd name="T37" fmla="*/ 73 h 86"/>
                <a:gd name="T38" fmla="*/ 53 w 86"/>
                <a:gd name="T39" fmla="*/ 73 h 86"/>
                <a:gd name="T40" fmla="*/ 46 w 86"/>
                <a:gd name="T41" fmla="*/ 78 h 86"/>
                <a:gd name="T42" fmla="*/ 39 w 86"/>
                <a:gd name="T43" fmla="*/ 73 h 86"/>
                <a:gd name="T44" fmla="*/ 18 w 86"/>
                <a:gd name="T45" fmla="*/ 73 h 86"/>
                <a:gd name="T46" fmla="*/ 12 w 86"/>
                <a:gd name="T47" fmla="*/ 73 h 86"/>
                <a:gd name="T48" fmla="*/ 12 w 86"/>
                <a:gd name="T49" fmla="*/ 67 h 86"/>
                <a:gd name="T50" fmla="*/ 12 w 86"/>
                <a:gd name="T51" fmla="*/ 47 h 86"/>
                <a:gd name="T52" fmla="*/ 7 w 86"/>
                <a:gd name="T53" fmla="*/ 40 h 86"/>
                <a:gd name="T54" fmla="*/ 12 w 86"/>
                <a:gd name="T55" fmla="*/ 33 h 86"/>
                <a:gd name="T56" fmla="*/ 12 w 86"/>
                <a:gd name="T57" fmla="*/ 24 h 86"/>
                <a:gd name="T58" fmla="*/ 0 w 86"/>
                <a:gd name="T59" fmla="*/ 24 h 86"/>
                <a:gd name="T60" fmla="*/ 0 w 86"/>
                <a:gd name="T61" fmla="*/ 0 h 86"/>
                <a:gd name="T62" fmla="*/ 43 w 86"/>
                <a:gd name="T63" fmla="*/ 55 h 86"/>
                <a:gd name="T64" fmla="*/ 31 w 86"/>
                <a:gd name="T65" fmla="*/ 55 h 86"/>
                <a:gd name="T66" fmla="*/ 31 w 86"/>
                <a:gd name="T67" fmla="*/ 43 h 86"/>
                <a:gd name="T68" fmla="*/ 22 w 86"/>
                <a:gd name="T69" fmla="*/ 43 h 86"/>
                <a:gd name="T70" fmla="*/ 18 w 86"/>
                <a:gd name="T71" fmla="*/ 46 h 86"/>
                <a:gd name="T72" fmla="*/ 18 w 86"/>
                <a:gd name="T73" fmla="*/ 67 h 86"/>
                <a:gd name="T74" fmla="*/ 39 w 86"/>
                <a:gd name="T75" fmla="*/ 67 h 86"/>
                <a:gd name="T76" fmla="*/ 43 w 86"/>
                <a:gd name="T77" fmla="*/ 64 h 86"/>
                <a:gd name="T78" fmla="*/ 43 w 86"/>
                <a:gd name="T79" fmla="*/ 5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86">
                  <a:moveTo>
                    <a:pt x="0" y="0"/>
                  </a:moveTo>
                  <a:cubicBezTo>
                    <a:pt x="24" y="0"/>
                    <a:pt x="24" y="0"/>
                    <a:pt x="24" y="0"/>
                  </a:cubicBezTo>
                  <a:cubicBezTo>
                    <a:pt x="24" y="24"/>
                    <a:pt x="24" y="24"/>
                    <a:pt x="24" y="24"/>
                  </a:cubicBezTo>
                  <a:cubicBezTo>
                    <a:pt x="18" y="24"/>
                    <a:pt x="18" y="24"/>
                    <a:pt x="18" y="24"/>
                  </a:cubicBezTo>
                  <a:cubicBezTo>
                    <a:pt x="18" y="33"/>
                    <a:pt x="18" y="33"/>
                    <a:pt x="18" y="33"/>
                  </a:cubicBezTo>
                  <a:cubicBezTo>
                    <a:pt x="20" y="34"/>
                    <a:pt x="21" y="35"/>
                    <a:pt x="22" y="37"/>
                  </a:cubicBezTo>
                  <a:cubicBezTo>
                    <a:pt x="31" y="37"/>
                    <a:pt x="31" y="37"/>
                    <a:pt x="31" y="37"/>
                  </a:cubicBezTo>
                  <a:cubicBezTo>
                    <a:pt x="31" y="31"/>
                    <a:pt x="31" y="31"/>
                    <a:pt x="31" y="31"/>
                  </a:cubicBezTo>
                  <a:cubicBezTo>
                    <a:pt x="55" y="31"/>
                    <a:pt x="55" y="31"/>
                    <a:pt x="55" y="31"/>
                  </a:cubicBezTo>
                  <a:cubicBezTo>
                    <a:pt x="55" y="55"/>
                    <a:pt x="55" y="55"/>
                    <a:pt x="55" y="55"/>
                  </a:cubicBezTo>
                  <a:cubicBezTo>
                    <a:pt x="49" y="55"/>
                    <a:pt x="49" y="55"/>
                    <a:pt x="49" y="55"/>
                  </a:cubicBezTo>
                  <a:cubicBezTo>
                    <a:pt x="49" y="64"/>
                    <a:pt x="49" y="64"/>
                    <a:pt x="49" y="64"/>
                  </a:cubicBezTo>
                  <a:cubicBezTo>
                    <a:pt x="50" y="65"/>
                    <a:pt x="52" y="66"/>
                    <a:pt x="53" y="67"/>
                  </a:cubicBezTo>
                  <a:cubicBezTo>
                    <a:pt x="61" y="67"/>
                    <a:pt x="61" y="67"/>
                    <a:pt x="61" y="67"/>
                  </a:cubicBezTo>
                  <a:cubicBezTo>
                    <a:pt x="61" y="61"/>
                    <a:pt x="61" y="61"/>
                    <a:pt x="61" y="61"/>
                  </a:cubicBezTo>
                  <a:cubicBezTo>
                    <a:pt x="86" y="61"/>
                    <a:pt x="86" y="61"/>
                    <a:pt x="86" y="61"/>
                  </a:cubicBezTo>
                  <a:cubicBezTo>
                    <a:pt x="86" y="86"/>
                    <a:pt x="86" y="86"/>
                    <a:pt x="86" y="86"/>
                  </a:cubicBezTo>
                  <a:cubicBezTo>
                    <a:pt x="61" y="86"/>
                    <a:pt x="61" y="86"/>
                    <a:pt x="61" y="86"/>
                  </a:cubicBezTo>
                  <a:cubicBezTo>
                    <a:pt x="61" y="73"/>
                    <a:pt x="61" y="73"/>
                    <a:pt x="61" y="73"/>
                  </a:cubicBezTo>
                  <a:cubicBezTo>
                    <a:pt x="53" y="73"/>
                    <a:pt x="53" y="73"/>
                    <a:pt x="53" y="73"/>
                  </a:cubicBezTo>
                  <a:cubicBezTo>
                    <a:pt x="52" y="76"/>
                    <a:pt x="49" y="78"/>
                    <a:pt x="46" y="78"/>
                  </a:cubicBezTo>
                  <a:cubicBezTo>
                    <a:pt x="43" y="78"/>
                    <a:pt x="40" y="76"/>
                    <a:pt x="39" y="73"/>
                  </a:cubicBezTo>
                  <a:cubicBezTo>
                    <a:pt x="18" y="73"/>
                    <a:pt x="18" y="73"/>
                    <a:pt x="18" y="73"/>
                  </a:cubicBezTo>
                  <a:cubicBezTo>
                    <a:pt x="12" y="73"/>
                    <a:pt x="12" y="73"/>
                    <a:pt x="12" y="73"/>
                  </a:cubicBezTo>
                  <a:cubicBezTo>
                    <a:pt x="12" y="67"/>
                    <a:pt x="12" y="67"/>
                    <a:pt x="12" y="67"/>
                  </a:cubicBezTo>
                  <a:cubicBezTo>
                    <a:pt x="12" y="47"/>
                    <a:pt x="12" y="47"/>
                    <a:pt x="12" y="47"/>
                  </a:cubicBezTo>
                  <a:cubicBezTo>
                    <a:pt x="9" y="46"/>
                    <a:pt x="7" y="43"/>
                    <a:pt x="7" y="40"/>
                  </a:cubicBezTo>
                  <a:cubicBezTo>
                    <a:pt x="7" y="36"/>
                    <a:pt x="9" y="34"/>
                    <a:pt x="12" y="33"/>
                  </a:cubicBezTo>
                  <a:cubicBezTo>
                    <a:pt x="12" y="24"/>
                    <a:pt x="12" y="24"/>
                    <a:pt x="12" y="24"/>
                  </a:cubicBezTo>
                  <a:cubicBezTo>
                    <a:pt x="0" y="24"/>
                    <a:pt x="0" y="24"/>
                    <a:pt x="0" y="24"/>
                  </a:cubicBezTo>
                  <a:cubicBezTo>
                    <a:pt x="0" y="0"/>
                    <a:pt x="0" y="0"/>
                    <a:pt x="0" y="0"/>
                  </a:cubicBezTo>
                  <a:close/>
                  <a:moveTo>
                    <a:pt x="43" y="55"/>
                  </a:moveTo>
                  <a:cubicBezTo>
                    <a:pt x="31" y="55"/>
                    <a:pt x="31" y="55"/>
                    <a:pt x="31" y="55"/>
                  </a:cubicBezTo>
                  <a:cubicBezTo>
                    <a:pt x="31" y="43"/>
                    <a:pt x="31" y="43"/>
                    <a:pt x="31" y="43"/>
                  </a:cubicBezTo>
                  <a:cubicBezTo>
                    <a:pt x="22" y="43"/>
                    <a:pt x="22" y="43"/>
                    <a:pt x="22" y="43"/>
                  </a:cubicBezTo>
                  <a:cubicBezTo>
                    <a:pt x="21" y="44"/>
                    <a:pt x="20" y="46"/>
                    <a:pt x="18" y="46"/>
                  </a:cubicBezTo>
                  <a:cubicBezTo>
                    <a:pt x="18" y="67"/>
                    <a:pt x="18" y="67"/>
                    <a:pt x="18" y="67"/>
                  </a:cubicBezTo>
                  <a:cubicBezTo>
                    <a:pt x="39" y="67"/>
                    <a:pt x="39" y="67"/>
                    <a:pt x="39" y="67"/>
                  </a:cubicBezTo>
                  <a:cubicBezTo>
                    <a:pt x="40" y="66"/>
                    <a:pt x="41" y="65"/>
                    <a:pt x="43" y="64"/>
                  </a:cubicBezTo>
                  <a:lnTo>
                    <a:pt x="43" y="55"/>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Rectangle 185"/>
            <p:cNvSpPr/>
            <p:nvPr/>
          </p:nvSpPr>
          <p:spPr bwMode="auto">
            <a:xfrm>
              <a:off x="4393740" y="2696703"/>
              <a:ext cx="87472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API </a:t>
              </a:r>
              <a:b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management</a:t>
              </a:r>
            </a:p>
          </p:txBody>
        </p:sp>
      </p:grpSp>
      <p:grpSp>
        <p:nvGrpSpPr>
          <p:cNvPr id="9" name="Group 8"/>
          <p:cNvGrpSpPr/>
          <p:nvPr/>
        </p:nvGrpSpPr>
        <p:grpSpPr>
          <a:xfrm>
            <a:off x="6885646" y="2210643"/>
            <a:ext cx="879215" cy="819032"/>
            <a:chOff x="7098003" y="2072104"/>
            <a:chExt cx="896845" cy="835455"/>
          </a:xfrm>
        </p:grpSpPr>
        <p:sp>
          <p:nvSpPr>
            <p:cNvPr id="154" name="Freeform 15"/>
            <p:cNvSpPr>
              <a:spLocks noChangeAspect="1" noEditPoints="1"/>
            </p:cNvSpPr>
            <p:nvPr/>
          </p:nvSpPr>
          <p:spPr bwMode="black">
            <a:xfrm>
              <a:off x="7337732" y="2072104"/>
              <a:ext cx="417386" cy="41786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endParaRPr>
            </a:p>
          </p:txBody>
        </p:sp>
        <p:sp>
          <p:nvSpPr>
            <p:cNvPr id="189" name="Rectangle 188"/>
            <p:cNvSpPr/>
            <p:nvPr/>
          </p:nvSpPr>
          <p:spPr bwMode="auto">
            <a:xfrm>
              <a:off x="7098003" y="2587519"/>
              <a:ext cx="896845"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Build &amp;</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continuous</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integration</a:t>
              </a:r>
            </a:p>
          </p:txBody>
        </p:sp>
      </p:grpSp>
      <p:grpSp>
        <p:nvGrpSpPr>
          <p:cNvPr id="8" name="Group 7"/>
          <p:cNvGrpSpPr/>
          <p:nvPr/>
        </p:nvGrpSpPr>
        <p:grpSpPr>
          <a:xfrm>
            <a:off x="8072216" y="2185956"/>
            <a:ext cx="1015588" cy="843896"/>
            <a:chOff x="7904980" y="2046741"/>
            <a:chExt cx="1035953" cy="860818"/>
          </a:xfrm>
        </p:grpSpPr>
        <p:grpSp>
          <p:nvGrpSpPr>
            <p:cNvPr id="19" name="Group 18"/>
            <p:cNvGrpSpPr/>
            <p:nvPr/>
          </p:nvGrpSpPr>
          <p:grpSpPr>
            <a:xfrm>
              <a:off x="8159406" y="2046741"/>
              <a:ext cx="527100" cy="468592"/>
              <a:chOff x="2719388" y="26988"/>
              <a:chExt cx="7994650" cy="7107237"/>
            </a:xfrm>
            <a:solidFill>
              <a:schemeClr val="tx1"/>
            </a:solidFill>
          </p:grpSpPr>
          <p:sp>
            <p:nvSpPr>
              <p:cNvPr id="15" name="Freeform 5"/>
              <p:cNvSpPr>
                <a:spLocks/>
              </p:cNvSpPr>
              <p:nvPr/>
            </p:nvSpPr>
            <p:spPr bwMode="auto">
              <a:xfrm>
                <a:off x="5230813" y="26988"/>
                <a:ext cx="2970213" cy="4157662"/>
              </a:xfrm>
              <a:custGeom>
                <a:avLst/>
                <a:gdLst>
                  <a:gd name="T0" fmla="*/ 251 w 791"/>
                  <a:gd name="T1" fmla="*/ 1107 h 1107"/>
                  <a:gd name="T2" fmla="*/ 396 w 791"/>
                  <a:gd name="T3" fmla="*/ 1082 h 1107"/>
                  <a:gd name="T4" fmla="*/ 540 w 791"/>
                  <a:gd name="T5" fmla="*/ 1107 h 1107"/>
                  <a:gd name="T6" fmla="*/ 540 w 791"/>
                  <a:gd name="T7" fmla="*/ 415 h 1107"/>
                  <a:gd name="T8" fmla="*/ 791 w 791"/>
                  <a:gd name="T9" fmla="*/ 415 h 1107"/>
                  <a:gd name="T10" fmla="*/ 414 w 791"/>
                  <a:gd name="T11" fmla="*/ 0 h 1107"/>
                  <a:gd name="T12" fmla="*/ 0 w 791"/>
                  <a:gd name="T13" fmla="*/ 415 h 1107"/>
                  <a:gd name="T14" fmla="*/ 251 w 791"/>
                  <a:gd name="T15" fmla="*/ 415 h 1107"/>
                  <a:gd name="T16" fmla="*/ 251 w 791"/>
                  <a:gd name="T17" fmla="*/ 1107 h 1107"/>
                  <a:gd name="T18" fmla="*/ 251 w 791"/>
                  <a:gd name="T19"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1107">
                    <a:moveTo>
                      <a:pt x="251" y="1107"/>
                    </a:moveTo>
                    <a:cubicBezTo>
                      <a:pt x="295" y="1094"/>
                      <a:pt x="345" y="1082"/>
                      <a:pt x="396" y="1082"/>
                    </a:cubicBezTo>
                    <a:cubicBezTo>
                      <a:pt x="446" y="1082"/>
                      <a:pt x="496" y="1094"/>
                      <a:pt x="540" y="1107"/>
                    </a:cubicBezTo>
                    <a:cubicBezTo>
                      <a:pt x="540" y="415"/>
                      <a:pt x="540" y="415"/>
                      <a:pt x="540" y="415"/>
                    </a:cubicBezTo>
                    <a:cubicBezTo>
                      <a:pt x="791" y="415"/>
                      <a:pt x="791" y="415"/>
                      <a:pt x="791" y="415"/>
                    </a:cubicBezTo>
                    <a:cubicBezTo>
                      <a:pt x="414" y="0"/>
                      <a:pt x="414" y="0"/>
                      <a:pt x="414" y="0"/>
                    </a:cubicBezTo>
                    <a:cubicBezTo>
                      <a:pt x="0" y="415"/>
                      <a:pt x="0" y="415"/>
                      <a:pt x="0" y="415"/>
                    </a:cubicBezTo>
                    <a:cubicBezTo>
                      <a:pt x="251" y="415"/>
                      <a:pt x="251" y="415"/>
                      <a:pt x="251" y="415"/>
                    </a:cubicBezTo>
                    <a:cubicBezTo>
                      <a:pt x="251" y="1107"/>
                      <a:pt x="251" y="1107"/>
                      <a:pt x="251" y="1107"/>
                    </a:cubicBezTo>
                    <a:cubicBezTo>
                      <a:pt x="251" y="1107"/>
                      <a:pt x="251" y="1107"/>
                      <a:pt x="251" y="110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 name="Freeform 6"/>
              <p:cNvSpPr>
                <a:spLocks/>
              </p:cNvSpPr>
              <p:nvPr/>
            </p:nvSpPr>
            <p:spPr bwMode="auto">
              <a:xfrm>
                <a:off x="7389813" y="1751013"/>
                <a:ext cx="3324225" cy="3184525"/>
              </a:xfrm>
              <a:custGeom>
                <a:avLst/>
                <a:gdLst>
                  <a:gd name="T0" fmla="*/ 295 w 885"/>
                  <a:gd name="T1" fmla="*/ 0 h 848"/>
                  <a:gd name="T2" fmla="*/ 477 w 885"/>
                  <a:gd name="T3" fmla="*/ 176 h 848"/>
                  <a:gd name="T4" fmla="*/ 0 w 885"/>
                  <a:gd name="T5" fmla="*/ 660 h 848"/>
                  <a:gd name="T6" fmla="*/ 226 w 885"/>
                  <a:gd name="T7" fmla="*/ 848 h 848"/>
                  <a:gd name="T8" fmla="*/ 684 w 885"/>
                  <a:gd name="T9" fmla="*/ 377 h 848"/>
                  <a:gd name="T10" fmla="*/ 860 w 885"/>
                  <a:gd name="T11" fmla="*/ 553 h 848"/>
                  <a:gd name="T12" fmla="*/ 885 w 885"/>
                  <a:gd name="T13" fmla="*/ 0 h 848"/>
                  <a:gd name="T14" fmla="*/ 295 w 885"/>
                  <a:gd name="T15" fmla="*/ 0 h 848"/>
                  <a:gd name="T16" fmla="*/ 295 w 885"/>
                  <a:gd name="T17" fmla="*/ 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8">
                    <a:moveTo>
                      <a:pt x="295" y="0"/>
                    </a:moveTo>
                    <a:cubicBezTo>
                      <a:pt x="477" y="176"/>
                      <a:pt x="477" y="176"/>
                      <a:pt x="477" y="176"/>
                    </a:cubicBezTo>
                    <a:cubicBezTo>
                      <a:pt x="0" y="660"/>
                      <a:pt x="0" y="660"/>
                      <a:pt x="0" y="660"/>
                    </a:cubicBezTo>
                    <a:cubicBezTo>
                      <a:pt x="94" y="697"/>
                      <a:pt x="176" y="767"/>
                      <a:pt x="226" y="848"/>
                    </a:cubicBezTo>
                    <a:cubicBezTo>
                      <a:pt x="684" y="377"/>
                      <a:pt x="684" y="377"/>
                      <a:pt x="684" y="377"/>
                    </a:cubicBezTo>
                    <a:cubicBezTo>
                      <a:pt x="860" y="553"/>
                      <a:pt x="860" y="553"/>
                      <a:pt x="860" y="553"/>
                    </a:cubicBezTo>
                    <a:cubicBezTo>
                      <a:pt x="885" y="0"/>
                      <a:pt x="885" y="0"/>
                      <a:pt x="885" y="0"/>
                    </a:cubicBezTo>
                    <a:cubicBezTo>
                      <a:pt x="295" y="0"/>
                      <a:pt x="295" y="0"/>
                      <a:pt x="295" y="0"/>
                    </a:cubicBezTo>
                    <a:cubicBezTo>
                      <a:pt x="295" y="0"/>
                      <a:pt x="295" y="0"/>
                      <a:pt x="295"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 name="Freeform 7"/>
              <p:cNvSpPr>
                <a:spLocks/>
              </p:cNvSpPr>
              <p:nvPr/>
            </p:nvSpPr>
            <p:spPr bwMode="auto">
              <a:xfrm>
                <a:off x="2719388" y="1751013"/>
                <a:ext cx="3322638" cy="3184525"/>
              </a:xfrm>
              <a:custGeom>
                <a:avLst/>
                <a:gdLst>
                  <a:gd name="T0" fmla="*/ 885 w 885"/>
                  <a:gd name="T1" fmla="*/ 660 h 848"/>
                  <a:gd name="T2" fmla="*/ 411 w 885"/>
                  <a:gd name="T3" fmla="*/ 176 h 848"/>
                  <a:gd name="T4" fmla="*/ 588 w 885"/>
                  <a:gd name="T5" fmla="*/ 0 h 848"/>
                  <a:gd name="T6" fmla="*/ 0 w 885"/>
                  <a:gd name="T7" fmla="*/ 0 h 848"/>
                  <a:gd name="T8" fmla="*/ 19 w 885"/>
                  <a:gd name="T9" fmla="*/ 553 h 848"/>
                  <a:gd name="T10" fmla="*/ 202 w 885"/>
                  <a:gd name="T11" fmla="*/ 377 h 848"/>
                  <a:gd name="T12" fmla="*/ 658 w 885"/>
                  <a:gd name="T13" fmla="*/ 848 h 848"/>
                  <a:gd name="T14" fmla="*/ 885 w 885"/>
                  <a:gd name="T15" fmla="*/ 660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848">
                    <a:moveTo>
                      <a:pt x="885" y="660"/>
                    </a:moveTo>
                    <a:cubicBezTo>
                      <a:pt x="411" y="176"/>
                      <a:pt x="411" y="176"/>
                      <a:pt x="411" y="176"/>
                    </a:cubicBezTo>
                    <a:cubicBezTo>
                      <a:pt x="588" y="0"/>
                      <a:pt x="588" y="0"/>
                      <a:pt x="588" y="0"/>
                    </a:cubicBezTo>
                    <a:cubicBezTo>
                      <a:pt x="0" y="0"/>
                      <a:pt x="0" y="0"/>
                      <a:pt x="0" y="0"/>
                    </a:cubicBezTo>
                    <a:cubicBezTo>
                      <a:pt x="19" y="553"/>
                      <a:pt x="19" y="553"/>
                      <a:pt x="19" y="553"/>
                    </a:cubicBezTo>
                    <a:cubicBezTo>
                      <a:pt x="202" y="377"/>
                      <a:pt x="202" y="377"/>
                      <a:pt x="202" y="377"/>
                    </a:cubicBezTo>
                    <a:cubicBezTo>
                      <a:pt x="658" y="848"/>
                      <a:pt x="658" y="848"/>
                      <a:pt x="658" y="848"/>
                    </a:cubicBezTo>
                    <a:cubicBezTo>
                      <a:pt x="715" y="767"/>
                      <a:pt x="791" y="697"/>
                      <a:pt x="885" y="66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 name="Oval 8"/>
              <p:cNvSpPr>
                <a:spLocks noChangeArrowheads="1"/>
              </p:cNvSpPr>
              <p:nvPr/>
            </p:nvSpPr>
            <p:spPr bwMode="auto">
              <a:xfrm>
                <a:off x="5472113" y="4662488"/>
                <a:ext cx="2511425" cy="2471737"/>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90" name="Rectangle 189"/>
            <p:cNvSpPr/>
            <p:nvPr/>
          </p:nvSpPr>
          <p:spPr bwMode="auto">
            <a:xfrm>
              <a:off x="7904980" y="2587519"/>
              <a:ext cx="1035953"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Azure deploy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&amp; continuous</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deployment </a:t>
              </a:r>
            </a:p>
          </p:txBody>
        </p:sp>
      </p:grpSp>
      <p:grpSp>
        <p:nvGrpSpPr>
          <p:cNvPr id="23" name="Group 22"/>
          <p:cNvGrpSpPr/>
          <p:nvPr/>
        </p:nvGrpSpPr>
        <p:grpSpPr>
          <a:xfrm>
            <a:off x="3871123" y="3624092"/>
            <a:ext cx="785783" cy="844799"/>
            <a:chOff x="3935098" y="3600729"/>
            <a:chExt cx="801540" cy="861739"/>
          </a:xfrm>
        </p:grpSpPr>
        <p:grpSp>
          <p:nvGrpSpPr>
            <p:cNvPr id="67" name="Group 66"/>
            <p:cNvGrpSpPr/>
            <p:nvPr/>
          </p:nvGrpSpPr>
          <p:grpSpPr>
            <a:xfrm>
              <a:off x="4092247" y="3600729"/>
              <a:ext cx="485776" cy="442913"/>
              <a:chOff x="3667125" y="3911600"/>
              <a:chExt cx="485776" cy="442913"/>
            </a:xfrm>
            <a:solidFill>
              <a:srgbClr val="3F3F3F"/>
            </a:solidFill>
          </p:grpSpPr>
          <p:sp>
            <p:nvSpPr>
              <p:cNvPr id="64" name="Freeform 22"/>
              <p:cNvSpPr>
                <a:spLocks noEditPoints="1"/>
              </p:cNvSpPr>
              <p:nvPr/>
            </p:nvSpPr>
            <p:spPr bwMode="auto">
              <a:xfrm>
                <a:off x="3667125" y="3911600"/>
                <a:ext cx="157163" cy="317500"/>
              </a:xfrm>
              <a:custGeom>
                <a:avLst/>
                <a:gdLst>
                  <a:gd name="T0" fmla="*/ 351 w 733"/>
                  <a:gd name="T1" fmla="*/ 514 h 1477"/>
                  <a:gd name="T2" fmla="*/ 442 w 733"/>
                  <a:gd name="T3" fmla="*/ 409 h 1477"/>
                  <a:gd name="T4" fmla="*/ 733 w 733"/>
                  <a:gd name="T5" fmla="*/ 409 h 1477"/>
                  <a:gd name="T6" fmla="*/ 733 w 733"/>
                  <a:gd name="T7" fmla="*/ 328 h 1477"/>
                  <a:gd name="T8" fmla="*/ 733 w 733"/>
                  <a:gd name="T9" fmla="*/ 312 h 1477"/>
                  <a:gd name="T10" fmla="*/ 733 w 733"/>
                  <a:gd name="T11" fmla="*/ 308 h 1477"/>
                  <a:gd name="T12" fmla="*/ 733 w 733"/>
                  <a:gd name="T13" fmla="*/ 75 h 1477"/>
                  <a:gd name="T14" fmla="*/ 671 w 733"/>
                  <a:gd name="T15" fmla="*/ 0 h 1477"/>
                  <a:gd name="T16" fmla="*/ 64 w 733"/>
                  <a:gd name="T17" fmla="*/ 0 h 1477"/>
                  <a:gd name="T18" fmla="*/ 0 w 733"/>
                  <a:gd name="T19" fmla="*/ 72 h 1477"/>
                  <a:gd name="T20" fmla="*/ 0 w 733"/>
                  <a:gd name="T21" fmla="*/ 308 h 1477"/>
                  <a:gd name="T22" fmla="*/ 0 w 733"/>
                  <a:gd name="T23" fmla="*/ 327 h 1477"/>
                  <a:gd name="T24" fmla="*/ 0 w 733"/>
                  <a:gd name="T25" fmla="*/ 328 h 1477"/>
                  <a:gd name="T26" fmla="*/ 0 w 733"/>
                  <a:gd name="T27" fmla="*/ 1412 h 1477"/>
                  <a:gd name="T28" fmla="*/ 66 w 733"/>
                  <a:gd name="T29" fmla="*/ 1477 h 1477"/>
                  <a:gd name="T30" fmla="*/ 351 w 733"/>
                  <a:gd name="T31" fmla="*/ 1477 h 1477"/>
                  <a:gd name="T32" fmla="*/ 351 w 733"/>
                  <a:gd name="T33" fmla="*/ 514 h 1477"/>
                  <a:gd name="T34" fmla="*/ 351 w 733"/>
                  <a:gd name="T35" fmla="*/ 514 h 1477"/>
                  <a:gd name="T36" fmla="*/ 88 w 733"/>
                  <a:gd name="T37" fmla="*/ 156 h 1477"/>
                  <a:gd name="T38" fmla="*/ 107 w 733"/>
                  <a:gd name="T39" fmla="*/ 137 h 1477"/>
                  <a:gd name="T40" fmla="*/ 626 w 733"/>
                  <a:gd name="T41" fmla="*/ 137 h 1477"/>
                  <a:gd name="T42" fmla="*/ 645 w 733"/>
                  <a:gd name="T43" fmla="*/ 156 h 1477"/>
                  <a:gd name="T44" fmla="*/ 645 w 733"/>
                  <a:gd name="T45" fmla="*/ 225 h 1477"/>
                  <a:gd name="T46" fmla="*/ 626 w 733"/>
                  <a:gd name="T47" fmla="*/ 244 h 1477"/>
                  <a:gd name="T48" fmla="*/ 107 w 733"/>
                  <a:gd name="T49" fmla="*/ 244 h 1477"/>
                  <a:gd name="T50" fmla="*/ 88 w 733"/>
                  <a:gd name="T51" fmla="*/ 225 h 1477"/>
                  <a:gd name="T52" fmla="*/ 88 w 733"/>
                  <a:gd name="T53" fmla="*/ 156 h 1477"/>
                  <a:gd name="T54" fmla="*/ 150 w 733"/>
                  <a:gd name="T55" fmla="*/ 402 h 1477"/>
                  <a:gd name="T56" fmla="*/ 216 w 733"/>
                  <a:gd name="T57" fmla="*/ 467 h 1477"/>
                  <a:gd name="T58" fmla="*/ 150 w 733"/>
                  <a:gd name="T59" fmla="*/ 533 h 1477"/>
                  <a:gd name="T60" fmla="*/ 81 w 733"/>
                  <a:gd name="T61" fmla="*/ 467 h 1477"/>
                  <a:gd name="T62" fmla="*/ 150 w 733"/>
                  <a:gd name="T63" fmla="*/ 402 h 1477"/>
                  <a:gd name="T64" fmla="*/ 150 w 733"/>
                  <a:gd name="T65" fmla="*/ 698 h 1477"/>
                  <a:gd name="T66" fmla="*/ 96 w 733"/>
                  <a:gd name="T67" fmla="*/ 649 h 1477"/>
                  <a:gd name="T68" fmla="*/ 150 w 733"/>
                  <a:gd name="T69" fmla="*/ 598 h 1477"/>
                  <a:gd name="T70" fmla="*/ 197 w 733"/>
                  <a:gd name="T71" fmla="*/ 649 h 1477"/>
                  <a:gd name="T72" fmla="*/ 150 w 733"/>
                  <a:gd name="T73" fmla="*/ 698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3" h="1477">
                    <a:moveTo>
                      <a:pt x="351" y="514"/>
                    </a:moveTo>
                    <a:cubicBezTo>
                      <a:pt x="347" y="462"/>
                      <a:pt x="394" y="411"/>
                      <a:pt x="442" y="409"/>
                    </a:cubicBezTo>
                    <a:cubicBezTo>
                      <a:pt x="733" y="409"/>
                      <a:pt x="733" y="409"/>
                      <a:pt x="733" y="409"/>
                    </a:cubicBezTo>
                    <a:cubicBezTo>
                      <a:pt x="733" y="381"/>
                      <a:pt x="733" y="358"/>
                      <a:pt x="733" y="328"/>
                    </a:cubicBezTo>
                    <a:cubicBezTo>
                      <a:pt x="733" y="328"/>
                      <a:pt x="733" y="328"/>
                      <a:pt x="733" y="312"/>
                    </a:cubicBezTo>
                    <a:cubicBezTo>
                      <a:pt x="733" y="312"/>
                      <a:pt x="733" y="310"/>
                      <a:pt x="733" y="308"/>
                    </a:cubicBezTo>
                    <a:cubicBezTo>
                      <a:pt x="733" y="295"/>
                      <a:pt x="733" y="242"/>
                      <a:pt x="733" y="75"/>
                    </a:cubicBezTo>
                    <a:cubicBezTo>
                      <a:pt x="733" y="0"/>
                      <a:pt x="681" y="0"/>
                      <a:pt x="671" y="0"/>
                    </a:cubicBezTo>
                    <a:cubicBezTo>
                      <a:pt x="651" y="0"/>
                      <a:pt x="544" y="0"/>
                      <a:pt x="64" y="0"/>
                    </a:cubicBezTo>
                    <a:cubicBezTo>
                      <a:pt x="9" y="0"/>
                      <a:pt x="0" y="42"/>
                      <a:pt x="0" y="72"/>
                    </a:cubicBezTo>
                    <a:cubicBezTo>
                      <a:pt x="0" y="83"/>
                      <a:pt x="0" y="134"/>
                      <a:pt x="0" y="308"/>
                    </a:cubicBezTo>
                    <a:cubicBezTo>
                      <a:pt x="0" y="308"/>
                      <a:pt x="0" y="308"/>
                      <a:pt x="0" y="327"/>
                    </a:cubicBezTo>
                    <a:cubicBezTo>
                      <a:pt x="0" y="327"/>
                      <a:pt x="0" y="327"/>
                      <a:pt x="0" y="328"/>
                    </a:cubicBezTo>
                    <a:cubicBezTo>
                      <a:pt x="0" y="332"/>
                      <a:pt x="0" y="409"/>
                      <a:pt x="0" y="1412"/>
                    </a:cubicBezTo>
                    <a:cubicBezTo>
                      <a:pt x="0" y="1477"/>
                      <a:pt x="54" y="1477"/>
                      <a:pt x="66" y="1477"/>
                    </a:cubicBezTo>
                    <a:cubicBezTo>
                      <a:pt x="75" y="1477"/>
                      <a:pt x="124" y="1477"/>
                      <a:pt x="351" y="1477"/>
                    </a:cubicBezTo>
                    <a:cubicBezTo>
                      <a:pt x="351" y="514"/>
                      <a:pt x="351" y="514"/>
                      <a:pt x="351" y="514"/>
                    </a:cubicBezTo>
                    <a:cubicBezTo>
                      <a:pt x="351" y="514"/>
                      <a:pt x="351" y="514"/>
                      <a:pt x="351" y="514"/>
                    </a:cubicBezTo>
                    <a:close/>
                    <a:moveTo>
                      <a:pt x="88" y="156"/>
                    </a:moveTo>
                    <a:cubicBezTo>
                      <a:pt x="88" y="145"/>
                      <a:pt x="96" y="137"/>
                      <a:pt x="107" y="137"/>
                    </a:cubicBezTo>
                    <a:cubicBezTo>
                      <a:pt x="107" y="137"/>
                      <a:pt x="107" y="137"/>
                      <a:pt x="626" y="137"/>
                    </a:cubicBezTo>
                    <a:cubicBezTo>
                      <a:pt x="637" y="137"/>
                      <a:pt x="645" y="145"/>
                      <a:pt x="645" y="156"/>
                    </a:cubicBezTo>
                    <a:cubicBezTo>
                      <a:pt x="645" y="156"/>
                      <a:pt x="645" y="156"/>
                      <a:pt x="645" y="225"/>
                    </a:cubicBezTo>
                    <a:cubicBezTo>
                      <a:pt x="645" y="237"/>
                      <a:pt x="637" y="244"/>
                      <a:pt x="626" y="244"/>
                    </a:cubicBezTo>
                    <a:cubicBezTo>
                      <a:pt x="626" y="244"/>
                      <a:pt x="626" y="244"/>
                      <a:pt x="107" y="244"/>
                    </a:cubicBezTo>
                    <a:cubicBezTo>
                      <a:pt x="96" y="244"/>
                      <a:pt x="88" y="237"/>
                      <a:pt x="88" y="225"/>
                    </a:cubicBezTo>
                    <a:cubicBezTo>
                      <a:pt x="88" y="225"/>
                      <a:pt x="88" y="225"/>
                      <a:pt x="88" y="156"/>
                    </a:cubicBezTo>
                    <a:close/>
                    <a:moveTo>
                      <a:pt x="150" y="402"/>
                    </a:moveTo>
                    <a:cubicBezTo>
                      <a:pt x="184" y="402"/>
                      <a:pt x="216" y="430"/>
                      <a:pt x="216" y="467"/>
                    </a:cubicBezTo>
                    <a:cubicBezTo>
                      <a:pt x="216" y="503"/>
                      <a:pt x="184" y="533"/>
                      <a:pt x="150" y="533"/>
                    </a:cubicBezTo>
                    <a:cubicBezTo>
                      <a:pt x="111" y="533"/>
                      <a:pt x="81" y="503"/>
                      <a:pt x="81" y="467"/>
                    </a:cubicBezTo>
                    <a:cubicBezTo>
                      <a:pt x="81" y="430"/>
                      <a:pt x="111" y="402"/>
                      <a:pt x="150" y="402"/>
                    </a:cubicBezTo>
                    <a:close/>
                    <a:moveTo>
                      <a:pt x="150" y="698"/>
                    </a:moveTo>
                    <a:cubicBezTo>
                      <a:pt x="120" y="698"/>
                      <a:pt x="96" y="675"/>
                      <a:pt x="96" y="649"/>
                    </a:cubicBezTo>
                    <a:cubicBezTo>
                      <a:pt x="96" y="621"/>
                      <a:pt x="120" y="598"/>
                      <a:pt x="150" y="598"/>
                    </a:cubicBezTo>
                    <a:cubicBezTo>
                      <a:pt x="176" y="598"/>
                      <a:pt x="197" y="621"/>
                      <a:pt x="197" y="649"/>
                    </a:cubicBezTo>
                    <a:cubicBezTo>
                      <a:pt x="197" y="675"/>
                      <a:pt x="176" y="698"/>
                      <a:pt x="150" y="69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endParaRPr>
              </a:p>
            </p:txBody>
          </p:sp>
          <p:sp>
            <p:nvSpPr>
              <p:cNvPr id="65" name="Freeform 23"/>
              <p:cNvSpPr>
                <a:spLocks noEditPoints="1"/>
              </p:cNvSpPr>
              <p:nvPr/>
            </p:nvSpPr>
            <p:spPr bwMode="auto">
              <a:xfrm>
                <a:off x="3760788" y="4017963"/>
                <a:ext cx="392113" cy="336550"/>
              </a:xfrm>
              <a:custGeom>
                <a:avLst/>
                <a:gdLst>
                  <a:gd name="T0" fmla="*/ 1769 w 1827"/>
                  <a:gd name="T1" fmla="*/ 0 h 1567"/>
                  <a:gd name="T2" fmla="*/ 62 w 1827"/>
                  <a:gd name="T3" fmla="*/ 0 h 1567"/>
                  <a:gd name="T4" fmla="*/ 0 w 1827"/>
                  <a:gd name="T5" fmla="*/ 57 h 1567"/>
                  <a:gd name="T6" fmla="*/ 0 w 1827"/>
                  <a:gd name="T7" fmla="*/ 1282 h 1567"/>
                  <a:gd name="T8" fmla="*/ 62 w 1827"/>
                  <a:gd name="T9" fmla="*/ 1340 h 1567"/>
                  <a:gd name="T10" fmla="*/ 623 w 1827"/>
                  <a:gd name="T11" fmla="*/ 1340 h 1567"/>
                  <a:gd name="T12" fmla="*/ 606 w 1827"/>
                  <a:gd name="T13" fmla="*/ 1428 h 1567"/>
                  <a:gd name="T14" fmla="*/ 510 w 1827"/>
                  <a:gd name="T15" fmla="*/ 1462 h 1567"/>
                  <a:gd name="T16" fmla="*/ 501 w 1827"/>
                  <a:gd name="T17" fmla="*/ 1462 h 1567"/>
                  <a:gd name="T18" fmla="*/ 462 w 1827"/>
                  <a:gd name="T19" fmla="*/ 1503 h 1567"/>
                  <a:gd name="T20" fmla="*/ 462 w 1827"/>
                  <a:gd name="T21" fmla="*/ 1526 h 1567"/>
                  <a:gd name="T22" fmla="*/ 501 w 1827"/>
                  <a:gd name="T23" fmla="*/ 1567 h 1567"/>
                  <a:gd name="T24" fmla="*/ 1349 w 1827"/>
                  <a:gd name="T25" fmla="*/ 1567 h 1567"/>
                  <a:gd name="T26" fmla="*/ 1388 w 1827"/>
                  <a:gd name="T27" fmla="*/ 1526 h 1567"/>
                  <a:gd name="T28" fmla="*/ 1388 w 1827"/>
                  <a:gd name="T29" fmla="*/ 1503 h 1567"/>
                  <a:gd name="T30" fmla="*/ 1349 w 1827"/>
                  <a:gd name="T31" fmla="*/ 1462 h 1567"/>
                  <a:gd name="T32" fmla="*/ 1345 w 1827"/>
                  <a:gd name="T33" fmla="*/ 1462 h 1567"/>
                  <a:gd name="T34" fmla="*/ 1255 w 1827"/>
                  <a:gd name="T35" fmla="*/ 1428 h 1567"/>
                  <a:gd name="T36" fmla="*/ 1240 w 1827"/>
                  <a:gd name="T37" fmla="*/ 1340 h 1567"/>
                  <a:gd name="T38" fmla="*/ 1769 w 1827"/>
                  <a:gd name="T39" fmla="*/ 1340 h 1567"/>
                  <a:gd name="T40" fmla="*/ 1827 w 1827"/>
                  <a:gd name="T41" fmla="*/ 1282 h 1567"/>
                  <a:gd name="T42" fmla="*/ 1827 w 1827"/>
                  <a:gd name="T43" fmla="*/ 57 h 1567"/>
                  <a:gd name="T44" fmla="*/ 1769 w 1827"/>
                  <a:gd name="T45" fmla="*/ 0 h 1567"/>
                  <a:gd name="T46" fmla="*/ 1722 w 1827"/>
                  <a:gd name="T47" fmla="*/ 1190 h 1567"/>
                  <a:gd name="T48" fmla="*/ 1674 w 1827"/>
                  <a:gd name="T49" fmla="*/ 1239 h 1567"/>
                  <a:gd name="T50" fmla="*/ 158 w 1827"/>
                  <a:gd name="T51" fmla="*/ 1239 h 1567"/>
                  <a:gd name="T52" fmla="*/ 107 w 1827"/>
                  <a:gd name="T53" fmla="*/ 1190 h 1567"/>
                  <a:gd name="T54" fmla="*/ 107 w 1827"/>
                  <a:gd name="T55" fmla="*/ 149 h 1567"/>
                  <a:gd name="T56" fmla="*/ 158 w 1827"/>
                  <a:gd name="T57" fmla="*/ 100 h 1567"/>
                  <a:gd name="T58" fmla="*/ 1674 w 1827"/>
                  <a:gd name="T59" fmla="*/ 100 h 1567"/>
                  <a:gd name="T60" fmla="*/ 1722 w 1827"/>
                  <a:gd name="T61" fmla="*/ 149 h 1567"/>
                  <a:gd name="T62" fmla="*/ 1722 w 1827"/>
                  <a:gd name="T63" fmla="*/ 119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7" h="1567">
                    <a:moveTo>
                      <a:pt x="1769" y="0"/>
                    </a:moveTo>
                    <a:cubicBezTo>
                      <a:pt x="62" y="0"/>
                      <a:pt x="62" y="0"/>
                      <a:pt x="62" y="0"/>
                    </a:cubicBezTo>
                    <a:cubicBezTo>
                      <a:pt x="28" y="0"/>
                      <a:pt x="0" y="25"/>
                      <a:pt x="0" y="57"/>
                    </a:cubicBezTo>
                    <a:cubicBezTo>
                      <a:pt x="0" y="1282"/>
                      <a:pt x="0" y="1282"/>
                      <a:pt x="0" y="1282"/>
                    </a:cubicBezTo>
                    <a:cubicBezTo>
                      <a:pt x="0" y="1314"/>
                      <a:pt x="28" y="1340"/>
                      <a:pt x="62" y="1340"/>
                    </a:cubicBezTo>
                    <a:cubicBezTo>
                      <a:pt x="623" y="1340"/>
                      <a:pt x="623" y="1340"/>
                      <a:pt x="623" y="1340"/>
                    </a:cubicBezTo>
                    <a:cubicBezTo>
                      <a:pt x="623" y="1340"/>
                      <a:pt x="619" y="1409"/>
                      <a:pt x="606" y="1428"/>
                    </a:cubicBezTo>
                    <a:cubicBezTo>
                      <a:pt x="584" y="1462"/>
                      <a:pt x="540" y="1453"/>
                      <a:pt x="510" y="1462"/>
                    </a:cubicBezTo>
                    <a:cubicBezTo>
                      <a:pt x="501" y="1462"/>
                      <a:pt x="501" y="1462"/>
                      <a:pt x="501" y="1462"/>
                    </a:cubicBezTo>
                    <a:cubicBezTo>
                      <a:pt x="479" y="1462"/>
                      <a:pt x="462" y="1481"/>
                      <a:pt x="462" y="1503"/>
                    </a:cubicBezTo>
                    <a:cubicBezTo>
                      <a:pt x="462" y="1526"/>
                      <a:pt x="462" y="1526"/>
                      <a:pt x="462" y="1526"/>
                    </a:cubicBezTo>
                    <a:cubicBezTo>
                      <a:pt x="462" y="1548"/>
                      <a:pt x="479" y="1567"/>
                      <a:pt x="501" y="1567"/>
                    </a:cubicBezTo>
                    <a:cubicBezTo>
                      <a:pt x="1349" y="1567"/>
                      <a:pt x="1349" y="1567"/>
                      <a:pt x="1349" y="1567"/>
                    </a:cubicBezTo>
                    <a:cubicBezTo>
                      <a:pt x="1370" y="1567"/>
                      <a:pt x="1388" y="1548"/>
                      <a:pt x="1388" y="1526"/>
                    </a:cubicBezTo>
                    <a:cubicBezTo>
                      <a:pt x="1388" y="1503"/>
                      <a:pt x="1388" y="1503"/>
                      <a:pt x="1388" y="1503"/>
                    </a:cubicBezTo>
                    <a:cubicBezTo>
                      <a:pt x="1388" y="1481"/>
                      <a:pt x="1370" y="1462"/>
                      <a:pt x="1349" y="1462"/>
                    </a:cubicBezTo>
                    <a:cubicBezTo>
                      <a:pt x="1345" y="1462"/>
                      <a:pt x="1345" y="1462"/>
                      <a:pt x="1345" y="1462"/>
                    </a:cubicBezTo>
                    <a:cubicBezTo>
                      <a:pt x="1328" y="1460"/>
                      <a:pt x="1278" y="1464"/>
                      <a:pt x="1255" y="1428"/>
                    </a:cubicBezTo>
                    <a:cubicBezTo>
                      <a:pt x="1244" y="1409"/>
                      <a:pt x="1240" y="1340"/>
                      <a:pt x="1240" y="1340"/>
                    </a:cubicBezTo>
                    <a:cubicBezTo>
                      <a:pt x="1769" y="1340"/>
                      <a:pt x="1769" y="1340"/>
                      <a:pt x="1769" y="1340"/>
                    </a:cubicBezTo>
                    <a:cubicBezTo>
                      <a:pt x="1801" y="1340"/>
                      <a:pt x="1827" y="1314"/>
                      <a:pt x="1827" y="1282"/>
                    </a:cubicBezTo>
                    <a:cubicBezTo>
                      <a:pt x="1827" y="57"/>
                      <a:pt x="1827" y="57"/>
                      <a:pt x="1827" y="57"/>
                    </a:cubicBezTo>
                    <a:cubicBezTo>
                      <a:pt x="1827" y="25"/>
                      <a:pt x="1801" y="0"/>
                      <a:pt x="1769" y="0"/>
                    </a:cubicBezTo>
                    <a:close/>
                    <a:moveTo>
                      <a:pt x="1722" y="1190"/>
                    </a:moveTo>
                    <a:cubicBezTo>
                      <a:pt x="1722" y="1218"/>
                      <a:pt x="1700" y="1239"/>
                      <a:pt x="1674" y="1239"/>
                    </a:cubicBezTo>
                    <a:cubicBezTo>
                      <a:pt x="158" y="1239"/>
                      <a:pt x="158" y="1239"/>
                      <a:pt x="158" y="1239"/>
                    </a:cubicBezTo>
                    <a:cubicBezTo>
                      <a:pt x="130" y="1239"/>
                      <a:pt x="107" y="1218"/>
                      <a:pt x="107" y="1190"/>
                    </a:cubicBezTo>
                    <a:cubicBezTo>
                      <a:pt x="107" y="149"/>
                      <a:pt x="107" y="149"/>
                      <a:pt x="107" y="149"/>
                    </a:cubicBezTo>
                    <a:cubicBezTo>
                      <a:pt x="107" y="120"/>
                      <a:pt x="130" y="100"/>
                      <a:pt x="158" y="100"/>
                    </a:cubicBezTo>
                    <a:cubicBezTo>
                      <a:pt x="1674" y="100"/>
                      <a:pt x="1674" y="100"/>
                      <a:pt x="1674" y="100"/>
                    </a:cubicBezTo>
                    <a:cubicBezTo>
                      <a:pt x="1700" y="100"/>
                      <a:pt x="1722" y="120"/>
                      <a:pt x="1722" y="149"/>
                    </a:cubicBezTo>
                    <a:cubicBezTo>
                      <a:pt x="1722" y="1190"/>
                      <a:pt x="1722" y="1190"/>
                      <a:pt x="1722" y="11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endParaRPr>
              </a:p>
            </p:txBody>
          </p:sp>
          <p:sp>
            <p:nvSpPr>
              <p:cNvPr id="66" name="Freeform 24"/>
              <p:cNvSpPr>
                <a:spLocks noEditPoints="1"/>
              </p:cNvSpPr>
              <p:nvPr/>
            </p:nvSpPr>
            <p:spPr bwMode="auto">
              <a:xfrm>
                <a:off x="3868738" y="4079875"/>
                <a:ext cx="171450" cy="171450"/>
              </a:xfrm>
              <a:custGeom>
                <a:avLst/>
                <a:gdLst>
                  <a:gd name="T0" fmla="*/ 108 w 108"/>
                  <a:gd name="T1" fmla="*/ 87 h 108"/>
                  <a:gd name="T2" fmla="*/ 57 w 108"/>
                  <a:gd name="T3" fmla="*/ 108 h 108"/>
                  <a:gd name="T4" fmla="*/ 57 w 108"/>
                  <a:gd name="T5" fmla="*/ 45 h 108"/>
                  <a:gd name="T6" fmla="*/ 108 w 108"/>
                  <a:gd name="T7" fmla="*/ 23 h 108"/>
                  <a:gd name="T8" fmla="*/ 108 w 108"/>
                  <a:gd name="T9" fmla="*/ 87 h 108"/>
                  <a:gd name="T10" fmla="*/ 108 w 108"/>
                  <a:gd name="T11" fmla="*/ 87 h 108"/>
                  <a:gd name="T12" fmla="*/ 108 w 108"/>
                  <a:gd name="T13" fmla="*/ 87 h 108"/>
                  <a:gd name="T14" fmla="*/ 51 w 108"/>
                  <a:gd name="T15" fmla="*/ 45 h 108"/>
                  <a:gd name="T16" fmla="*/ 0 w 108"/>
                  <a:gd name="T17" fmla="*/ 23 h 108"/>
                  <a:gd name="T18" fmla="*/ 0 w 108"/>
                  <a:gd name="T19" fmla="*/ 87 h 108"/>
                  <a:gd name="T20" fmla="*/ 51 w 108"/>
                  <a:gd name="T21" fmla="*/ 108 h 108"/>
                  <a:gd name="T22" fmla="*/ 51 w 108"/>
                  <a:gd name="T23" fmla="*/ 45 h 108"/>
                  <a:gd name="T24" fmla="*/ 51 w 108"/>
                  <a:gd name="T25" fmla="*/ 45 h 108"/>
                  <a:gd name="T26" fmla="*/ 51 w 108"/>
                  <a:gd name="T27" fmla="*/ 45 h 108"/>
                  <a:gd name="T28" fmla="*/ 54 w 108"/>
                  <a:gd name="T29" fmla="*/ 0 h 108"/>
                  <a:gd name="T30" fmla="*/ 0 w 108"/>
                  <a:gd name="T31" fmla="*/ 19 h 108"/>
                  <a:gd name="T32" fmla="*/ 54 w 108"/>
                  <a:gd name="T33" fmla="*/ 41 h 108"/>
                  <a:gd name="T34" fmla="*/ 108 w 108"/>
                  <a:gd name="T35" fmla="*/ 19 h 108"/>
                  <a:gd name="T36" fmla="*/ 54 w 108"/>
                  <a:gd name="T37" fmla="*/ 0 h 108"/>
                  <a:gd name="T38" fmla="*/ 54 w 108"/>
                  <a:gd name="T39" fmla="*/ 0 h 108"/>
                  <a:gd name="T40" fmla="*/ 54 w 108"/>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08">
                    <a:moveTo>
                      <a:pt x="108" y="87"/>
                    </a:moveTo>
                    <a:lnTo>
                      <a:pt x="57" y="108"/>
                    </a:lnTo>
                    <a:lnTo>
                      <a:pt x="57" y="45"/>
                    </a:lnTo>
                    <a:lnTo>
                      <a:pt x="108" y="23"/>
                    </a:lnTo>
                    <a:lnTo>
                      <a:pt x="108" y="87"/>
                    </a:lnTo>
                    <a:lnTo>
                      <a:pt x="108" y="87"/>
                    </a:lnTo>
                    <a:lnTo>
                      <a:pt x="108" y="87"/>
                    </a:lnTo>
                    <a:close/>
                    <a:moveTo>
                      <a:pt x="51" y="45"/>
                    </a:moveTo>
                    <a:lnTo>
                      <a:pt x="0" y="23"/>
                    </a:lnTo>
                    <a:lnTo>
                      <a:pt x="0" y="87"/>
                    </a:lnTo>
                    <a:lnTo>
                      <a:pt x="51" y="108"/>
                    </a:lnTo>
                    <a:lnTo>
                      <a:pt x="51" y="45"/>
                    </a:lnTo>
                    <a:lnTo>
                      <a:pt x="51" y="45"/>
                    </a:lnTo>
                    <a:lnTo>
                      <a:pt x="51" y="45"/>
                    </a:lnTo>
                    <a:close/>
                    <a:moveTo>
                      <a:pt x="54" y="0"/>
                    </a:moveTo>
                    <a:lnTo>
                      <a:pt x="0" y="19"/>
                    </a:lnTo>
                    <a:lnTo>
                      <a:pt x="54" y="41"/>
                    </a:lnTo>
                    <a:lnTo>
                      <a:pt x="108" y="19"/>
                    </a:lnTo>
                    <a:lnTo>
                      <a:pt x="54" y="0"/>
                    </a:lnTo>
                    <a:lnTo>
                      <a:pt x="54" y="0"/>
                    </a:lnTo>
                    <a:lnTo>
                      <a:pt x="5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endParaRPr>
              </a:p>
            </p:txBody>
          </p:sp>
        </p:grpSp>
        <p:sp>
          <p:nvSpPr>
            <p:cNvPr id="207" name="Rectangle 206"/>
            <p:cNvSpPr/>
            <p:nvPr/>
          </p:nvSpPr>
          <p:spPr bwMode="auto">
            <a:xfrm>
              <a:off x="3935098" y="4142428"/>
              <a:ext cx="801540"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Virtual</a:t>
              </a:r>
              <a:b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machines</a:t>
              </a:r>
            </a:p>
          </p:txBody>
        </p:sp>
      </p:grpSp>
      <p:grpSp>
        <p:nvGrpSpPr>
          <p:cNvPr id="22" name="Group 21"/>
          <p:cNvGrpSpPr/>
          <p:nvPr/>
        </p:nvGrpSpPr>
        <p:grpSpPr>
          <a:xfrm>
            <a:off x="3789922" y="2123660"/>
            <a:ext cx="855842" cy="835975"/>
            <a:chOff x="4638479" y="3569538"/>
            <a:chExt cx="873003" cy="852738"/>
          </a:xfrm>
        </p:grpSpPr>
        <p:sp>
          <p:nvSpPr>
            <p:cNvPr id="147" name="Freeform 83"/>
            <p:cNvSpPr>
              <a:spLocks noEditPoints="1"/>
            </p:cNvSpPr>
            <p:nvPr/>
          </p:nvSpPr>
          <p:spPr bwMode="black">
            <a:xfrm>
              <a:off x="4840431" y="3569538"/>
              <a:ext cx="475076" cy="5015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08" name="Rectangle 207"/>
            <p:cNvSpPr/>
            <p:nvPr/>
          </p:nvSpPr>
          <p:spPr bwMode="auto">
            <a:xfrm>
              <a:off x="4638479" y="4102236"/>
              <a:ext cx="873003"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endPar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rPr>
                <a:t>StorSimple</a:t>
              </a:r>
              <a:endPar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36" name="Hyper-V Server"/>
          <p:cNvSpPr>
            <a:spLocks noChangeAspect="1" noEditPoints="1"/>
          </p:cNvSpPr>
          <p:nvPr/>
        </p:nvSpPr>
        <p:spPr bwMode="auto">
          <a:xfrm>
            <a:off x="2423938" y="4280432"/>
            <a:ext cx="1190646" cy="376579"/>
          </a:xfrm>
          <a:custGeom>
            <a:avLst/>
            <a:gdLst>
              <a:gd name="T0" fmla="*/ 885 w 16435"/>
              <a:gd name="T1" fmla="*/ 1966 h 5198"/>
              <a:gd name="T2" fmla="*/ 283 w 16435"/>
              <a:gd name="T3" fmla="*/ 126 h 5198"/>
              <a:gd name="T4" fmla="*/ 1879 w 16435"/>
              <a:gd name="T5" fmla="*/ 1966 h 5198"/>
              <a:gd name="T6" fmla="*/ 2495 w 16435"/>
              <a:gd name="T7" fmla="*/ 284 h 5198"/>
              <a:gd name="T8" fmla="*/ 3767 w 16435"/>
              <a:gd name="T9" fmla="*/ 1907 h 5198"/>
              <a:gd name="T10" fmla="*/ 3767 w 16435"/>
              <a:gd name="T11" fmla="*/ 904 h 5198"/>
              <a:gd name="T12" fmla="*/ 4726 w 16435"/>
              <a:gd name="T13" fmla="*/ 866 h 5198"/>
              <a:gd name="T14" fmla="*/ 4042 w 16435"/>
              <a:gd name="T15" fmla="*/ 657 h 5198"/>
              <a:gd name="T16" fmla="*/ 5946 w 16435"/>
              <a:gd name="T17" fmla="*/ 804 h 5198"/>
              <a:gd name="T18" fmla="*/ 5892 w 16435"/>
              <a:gd name="T19" fmla="*/ 1314 h 5198"/>
              <a:gd name="T20" fmla="*/ 5892 w 16435"/>
              <a:gd name="T21" fmla="*/ 1314 h 5198"/>
              <a:gd name="T22" fmla="*/ 7045 w 16435"/>
              <a:gd name="T23" fmla="*/ 895 h 5198"/>
              <a:gd name="T24" fmla="*/ 6890 w 16435"/>
              <a:gd name="T25" fmla="*/ 1642 h 5198"/>
              <a:gd name="T26" fmla="*/ 8400 w 16435"/>
              <a:gd name="T27" fmla="*/ 804 h 5198"/>
              <a:gd name="T28" fmla="*/ 8354 w 16435"/>
              <a:gd name="T29" fmla="*/ 1314 h 5198"/>
              <a:gd name="T30" fmla="*/ 8354 w 16435"/>
              <a:gd name="T31" fmla="*/ 1314 h 5198"/>
              <a:gd name="T32" fmla="*/ 8713 w 16435"/>
              <a:gd name="T33" fmla="*/ 656 h 5198"/>
              <a:gd name="T34" fmla="*/ 9138 w 16435"/>
              <a:gd name="T35" fmla="*/ 656 h 5198"/>
              <a:gd name="T36" fmla="*/ 9962 w 16435"/>
              <a:gd name="T37" fmla="*/ 1761 h 5198"/>
              <a:gd name="T38" fmla="*/ 9705 w 16435"/>
              <a:gd name="T39" fmla="*/ 659 h 5198"/>
              <a:gd name="T40" fmla="*/ 1384 w 16435"/>
              <a:gd name="T41" fmla="*/ 4585 h 5198"/>
              <a:gd name="T42" fmla="*/ 220 w 16435"/>
              <a:gd name="T43" fmla="*/ 4585 h 5198"/>
              <a:gd name="T44" fmla="*/ 2249 w 16435"/>
              <a:gd name="T45" fmla="*/ 4289 h 5198"/>
              <a:gd name="T46" fmla="*/ 1768 w 16435"/>
              <a:gd name="T47" fmla="*/ 5025 h 5198"/>
              <a:gd name="T48" fmla="*/ 3701 w 16435"/>
              <a:gd name="T49" fmla="*/ 3240 h 5198"/>
              <a:gd name="T50" fmla="*/ 3246 w 16435"/>
              <a:gd name="T51" fmla="*/ 4397 h 5198"/>
              <a:gd name="T52" fmla="*/ 3237 w 16435"/>
              <a:gd name="T53" fmla="*/ 4051 h 5198"/>
              <a:gd name="T54" fmla="*/ 5567 w 16435"/>
              <a:gd name="T55" fmla="*/ 3878 h 5198"/>
              <a:gd name="T56" fmla="*/ 5467 w 16435"/>
              <a:gd name="T57" fmla="*/ 4297 h 5198"/>
              <a:gd name="T58" fmla="*/ 4766 w 16435"/>
              <a:gd name="T59" fmla="*/ 3532 h 5198"/>
              <a:gd name="T60" fmla="*/ 6183 w 16435"/>
              <a:gd name="T61" fmla="*/ 3321 h 5198"/>
              <a:gd name="T62" fmla="*/ 6137 w 16435"/>
              <a:gd name="T63" fmla="*/ 3557 h 5198"/>
              <a:gd name="T64" fmla="*/ 8941 w 16435"/>
              <a:gd name="T65" fmla="*/ 2753 h 5198"/>
              <a:gd name="T66" fmla="*/ 7368 w 16435"/>
              <a:gd name="T67" fmla="*/ 2753 h 5198"/>
              <a:gd name="T68" fmla="*/ 10356 w 16435"/>
              <a:gd name="T69" fmla="*/ 747 h 5198"/>
              <a:gd name="T70" fmla="*/ 10421 w 16435"/>
              <a:gd name="T71" fmla="*/ 865 h 5198"/>
              <a:gd name="T72" fmla="*/ 10605 w 16435"/>
              <a:gd name="T73" fmla="*/ 802 h 5198"/>
              <a:gd name="T74" fmla="*/ 10467 w 16435"/>
              <a:gd name="T75" fmla="*/ 865 h 5198"/>
              <a:gd name="T76" fmla="*/ 10540 w 16435"/>
              <a:gd name="T77" fmla="*/ 738 h 5198"/>
              <a:gd name="T78" fmla="*/ 10303 w 16435"/>
              <a:gd name="T79" fmla="*/ 3596 h 5198"/>
              <a:gd name="T80" fmla="*/ 9874 w 16435"/>
              <a:gd name="T81" fmla="*/ 2867 h 5198"/>
              <a:gd name="T82" fmla="*/ 9719 w 16435"/>
              <a:gd name="T83" fmla="*/ 4261 h 5198"/>
              <a:gd name="T84" fmla="*/ 12086 w 16435"/>
              <a:gd name="T85" fmla="*/ 3878 h 5198"/>
              <a:gd name="T86" fmla="*/ 11996 w 16435"/>
              <a:gd name="T87" fmla="*/ 4297 h 5198"/>
              <a:gd name="T88" fmla="*/ 11290 w 16435"/>
              <a:gd name="T89" fmla="*/ 3532 h 5198"/>
              <a:gd name="T90" fmla="*/ 12709 w 16435"/>
              <a:gd name="T91" fmla="*/ 3321 h 5198"/>
              <a:gd name="T92" fmla="*/ 12664 w 16435"/>
              <a:gd name="T93" fmla="*/ 3557 h 5198"/>
              <a:gd name="T94" fmla="*/ 13638 w 16435"/>
              <a:gd name="T95" fmla="*/ 4413 h 5198"/>
              <a:gd name="T96" fmla="*/ 15483 w 16435"/>
              <a:gd name="T97" fmla="*/ 3987 h 5198"/>
              <a:gd name="T98" fmla="*/ 15392 w 16435"/>
              <a:gd name="T99" fmla="*/ 4498 h 5198"/>
              <a:gd name="T100" fmla="*/ 14562 w 16435"/>
              <a:gd name="T101" fmla="*/ 3805 h 5198"/>
              <a:gd name="T102" fmla="*/ 16308 w 16435"/>
              <a:gd name="T103" fmla="*/ 3248 h 5198"/>
              <a:gd name="T104" fmla="*/ 15966 w 16435"/>
              <a:gd name="T105" fmla="*/ 3921 h 5198"/>
              <a:gd name="T106" fmla="*/ 9051 w 16435"/>
              <a:gd name="T107" fmla="*/ 2798 h 5198"/>
              <a:gd name="T108" fmla="*/ 9578 w 16435"/>
              <a:gd name="T109" fmla="*/ 2753 h 5198"/>
              <a:gd name="T110" fmla="*/ 9343 w 16435"/>
              <a:gd name="T111" fmla="*/ 2824 h 5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35" h="5198">
                <a:moveTo>
                  <a:pt x="1879" y="1966"/>
                </a:moveTo>
                <a:cubicBezTo>
                  <a:pt x="1660" y="1966"/>
                  <a:pt x="1660" y="1966"/>
                  <a:pt x="1660" y="1966"/>
                </a:cubicBezTo>
                <a:cubicBezTo>
                  <a:pt x="1660" y="727"/>
                  <a:pt x="1660" y="727"/>
                  <a:pt x="1660" y="727"/>
                </a:cubicBezTo>
                <a:cubicBezTo>
                  <a:pt x="1660" y="636"/>
                  <a:pt x="1670" y="518"/>
                  <a:pt x="1679" y="372"/>
                </a:cubicBezTo>
                <a:cubicBezTo>
                  <a:pt x="1679" y="372"/>
                  <a:pt x="1679" y="372"/>
                  <a:pt x="1679" y="372"/>
                </a:cubicBezTo>
                <a:cubicBezTo>
                  <a:pt x="1651" y="454"/>
                  <a:pt x="1633" y="518"/>
                  <a:pt x="1624" y="554"/>
                </a:cubicBezTo>
                <a:cubicBezTo>
                  <a:pt x="994" y="1966"/>
                  <a:pt x="994" y="1966"/>
                  <a:pt x="994" y="1966"/>
                </a:cubicBezTo>
                <a:cubicBezTo>
                  <a:pt x="885" y="1966"/>
                  <a:pt x="885" y="1966"/>
                  <a:pt x="885" y="1966"/>
                </a:cubicBezTo>
                <a:cubicBezTo>
                  <a:pt x="255" y="563"/>
                  <a:pt x="255" y="563"/>
                  <a:pt x="255" y="563"/>
                </a:cubicBezTo>
                <a:cubicBezTo>
                  <a:pt x="237" y="527"/>
                  <a:pt x="219" y="463"/>
                  <a:pt x="201" y="372"/>
                </a:cubicBezTo>
                <a:cubicBezTo>
                  <a:pt x="201" y="372"/>
                  <a:pt x="201" y="372"/>
                  <a:pt x="201" y="372"/>
                </a:cubicBezTo>
                <a:cubicBezTo>
                  <a:pt x="201" y="445"/>
                  <a:pt x="210" y="572"/>
                  <a:pt x="210" y="736"/>
                </a:cubicBezTo>
                <a:cubicBezTo>
                  <a:pt x="210" y="1966"/>
                  <a:pt x="210" y="1966"/>
                  <a:pt x="210" y="1966"/>
                </a:cubicBezTo>
                <a:cubicBezTo>
                  <a:pt x="0" y="1966"/>
                  <a:pt x="0" y="1966"/>
                  <a:pt x="0" y="1966"/>
                </a:cubicBezTo>
                <a:cubicBezTo>
                  <a:pt x="0" y="126"/>
                  <a:pt x="0" y="126"/>
                  <a:pt x="0" y="126"/>
                </a:cubicBezTo>
                <a:cubicBezTo>
                  <a:pt x="283" y="126"/>
                  <a:pt x="283" y="126"/>
                  <a:pt x="283" y="126"/>
                </a:cubicBezTo>
                <a:cubicBezTo>
                  <a:pt x="848" y="1411"/>
                  <a:pt x="848" y="1411"/>
                  <a:pt x="848" y="1411"/>
                </a:cubicBezTo>
                <a:cubicBezTo>
                  <a:pt x="894" y="1502"/>
                  <a:pt x="921" y="1574"/>
                  <a:pt x="931" y="1629"/>
                </a:cubicBezTo>
                <a:cubicBezTo>
                  <a:pt x="940" y="1629"/>
                  <a:pt x="940" y="1629"/>
                  <a:pt x="940" y="1629"/>
                </a:cubicBezTo>
                <a:cubicBezTo>
                  <a:pt x="976" y="1529"/>
                  <a:pt x="1013" y="1456"/>
                  <a:pt x="1031" y="1401"/>
                </a:cubicBezTo>
                <a:cubicBezTo>
                  <a:pt x="1606" y="126"/>
                  <a:pt x="1606" y="126"/>
                  <a:pt x="1606" y="126"/>
                </a:cubicBezTo>
                <a:cubicBezTo>
                  <a:pt x="1879" y="126"/>
                  <a:pt x="1879" y="126"/>
                  <a:pt x="1879" y="126"/>
                </a:cubicBezTo>
                <a:cubicBezTo>
                  <a:pt x="1879" y="1966"/>
                  <a:pt x="1879" y="1966"/>
                  <a:pt x="1879" y="1966"/>
                </a:cubicBezTo>
                <a:cubicBezTo>
                  <a:pt x="1879" y="1966"/>
                  <a:pt x="1879" y="1966"/>
                  <a:pt x="1879" y="1966"/>
                </a:cubicBezTo>
                <a:close/>
                <a:moveTo>
                  <a:pt x="2532" y="184"/>
                </a:moveTo>
                <a:cubicBezTo>
                  <a:pt x="2532" y="148"/>
                  <a:pt x="2523" y="111"/>
                  <a:pt x="2495" y="93"/>
                </a:cubicBezTo>
                <a:cubicBezTo>
                  <a:pt x="2468" y="66"/>
                  <a:pt x="2431" y="48"/>
                  <a:pt x="2394" y="48"/>
                </a:cubicBezTo>
                <a:cubicBezTo>
                  <a:pt x="2358" y="48"/>
                  <a:pt x="2321" y="66"/>
                  <a:pt x="2294" y="93"/>
                </a:cubicBezTo>
                <a:cubicBezTo>
                  <a:pt x="2266" y="111"/>
                  <a:pt x="2257" y="148"/>
                  <a:pt x="2257" y="184"/>
                </a:cubicBezTo>
                <a:cubicBezTo>
                  <a:pt x="2257" y="229"/>
                  <a:pt x="2266" y="257"/>
                  <a:pt x="2294" y="284"/>
                </a:cubicBezTo>
                <a:cubicBezTo>
                  <a:pt x="2321" y="311"/>
                  <a:pt x="2358" y="320"/>
                  <a:pt x="2394" y="320"/>
                </a:cubicBezTo>
                <a:cubicBezTo>
                  <a:pt x="2431" y="320"/>
                  <a:pt x="2468" y="311"/>
                  <a:pt x="2495" y="284"/>
                </a:cubicBezTo>
                <a:cubicBezTo>
                  <a:pt x="2523" y="257"/>
                  <a:pt x="2532" y="220"/>
                  <a:pt x="2532" y="184"/>
                </a:cubicBezTo>
                <a:close/>
                <a:moveTo>
                  <a:pt x="2495" y="1966"/>
                </a:moveTo>
                <a:cubicBezTo>
                  <a:pt x="2495" y="1966"/>
                  <a:pt x="2495" y="1966"/>
                  <a:pt x="2495" y="1966"/>
                </a:cubicBezTo>
                <a:cubicBezTo>
                  <a:pt x="2495" y="657"/>
                  <a:pt x="2495" y="657"/>
                  <a:pt x="2495" y="657"/>
                </a:cubicBezTo>
                <a:cubicBezTo>
                  <a:pt x="2495" y="657"/>
                  <a:pt x="2495" y="657"/>
                  <a:pt x="2284" y="657"/>
                </a:cubicBezTo>
                <a:cubicBezTo>
                  <a:pt x="2284" y="657"/>
                  <a:pt x="2284" y="657"/>
                  <a:pt x="2284" y="1966"/>
                </a:cubicBezTo>
                <a:cubicBezTo>
                  <a:pt x="2284" y="1966"/>
                  <a:pt x="2284" y="1966"/>
                  <a:pt x="2495" y="1966"/>
                </a:cubicBezTo>
                <a:close/>
                <a:moveTo>
                  <a:pt x="3767" y="1907"/>
                </a:moveTo>
                <a:cubicBezTo>
                  <a:pt x="3767" y="1907"/>
                  <a:pt x="3767" y="1907"/>
                  <a:pt x="3767" y="1907"/>
                </a:cubicBezTo>
                <a:cubicBezTo>
                  <a:pt x="3767" y="1706"/>
                  <a:pt x="3767" y="1706"/>
                  <a:pt x="3767" y="1706"/>
                </a:cubicBezTo>
                <a:cubicBezTo>
                  <a:pt x="3667" y="1788"/>
                  <a:pt x="3557" y="1824"/>
                  <a:pt x="3439" y="1824"/>
                </a:cubicBezTo>
                <a:cubicBezTo>
                  <a:pt x="3302" y="1824"/>
                  <a:pt x="3193" y="1779"/>
                  <a:pt x="3120" y="1688"/>
                </a:cubicBezTo>
                <a:cubicBezTo>
                  <a:pt x="3038" y="1597"/>
                  <a:pt x="2993" y="1478"/>
                  <a:pt x="2993" y="1323"/>
                </a:cubicBezTo>
                <a:cubicBezTo>
                  <a:pt x="2993" y="1168"/>
                  <a:pt x="3038" y="1041"/>
                  <a:pt x="3129" y="941"/>
                </a:cubicBezTo>
                <a:cubicBezTo>
                  <a:pt x="3211" y="849"/>
                  <a:pt x="3321" y="804"/>
                  <a:pt x="3457" y="804"/>
                </a:cubicBezTo>
                <a:cubicBezTo>
                  <a:pt x="3566" y="804"/>
                  <a:pt x="3667" y="840"/>
                  <a:pt x="3767" y="904"/>
                </a:cubicBezTo>
                <a:cubicBezTo>
                  <a:pt x="3767" y="904"/>
                  <a:pt x="3767" y="904"/>
                  <a:pt x="3767" y="694"/>
                </a:cubicBezTo>
                <a:cubicBezTo>
                  <a:pt x="3676" y="649"/>
                  <a:pt x="3575" y="622"/>
                  <a:pt x="3466" y="622"/>
                </a:cubicBezTo>
                <a:cubicBezTo>
                  <a:pt x="3257" y="622"/>
                  <a:pt x="3093" y="694"/>
                  <a:pt x="2966" y="822"/>
                </a:cubicBezTo>
                <a:cubicBezTo>
                  <a:pt x="2838" y="959"/>
                  <a:pt x="2784" y="1132"/>
                  <a:pt x="2784" y="1341"/>
                </a:cubicBezTo>
                <a:cubicBezTo>
                  <a:pt x="2784" y="1533"/>
                  <a:pt x="2838" y="1697"/>
                  <a:pt x="2947" y="1815"/>
                </a:cubicBezTo>
                <a:cubicBezTo>
                  <a:pt x="3066" y="1943"/>
                  <a:pt x="3221" y="1998"/>
                  <a:pt x="3403" y="1998"/>
                </a:cubicBezTo>
                <a:cubicBezTo>
                  <a:pt x="3539" y="1998"/>
                  <a:pt x="3667" y="1970"/>
                  <a:pt x="3767" y="1907"/>
                </a:cubicBezTo>
                <a:close/>
                <a:moveTo>
                  <a:pt x="4726" y="866"/>
                </a:moveTo>
                <a:cubicBezTo>
                  <a:pt x="4726" y="866"/>
                  <a:pt x="4726" y="866"/>
                  <a:pt x="4726" y="866"/>
                </a:cubicBezTo>
                <a:cubicBezTo>
                  <a:pt x="4726" y="648"/>
                  <a:pt x="4726" y="648"/>
                  <a:pt x="4726" y="648"/>
                </a:cubicBezTo>
                <a:cubicBezTo>
                  <a:pt x="4699" y="638"/>
                  <a:pt x="4662" y="629"/>
                  <a:pt x="4607" y="629"/>
                </a:cubicBezTo>
                <a:cubicBezTo>
                  <a:pt x="4525" y="629"/>
                  <a:pt x="4461" y="657"/>
                  <a:pt x="4398" y="702"/>
                </a:cubicBezTo>
                <a:cubicBezTo>
                  <a:pt x="4334" y="757"/>
                  <a:pt x="4288" y="829"/>
                  <a:pt x="4261" y="930"/>
                </a:cubicBezTo>
                <a:cubicBezTo>
                  <a:pt x="4261" y="930"/>
                  <a:pt x="4261" y="930"/>
                  <a:pt x="4252" y="930"/>
                </a:cubicBezTo>
                <a:cubicBezTo>
                  <a:pt x="4252" y="930"/>
                  <a:pt x="4252" y="930"/>
                  <a:pt x="4252" y="657"/>
                </a:cubicBezTo>
                <a:cubicBezTo>
                  <a:pt x="4252" y="657"/>
                  <a:pt x="4252" y="657"/>
                  <a:pt x="4042" y="657"/>
                </a:cubicBezTo>
                <a:cubicBezTo>
                  <a:pt x="4042" y="657"/>
                  <a:pt x="4042" y="657"/>
                  <a:pt x="4042" y="1966"/>
                </a:cubicBezTo>
                <a:cubicBezTo>
                  <a:pt x="4042" y="1966"/>
                  <a:pt x="4042" y="1966"/>
                  <a:pt x="4252" y="1966"/>
                </a:cubicBezTo>
                <a:cubicBezTo>
                  <a:pt x="4252" y="1966"/>
                  <a:pt x="4252" y="1966"/>
                  <a:pt x="4252" y="1293"/>
                </a:cubicBezTo>
                <a:cubicBezTo>
                  <a:pt x="4252" y="1148"/>
                  <a:pt x="4288" y="1030"/>
                  <a:pt x="4352" y="939"/>
                </a:cubicBezTo>
                <a:cubicBezTo>
                  <a:pt x="4416" y="866"/>
                  <a:pt x="4480" y="829"/>
                  <a:pt x="4571" y="829"/>
                </a:cubicBezTo>
                <a:cubicBezTo>
                  <a:pt x="4635" y="829"/>
                  <a:pt x="4689" y="839"/>
                  <a:pt x="4726" y="866"/>
                </a:cubicBezTo>
                <a:close/>
                <a:moveTo>
                  <a:pt x="6110" y="1305"/>
                </a:moveTo>
                <a:cubicBezTo>
                  <a:pt x="6110" y="1095"/>
                  <a:pt x="6055" y="931"/>
                  <a:pt x="5946" y="804"/>
                </a:cubicBezTo>
                <a:cubicBezTo>
                  <a:pt x="5837" y="685"/>
                  <a:pt x="5683" y="622"/>
                  <a:pt x="5492" y="622"/>
                </a:cubicBezTo>
                <a:cubicBezTo>
                  <a:pt x="5293" y="622"/>
                  <a:pt x="5129" y="685"/>
                  <a:pt x="5011" y="795"/>
                </a:cubicBezTo>
                <a:cubicBezTo>
                  <a:pt x="4884" y="922"/>
                  <a:pt x="4820" y="1105"/>
                  <a:pt x="4820" y="1332"/>
                </a:cubicBezTo>
                <a:cubicBezTo>
                  <a:pt x="4820" y="1524"/>
                  <a:pt x="4875" y="1688"/>
                  <a:pt x="4993" y="1815"/>
                </a:cubicBezTo>
                <a:cubicBezTo>
                  <a:pt x="5102" y="1934"/>
                  <a:pt x="5265" y="1998"/>
                  <a:pt x="5456" y="1998"/>
                </a:cubicBezTo>
                <a:cubicBezTo>
                  <a:pt x="5656" y="1998"/>
                  <a:pt x="5819" y="1934"/>
                  <a:pt x="5937" y="1815"/>
                </a:cubicBezTo>
                <a:cubicBezTo>
                  <a:pt x="6055" y="1688"/>
                  <a:pt x="6110" y="1515"/>
                  <a:pt x="6110" y="1305"/>
                </a:cubicBezTo>
                <a:close/>
                <a:moveTo>
                  <a:pt x="5892" y="1314"/>
                </a:moveTo>
                <a:cubicBezTo>
                  <a:pt x="5892" y="1478"/>
                  <a:pt x="5856" y="1597"/>
                  <a:pt x="5792" y="1688"/>
                </a:cubicBezTo>
                <a:cubicBezTo>
                  <a:pt x="5719" y="1779"/>
                  <a:pt x="5610" y="1824"/>
                  <a:pt x="5474" y="1824"/>
                </a:cubicBezTo>
                <a:cubicBezTo>
                  <a:pt x="5338" y="1824"/>
                  <a:pt x="5238" y="1779"/>
                  <a:pt x="5156" y="1688"/>
                </a:cubicBezTo>
                <a:cubicBezTo>
                  <a:pt x="5075" y="1597"/>
                  <a:pt x="5038" y="1478"/>
                  <a:pt x="5038" y="1323"/>
                </a:cubicBezTo>
                <a:cubicBezTo>
                  <a:pt x="5038" y="1150"/>
                  <a:pt x="5075" y="1023"/>
                  <a:pt x="5156" y="931"/>
                </a:cubicBezTo>
                <a:cubicBezTo>
                  <a:pt x="5238" y="849"/>
                  <a:pt x="5347" y="804"/>
                  <a:pt x="5474" y="804"/>
                </a:cubicBezTo>
                <a:cubicBezTo>
                  <a:pt x="5601" y="804"/>
                  <a:pt x="5710" y="849"/>
                  <a:pt x="5783" y="931"/>
                </a:cubicBezTo>
                <a:cubicBezTo>
                  <a:pt x="5856" y="1023"/>
                  <a:pt x="5892" y="1150"/>
                  <a:pt x="5892" y="1314"/>
                </a:cubicBezTo>
                <a:close/>
                <a:moveTo>
                  <a:pt x="7109" y="1615"/>
                </a:moveTo>
                <a:cubicBezTo>
                  <a:pt x="7109" y="1524"/>
                  <a:pt x="7072" y="1442"/>
                  <a:pt x="7008" y="1378"/>
                </a:cubicBezTo>
                <a:cubicBezTo>
                  <a:pt x="6963" y="1323"/>
                  <a:pt x="6881" y="1278"/>
                  <a:pt x="6771" y="1232"/>
                </a:cubicBezTo>
                <a:cubicBezTo>
                  <a:pt x="6671" y="1187"/>
                  <a:pt x="6607" y="1150"/>
                  <a:pt x="6571" y="1123"/>
                </a:cubicBezTo>
                <a:cubicBezTo>
                  <a:pt x="6534" y="1086"/>
                  <a:pt x="6516" y="1050"/>
                  <a:pt x="6516" y="986"/>
                </a:cubicBezTo>
                <a:cubicBezTo>
                  <a:pt x="6516" y="931"/>
                  <a:pt x="6543" y="886"/>
                  <a:pt x="6580" y="858"/>
                </a:cubicBezTo>
                <a:cubicBezTo>
                  <a:pt x="6626" y="822"/>
                  <a:pt x="6680" y="804"/>
                  <a:pt x="6753" y="804"/>
                </a:cubicBezTo>
                <a:cubicBezTo>
                  <a:pt x="6862" y="804"/>
                  <a:pt x="6963" y="831"/>
                  <a:pt x="7045" y="895"/>
                </a:cubicBezTo>
                <a:cubicBezTo>
                  <a:pt x="7045" y="895"/>
                  <a:pt x="7045" y="895"/>
                  <a:pt x="7045" y="685"/>
                </a:cubicBezTo>
                <a:cubicBezTo>
                  <a:pt x="6963" y="649"/>
                  <a:pt x="6872" y="622"/>
                  <a:pt x="6771" y="622"/>
                </a:cubicBezTo>
                <a:cubicBezTo>
                  <a:pt x="6635" y="622"/>
                  <a:pt x="6516" y="658"/>
                  <a:pt x="6434" y="731"/>
                </a:cubicBezTo>
                <a:cubicBezTo>
                  <a:pt x="6352" y="804"/>
                  <a:pt x="6306" y="895"/>
                  <a:pt x="6306" y="1004"/>
                </a:cubicBezTo>
                <a:cubicBezTo>
                  <a:pt x="6306" y="1105"/>
                  <a:pt x="6334" y="1177"/>
                  <a:pt x="6389" y="1241"/>
                </a:cubicBezTo>
                <a:cubicBezTo>
                  <a:pt x="6434" y="1296"/>
                  <a:pt x="6516" y="1341"/>
                  <a:pt x="6626" y="1387"/>
                </a:cubicBezTo>
                <a:cubicBezTo>
                  <a:pt x="6726" y="1442"/>
                  <a:pt x="6799" y="1478"/>
                  <a:pt x="6835" y="1515"/>
                </a:cubicBezTo>
                <a:cubicBezTo>
                  <a:pt x="6872" y="1542"/>
                  <a:pt x="6890" y="1588"/>
                  <a:pt x="6890" y="1642"/>
                </a:cubicBezTo>
                <a:cubicBezTo>
                  <a:pt x="6890" y="1761"/>
                  <a:pt x="6808" y="1824"/>
                  <a:pt x="6644" y="1824"/>
                </a:cubicBezTo>
                <a:cubicBezTo>
                  <a:pt x="6516" y="1824"/>
                  <a:pt x="6407" y="1779"/>
                  <a:pt x="6306" y="1697"/>
                </a:cubicBezTo>
                <a:cubicBezTo>
                  <a:pt x="6306" y="1697"/>
                  <a:pt x="6306" y="1697"/>
                  <a:pt x="6306" y="1925"/>
                </a:cubicBezTo>
                <a:cubicBezTo>
                  <a:pt x="6398" y="1970"/>
                  <a:pt x="6507" y="1998"/>
                  <a:pt x="6626" y="1998"/>
                </a:cubicBezTo>
                <a:cubicBezTo>
                  <a:pt x="6780" y="1998"/>
                  <a:pt x="6899" y="1961"/>
                  <a:pt x="6990" y="1888"/>
                </a:cubicBezTo>
                <a:cubicBezTo>
                  <a:pt x="7072" y="1815"/>
                  <a:pt x="7109" y="1724"/>
                  <a:pt x="7109" y="1615"/>
                </a:cubicBezTo>
                <a:close/>
                <a:moveTo>
                  <a:pt x="8563" y="1305"/>
                </a:moveTo>
                <a:cubicBezTo>
                  <a:pt x="8563" y="1095"/>
                  <a:pt x="8509" y="931"/>
                  <a:pt x="8400" y="804"/>
                </a:cubicBezTo>
                <a:cubicBezTo>
                  <a:pt x="8291" y="685"/>
                  <a:pt x="8137" y="622"/>
                  <a:pt x="7946" y="622"/>
                </a:cubicBezTo>
                <a:cubicBezTo>
                  <a:pt x="7746" y="622"/>
                  <a:pt x="7592" y="685"/>
                  <a:pt x="7474" y="795"/>
                </a:cubicBezTo>
                <a:cubicBezTo>
                  <a:pt x="7337" y="922"/>
                  <a:pt x="7274" y="1105"/>
                  <a:pt x="7274" y="1332"/>
                </a:cubicBezTo>
                <a:cubicBezTo>
                  <a:pt x="7274" y="1524"/>
                  <a:pt x="7337" y="1688"/>
                  <a:pt x="7446" y="1815"/>
                </a:cubicBezTo>
                <a:cubicBezTo>
                  <a:pt x="7564" y="1934"/>
                  <a:pt x="7719" y="1998"/>
                  <a:pt x="7909" y="1998"/>
                </a:cubicBezTo>
                <a:cubicBezTo>
                  <a:pt x="8109" y="1998"/>
                  <a:pt x="8273" y="1934"/>
                  <a:pt x="8391" y="1815"/>
                </a:cubicBezTo>
                <a:cubicBezTo>
                  <a:pt x="8509" y="1688"/>
                  <a:pt x="8563" y="1515"/>
                  <a:pt x="8563" y="1305"/>
                </a:cubicBezTo>
                <a:close/>
                <a:moveTo>
                  <a:pt x="8354" y="1314"/>
                </a:moveTo>
                <a:cubicBezTo>
                  <a:pt x="8354" y="1478"/>
                  <a:pt x="8318" y="1597"/>
                  <a:pt x="8245" y="1688"/>
                </a:cubicBezTo>
                <a:cubicBezTo>
                  <a:pt x="8173" y="1779"/>
                  <a:pt x="8064" y="1824"/>
                  <a:pt x="7928" y="1824"/>
                </a:cubicBezTo>
                <a:cubicBezTo>
                  <a:pt x="7800" y="1824"/>
                  <a:pt x="7692" y="1779"/>
                  <a:pt x="7610" y="1688"/>
                </a:cubicBezTo>
                <a:cubicBezTo>
                  <a:pt x="7528" y="1597"/>
                  <a:pt x="7492" y="1478"/>
                  <a:pt x="7492" y="1323"/>
                </a:cubicBezTo>
                <a:cubicBezTo>
                  <a:pt x="7492" y="1150"/>
                  <a:pt x="7537" y="1023"/>
                  <a:pt x="7619" y="931"/>
                </a:cubicBezTo>
                <a:cubicBezTo>
                  <a:pt x="7692" y="849"/>
                  <a:pt x="7800" y="804"/>
                  <a:pt x="7928" y="804"/>
                </a:cubicBezTo>
                <a:cubicBezTo>
                  <a:pt x="8064" y="804"/>
                  <a:pt x="8164" y="849"/>
                  <a:pt x="8236" y="931"/>
                </a:cubicBezTo>
                <a:cubicBezTo>
                  <a:pt x="8309" y="1023"/>
                  <a:pt x="8354" y="1150"/>
                  <a:pt x="8354" y="1314"/>
                </a:cubicBezTo>
                <a:close/>
                <a:moveTo>
                  <a:pt x="9499" y="210"/>
                </a:moveTo>
                <a:cubicBezTo>
                  <a:pt x="9499" y="210"/>
                  <a:pt x="9499" y="210"/>
                  <a:pt x="9499" y="210"/>
                </a:cubicBezTo>
                <a:cubicBezTo>
                  <a:pt x="9499" y="19"/>
                  <a:pt x="9499" y="19"/>
                  <a:pt x="9499" y="19"/>
                </a:cubicBezTo>
                <a:cubicBezTo>
                  <a:pt x="9463" y="0"/>
                  <a:pt x="9409" y="0"/>
                  <a:pt x="9345" y="0"/>
                </a:cubicBezTo>
                <a:cubicBezTo>
                  <a:pt x="9237" y="0"/>
                  <a:pt x="9138" y="28"/>
                  <a:pt x="9065" y="100"/>
                </a:cubicBezTo>
                <a:cubicBezTo>
                  <a:pt x="8975" y="182"/>
                  <a:pt x="8930" y="301"/>
                  <a:pt x="8930" y="446"/>
                </a:cubicBezTo>
                <a:cubicBezTo>
                  <a:pt x="8930" y="446"/>
                  <a:pt x="8930" y="446"/>
                  <a:pt x="8930" y="656"/>
                </a:cubicBezTo>
                <a:cubicBezTo>
                  <a:pt x="8930" y="656"/>
                  <a:pt x="8930" y="656"/>
                  <a:pt x="8713" y="656"/>
                </a:cubicBezTo>
                <a:cubicBezTo>
                  <a:pt x="8713" y="656"/>
                  <a:pt x="8713" y="656"/>
                  <a:pt x="8713" y="829"/>
                </a:cubicBezTo>
                <a:cubicBezTo>
                  <a:pt x="8713" y="829"/>
                  <a:pt x="8713" y="829"/>
                  <a:pt x="8930" y="829"/>
                </a:cubicBezTo>
                <a:cubicBezTo>
                  <a:pt x="8930" y="829"/>
                  <a:pt x="8930" y="829"/>
                  <a:pt x="8930" y="1966"/>
                </a:cubicBezTo>
                <a:cubicBezTo>
                  <a:pt x="8930" y="1966"/>
                  <a:pt x="8930" y="1966"/>
                  <a:pt x="9138" y="1966"/>
                </a:cubicBezTo>
                <a:cubicBezTo>
                  <a:pt x="9138" y="1966"/>
                  <a:pt x="9138" y="1966"/>
                  <a:pt x="9138" y="829"/>
                </a:cubicBezTo>
                <a:cubicBezTo>
                  <a:pt x="9138" y="829"/>
                  <a:pt x="9138" y="829"/>
                  <a:pt x="9445" y="829"/>
                </a:cubicBezTo>
                <a:cubicBezTo>
                  <a:pt x="9445" y="829"/>
                  <a:pt x="9445" y="829"/>
                  <a:pt x="9445" y="656"/>
                </a:cubicBezTo>
                <a:cubicBezTo>
                  <a:pt x="9445" y="656"/>
                  <a:pt x="9445" y="656"/>
                  <a:pt x="9138" y="656"/>
                </a:cubicBezTo>
                <a:cubicBezTo>
                  <a:pt x="9138" y="656"/>
                  <a:pt x="9138" y="656"/>
                  <a:pt x="9138" y="455"/>
                </a:cubicBezTo>
                <a:cubicBezTo>
                  <a:pt x="9138" y="264"/>
                  <a:pt x="9210" y="173"/>
                  <a:pt x="9354" y="173"/>
                </a:cubicBezTo>
                <a:cubicBezTo>
                  <a:pt x="9409" y="173"/>
                  <a:pt x="9454" y="182"/>
                  <a:pt x="9499" y="210"/>
                </a:cubicBezTo>
                <a:close/>
                <a:moveTo>
                  <a:pt x="10246" y="1952"/>
                </a:moveTo>
                <a:cubicBezTo>
                  <a:pt x="10246" y="1952"/>
                  <a:pt x="10246" y="1952"/>
                  <a:pt x="10246" y="1952"/>
                </a:cubicBezTo>
                <a:cubicBezTo>
                  <a:pt x="10246" y="1779"/>
                  <a:pt x="10246" y="1779"/>
                  <a:pt x="10246" y="1779"/>
                </a:cubicBezTo>
                <a:cubicBezTo>
                  <a:pt x="10209" y="1806"/>
                  <a:pt x="10164" y="1816"/>
                  <a:pt x="10109" y="1816"/>
                </a:cubicBezTo>
                <a:cubicBezTo>
                  <a:pt x="10044" y="1816"/>
                  <a:pt x="9989" y="1797"/>
                  <a:pt x="9962" y="1761"/>
                </a:cubicBezTo>
                <a:cubicBezTo>
                  <a:pt x="9934" y="1724"/>
                  <a:pt x="9916" y="1661"/>
                  <a:pt x="9916" y="1579"/>
                </a:cubicBezTo>
                <a:cubicBezTo>
                  <a:pt x="9916" y="1579"/>
                  <a:pt x="9916" y="1579"/>
                  <a:pt x="9916" y="832"/>
                </a:cubicBezTo>
                <a:cubicBezTo>
                  <a:pt x="9916" y="832"/>
                  <a:pt x="9916" y="832"/>
                  <a:pt x="10246" y="832"/>
                </a:cubicBezTo>
                <a:cubicBezTo>
                  <a:pt x="10246" y="832"/>
                  <a:pt x="10246" y="832"/>
                  <a:pt x="10246" y="659"/>
                </a:cubicBezTo>
                <a:cubicBezTo>
                  <a:pt x="10246" y="659"/>
                  <a:pt x="10246" y="659"/>
                  <a:pt x="9916" y="659"/>
                </a:cubicBezTo>
                <a:cubicBezTo>
                  <a:pt x="9916" y="659"/>
                  <a:pt x="9916" y="659"/>
                  <a:pt x="9916" y="268"/>
                </a:cubicBezTo>
                <a:cubicBezTo>
                  <a:pt x="9842" y="295"/>
                  <a:pt x="9769" y="313"/>
                  <a:pt x="9705" y="341"/>
                </a:cubicBezTo>
                <a:cubicBezTo>
                  <a:pt x="9705" y="341"/>
                  <a:pt x="9705" y="341"/>
                  <a:pt x="9705" y="659"/>
                </a:cubicBezTo>
                <a:cubicBezTo>
                  <a:pt x="9705" y="659"/>
                  <a:pt x="9705" y="659"/>
                  <a:pt x="9476" y="659"/>
                </a:cubicBezTo>
                <a:cubicBezTo>
                  <a:pt x="9476" y="659"/>
                  <a:pt x="9476" y="659"/>
                  <a:pt x="9476" y="832"/>
                </a:cubicBezTo>
                <a:cubicBezTo>
                  <a:pt x="9476" y="832"/>
                  <a:pt x="9476" y="832"/>
                  <a:pt x="9705" y="832"/>
                </a:cubicBezTo>
                <a:cubicBezTo>
                  <a:pt x="9705" y="832"/>
                  <a:pt x="9705" y="832"/>
                  <a:pt x="9705" y="1615"/>
                </a:cubicBezTo>
                <a:cubicBezTo>
                  <a:pt x="9705" y="1870"/>
                  <a:pt x="9815" y="1998"/>
                  <a:pt x="10053" y="1998"/>
                </a:cubicBezTo>
                <a:cubicBezTo>
                  <a:pt x="10136" y="1998"/>
                  <a:pt x="10200" y="1989"/>
                  <a:pt x="10246" y="1952"/>
                </a:cubicBezTo>
                <a:close/>
                <a:moveTo>
                  <a:pt x="1384" y="4585"/>
                </a:moveTo>
                <a:cubicBezTo>
                  <a:pt x="1384" y="4585"/>
                  <a:pt x="1384" y="4585"/>
                  <a:pt x="1384" y="4585"/>
                </a:cubicBezTo>
                <a:cubicBezTo>
                  <a:pt x="1384" y="2753"/>
                  <a:pt x="1384" y="2753"/>
                  <a:pt x="1384" y="2753"/>
                </a:cubicBezTo>
                <a:cubicBezTo>
                  <a:pt x="1168" y="2753"/>
                  <a:pt x="1168" y="2753"/>
                  <a:pt x="1168" y="2753"/>
                </a:cubicBezTo>
                <a:cubicBezTo>
                  <a:pt x="1168" y="3559"/>
                  <a:pt x="1168" y="3559"/>
                  <a:pt x="1168" y="3559"/>
                </a:cubicBezTo>
                <a:cubicBezTo>
                  <a:pt x="220" y="3559"/>
                  <a:pt x="220" y="3559"/>
                  <a:pt x="220" y="3559"/>
                </a:cubicBezTo>
                <a:cubicBezTo>
                  <a:pt x="220" y="2753"/>
                  <a:pt x="220" y="2753"/>
                  <a:pt x="220" y="2753"/>
                </a:cubicBezTo>
                <a:cubicBezTo>
                  <a:pt x="0" y="2753"/>
                  <a:pt x="0" y="2753"/>
                  <a:pt x="0" y="2753"/>
                </a:cubicBezTo>
                <a:cubicBezTo>
                  <a:pt x="0" y="4585"/>
                  <a:pt x="0" y="4585"/>
                  <a:pt x="0" y="4585"/>
                </a:cubicBezTo>
                <a:cubicBezTo>
                  <a:pt x="220" y="4585"/>
                  <a:pt x="220" y="4585"/>
                  <a:pt x="220" y="4585"/>
                </a:cubicBezTo>
                <a:cubicBezTo>
                  <a:pt x="220" y="3751"/>
                  <a:pt x="220" y="3751"/>
                  <a:pt x="220" y="3751"/>
                </a:cubicBezTo>
                <a:cubicBezTo>
                  <a:pt x="1168" y="3751"/>
                  <a:pt x="1168" y="3751"/>
                  <a:pt x="1168" y="3751"/>
                </a:cubicBezTo>
                <a:cubicBezTo>
                  <a:pt x="1168" y="4585"/>
                  <a:pt x="1168" y="4585"/>
                  <a:pt x="1168" y="4585"/>
                </a:cubicBezTo>
                <a:cubicBezTo>
                  <a:pt x="1384" y="4585"/>
                  <a:pt x="1384" y="4585"/>
                  <a:pt x="1384" y="4585"/>
                </a:cubicBezTo>
                <a:close/>
                <a:moveTo>
                  <a:pt x="2839" y="3279"/>
                </a:moveTo>
                <a:cubicBezTo>
                  <a:pt x="2839" y="3279"/>
                  <a:pt x="2839" y="3279"/>
                  <a:pt x="2839" y="3279"/>
                </a:cubicBezTo>
                <a:cubicBezTo>
                  <a:pt x="2621" y="3279"/>
                  <a:pt x="2621" y="3279"/>
                  <a:pt x="2621" y="3279"/>
                </a:cubicBezTo>
                <a:cubicBezTo>
                  <a:pt x="2621" y="3279"/>
                  <a:pt x="2621" y="3279"/>
                  <a:pt x="2249" y="4289"/>
                </a:cubicBezTo>
                <a:cubicBezTo>
                  <a:pt x="2230" y="4334"/>
                  <a:pt x="2230" y="4362"/>
                  <a:pt x="2221" y="4389"/>
                </a:cubicBezTo>
                <a:cubicBezTo>
                  <a:pt x="2221" y="4389"/>
                  <a:pt x="2221" y="4389"/>
                  <a:pt x="2212" y="4389"/>
                </a:cubicBezTo>
                <a:cubicBezTo>
                  <a:pt x="2203" y="4334"/>
                  <a:pt x="2194" y="4307"/>
                  <a:pt x="2185" y="4289"/>
                </a:cubicBezTo>
                <a:cubicBezTo>
                  <a:pt x="2185" y="4289"/>
                  <a:pt x="2185" y="4289"/>
                  <a:pt x="1831" y="3279"/>
                </a:cubicBezTo>
                <a:cubicBezTo>
                  <a:pt x="1831" y="3279"/>
                  <a:pt x="1831" y="3279"/>
                  <a:pt x="1604" y="3279"/>
                </a:cubicBezTo>
                <a:cubicBezTo>
                  <a:pt x="1604" y="3279"/>
                  <a:pt x="1604" y="3279"/>
                  <a:pt x="2112" y="4589"/>
                </a:cubicBezTo>
                <a:cubicBezTo>
                  <a:pt x="2112" y="4589"/>
                  <a:pt x="2112" y="4589"/>
                  <a:pt x="2004" y="4834"/>
                </a:cubicBezTo>
                <a:cubicBezTo>
                  <a:pt x="1958" y="4962"/>
                  <a:pt x="1876" y="5025"/>
                  <a:pt x="1768" y="5025"/>
                </a:cubicBezTo>
                <a:cubicBezTo>
                  <a:pt x="1731" y="5025"/>
                  <a:pt x="1695" y="5016"/>
                  <a:pt x="1650" y="4998"/>
                </a:cubicBezTo>
                <a:cubicBezTo>
                  <a:pt x="1650" y="4998"/>
                  <a:pt x="1650" y="4998"/>
                  <a:pt x="1650" y="5189"/>
                </a:cubicBezTo>
                <a:cubicBezTo>
                  <a:pt x="1686" y="5198"/>
                  <a:pt x="1731" y="5198"/>
                  <a:pt x="1786" y="5198"/>
                </a:cubicBezTo>
                <a:cubicBezTo>
                  <a:pt x="1976" y="5198"/>
                  <a:pt x="2131" y="5071"/>
                  <a:pt x="2230" y="4798"/>
                </a:cubicBezTo>
                <a:cubicBezTo>
                  <a:pt x="2230" y="4798"/>
                  <a:pt x="2230" y="4798"/>
                  <a:pt x="2839" y="3279"/>
                </a:cubicBezTo>
                <a:close/>
                <a:moveTo>
                  <a:pt x="4238" y="3887"/>
                </a:moveTo>
                <a:cubicBezTo>
                  <a:pt x="4238" y="3705"/>
                  <a:pt x="4193" y="3550"/>
                  <a:pt x="4102" y="3431"/>
                </a:cubicBezTo>
                <a:cubicBezTo>
                  <a:pt x="4002" y="3304"/>
                  <a:pt x="3874" y="3240"/>
                  <a:pt x="3701" y="3240"/>
                </a:cubicBezTo>
                <a:cubicBezTo>
                  <a:pt x="3501" y="3240"/>
                  <a:pt x="3346" y="3331"/>
                  <a:pt x="3246" y="3504"/>
                </a:cubicBezTo>
                <a:cubicBezTo>
                  <a:pt x="3246" y="3504"/>
                  <a:pt x="3246" y="3504"/>
                  <a:pt x="3237" y="3504"/>
                </a:cubicBezTo>
                <a:cubicBezTo>
                  <a:pt x="3237" y="3504"/>
                  <a:pt x="3237" y="3504"/>
                  <a:pt x="3237" y="3277"/>
                </a:cubicBezTo>
                <a:cubicBezTo>
                  <a:pt x="3237" y="3277"/>
                  <a:pt x="3237" y="3277"/>
                  <a:pt x="3027" y="3277"/>
                </a:cubicBezTo>
                <a:cubicBezTo>
                  <a:pt x="3027" y="3277"/>
                  <a:pt x="3027" y="3277"/>
                  <a:pt x="3027" y="5190"/>
                </a:cubicBezTo>
                <a:cubicBezTo>
                  <a:pt x="3027" y="5190"/>
                  <a:pt x="3027" y="5190"/>
                  <a:pt x="3237" y="5190"/>
                </a:cubicBezTo>
                <a:cubicBezTo>
                  <a:pt x="3237" y="5190"/>
                  <a:pt x="3237" y="5190"/>
                  <a:pt x="3237" y="4397"/>
                </a:cubicBezTo>
                <a:cubicBezTo>
                  <a:pt x="3237" y="4397"/>
                  <a:pt x="3237" y="4397"/>
                  <a:pt x="3246" y="4397"/>
                </a:cubicBezTo>
                <a:cubicBezTo>
                  <a:pt x="3337" y="4543"/>
                  <a:pt x="3464" y="4616"/>
                  <a:pt x="3637" y="4616"/>
                </a:cubicBezTo>
                <a:cubicBezTo>
                  <a:pt x="3829" y="4616"/>
                  <a:pt x="3974" y="4552"/>
                  <a:pt x="4084" y="4407"/>
                </a:cubicBezTo>
                <a:cubicBezTo>
                  <a:pt x="4184" y="4279"/>
                  <a:pt x="4238" y="4106"/>
                  <a:pt x="4238" y="3887"/>
                </a:cubicBezTo>
                <a:close/>
                <a:moveTo>
                  <a:pt x="4020" y="3887"/>
                </a:moveTo>
                <a:cubicBezTo>
                  <a:pt x="4020" y="4069"/>
                  <a:pt x="3983" y="4206"/>
                  <a:pt x="3911" y="4297"/>
                </a:cubicBezTo>
                <a:cubicBezTo>
                  <a:pt x="3838" y="4397"/>
                  <a:pt x="3738" y="4443"/>
                  <a:pt x="3610" y="4443"/>
                </a:cubicBezTo>
                <a:cubicBezTo>
                  <a:pt x="3501" y="4443"/>
                  <a:pt x="3410" y="4397"/>
                  <a:pt x="3337" y="4325"/>
                </a:cubicBezTo>
                <a:cubicBezTo>
                  <a:pt x="3273" y="4252"/>
                  <a:pt x="3237" y="4160"/>
                  <a:pt x="3237" y="4051"/>
                </a:cubicBezTo>
                <a:cubicBezTo>
                  <a:pt x="3237" y="4051"/>
                  <a:pt x="3237" y="4051"/>
                  <a:pt x="3237" y="3869"/>
                </a:cubicBezTo>
                <a:cubicBezTo>
                  <a:pt x="3237" y="3741"/>
                  <a:pt x="3273" y="3641"/>
                  <a:pt x="3337" y="3559"/>
                </a:cubicBezTo>
                <a:cubicBezTo>
                  <a:pt x="3419" y="3468"/>
                  <a:pt x="3519" y="3422"/>
                  <a:pt x="3647" y="3422"/>
                </a:cubicBezTo>
                <a:cubicBezTo>
                  <a:pt x="3756" y="3422"/>
                  <a:pt x="3847" y="3468"/>
                  <a:pt x="3920" y="3550"/>
                </a:cubicBezTo>
                <a:cubicBezTo>
                  <a:pt x="3983" y="3632"/>
                  <a:pt x="4020" y="3741"/>
                  <a:pt x="4020" y="3887"/>
                </a:cubicBezTo>
                <a:close/>
                <a:moveTo>
                  <a:pt x="5567" y="3987"/>
                </a:moveTo>
                <a:cubicBezTo>
                  <a:pt x="5567" y="3987"/>
                  <a:pt x="5567" y="3987"/>
                  <a:pt x="5567" y="3987"/>
                </a:cubicBezTo>
                <a:cubicBezTo>
                  <a:pt x="5567" y="3878"/>
                  <a:pt x="5567" y="3878"/>
                  <a:pt x="5567" y="3878"/>
                </a:cubicBezTo>
                <a:cubicBezTo>
                  <a:pt x="5567" y="3687"/>
                  <a:pt x="5522" y="3532"/>
                  <a:pt x="5431" y="3422"/>
                </a:cubicBezTo>
                <a:cubicBezTo>
                  <a:pt x="5340" y="3304"/>
                  <a:pt x="5203" y="3240"/>
                  <a:pt x="5021" y="3240"/>
                </a:cubicBezTo>
                <a:cubicBezTo>
                  <a:pt x="4857" y="3240"/>
                  <a:pt x="4720" y="3304"/>
                  <a:pt x="4602" y="3422"/>
                </a:cubicBezTo>
                <a:cubicBezTo>
                  <a:pt x="4483" y="3559"/>
                  <a:pt x="4419" y="3723"/>
                  <a:pt x="4419" y="3933"/>
                </a:cubicBezTo>
                <a:cubicBezTo>
                  <a:pt x="4419" y="4161"/>
                  <a:pt x="4474" y="4334"/>
                  <a:pt x="4592" y="4452"/>
                </a:cubicBezTo>
                <a:cubicBezTo>
                  <a:pt x="4693" y="4562"/>
                  <a:pt x="4838" y="4616"/>
                  <a:pt x="5012" y="4616"/>
                </a:cubicBezTo>
                <a:cubicBezTo>
                  <a:pt x="5203" y="4616"/>
                  <a:pt x="5358" y="4580"/>
                  <a:pt x="5467" y="4489"/>
                </a:cubicBezTo>
                <a:cubicBezTo>
                  <a:pt x="5467" y="4489"/>
                  <a:pt x="5467" y="4489"/>
                  <a:pt x="5467" y="4297"/>
                </a:cubicBezTo>
                <a:cubicBezTo>
                  <a:pt x="5349" y="4388"/>
                  <a:pt x="5212" y="4443"/>
                  <a:pt x="5066" y="4443"/>
                </a:cubicBezTo>
                <a:cubicBezTo>
                  <a:pt x="4930" y="4443"/>
                  <a:pt x="4829" y="4397"/>
                  <a:pt x="4756" y="4325"/>
                </a:cubicBezTo>
                <a:cubicBezTo>
                  <a:pt x="4683" y="4243"/>
                  <a:pt x="4638" y="4133"/>
                  <a:pt x="4638" y="3987"/>
                </a:cubicBezTo>
                <a:cubicBezTo>
                  <a:pt x="4638" y="3987"/>
                  <a:pt x="4638" y="3987"/>
                  <a:pt x="5567" y="3987"/>
                </a:cubicBezTo>
                <a:close/>
                <a:moveTo>
                  <a:pt x="5349" y="3805"/>
                </a:moveTo>
                <a:cubicBezTo>
                  <a:pt x="5349" y="3805"/>
                  <a:pt x="5349" y="3805"/>
                  <a:pt x="5349" y="3805"/>
                </a:cubicBezTo>
                <a:cubicBezTo>
                  <a:pt x="4638" y="3805"/>
                  <a:pt x="4638" y="3805"/>
                  <a:pt x="4638" y="3805"/>
                </a:cubicBezTo>
                <a:cubicBezTo>
                  <a:pt x="4656" y="3696"/>
                  <a:pt x="4702" y="3596"/>
                  <a:pt x="4766" y="3532"/>
                </a:cubicBezTo>
                <a:cubicBezTo>
                  <a:pt x="4838" y="3459"/>
                  <a:pt x="4920" y="3422"/>
                  <a:pt x="5021" y="3422"/>
                </a:cubicBezTo>
                <a:cubicBezTo>
                  <a:pt x="5130" y="3422"/>
                  <a:pt x="5203" y="3459"/>
                  <a:pt x="5267" y="3523"/>
                </a:cubicBezTo>
                <a:cubicBezTo>
                  <a:pt x="5321" y="3596"/>
                  <a:pt x="5349" y="3687"/>
                  <a:pt x="5349" y="3805"/>
                </a:cubicBezTo>
                <a:close/>
                <a:moveTo>
                  <a:pt x="6511" y="3484"/>
                </a:moveTo>
                <a:cubicBezTo>
                  <a:pt x="6511" y="3484"/>
                  <a:pt x="6511" y="3484"/>
                  <a:pt x="6511" y="3484"/>
                </a:cubicBezTo>
                <a:cubicBezTo>
                  <a:pt x="6511" y="3266"/>
                  <a:pt x="6511" y="3266"/>
                  <a:pt x="6511" y="3266"/>
                </a:cubicBezTo>
                <a:cubicBezTo>
                  <a:pt x="6484" y="3257"/>
                  <a:pt x="6438" y="3248"/>
                  <a:pt x="6383" y="3248"/>
                </a:cubicBezTo>
                <a:cubicBezTo>
                  <a:pt x="6310" y="3248"/>
                  <a:pt x="6246" y="3275"/>
                  <a:pt x="6183" y="3321"/>
                </a:cubicBezTo>
                <a:cubicBezTo>
                  <a:pt x="6119" y="3375"/>
                  <a:pt x="6073" y="3448"/>
                  <a:pt x="6046" y="3548"/>
                </a:cubicBezTo>
                <a:cubicBezTo>
                  <a:pt x="6046" y="3548"/>
                  <a:pt x="6046" y="3548"/>
                  <a:pt x="6037" y="3548"/>
                </a:cubicBezTo>
                <a:cubicBezTo>
                  <a:pt x="6037" y="3548"/>
                  <a:pt x="6037" y="3548"/>
                  <a:pt x="6037" y="3275"/>
                </a:cubicBezTo>
                <a:cubicBezTo>
                  <a:pt x="6037" y="3275"/>
                  <a:pt x="6037" y="3275"/>
                  <a:pt x="5827" y="3275"/>
                </a:cubicBezTo>
                <a:cubicBezTo>
                  <a:pt x="5827" y="3275"/>
                  <a:pt x="5827" y="3275"/>
                  <a:pt x="5827" y="4585"/>
                </a:cubicBezTo>
                <a:cubicBezTo>
                  <a:pt x="5827" y="4585"/>
                  <a:pt x="5827" y="4585"/>
                  <a:pt x="6037" y="4585"/>
                </a:cubicBezTo>
                <a:cubicBezTo>
                  <a:pt x="6037" y="4585"/>
                  <a:pt x="6037" y="4585"/>
                  <a:pt x="6037" y="3912"/>
                </a:cubicBezTo>
                <a:cubicBezTo>
                  <a:pt x="6037" y="3766"/>
                  <a:pt x="6073" y="3648"/>
                  <a:pt x="6137" y="3557"/>
                </a:cubicBezTo>
                <a:cubicBezTo>
                  <a:pt x="6192" y="3484"/>
                  <a:pt x="6265" y="3448"/>
                  <a:pt x="6356" y="3448"/>
                </a:cubicBezTo>
                <a:cubicBezTo>
                  <a:pt x="6420" y="3448"/>
                  <a:pt x="6474" y="3457"/>
                  <a:pt x="6511" y="3484"/>
                </a:cubicBezTo>
                <a:close/>
                <a:moveTo>
                  <a:pt x="6676" y="3775"/>
                </a:moveTo>
                <a:cubicBezTo>
                  <a:pt x="6676" y="3940"/>
                  <a:pt x="6676" y="3940"/>
                  <a:pt x="6676" y="3940"/>
                </a:cubicBezTo>
                <a:cubicBezTo>
                  <a:pt x="7376" y="3940"/>
                  <a:pt x="7376" y="3940"/>
                  <a:pt x="7376" y="3940"/>
                </a:cubicBezTo>
                <a:cubicBezTo>
                  <a:pt x="7376" y="3775"/>
                  <a:pt x="7376" y="3775"/>
                  <a:pt x="7376" y="3775"/>
                </a:cubicBezTo>
                <a:cubicBezTo>
                  <a:pt x="6676" y="3775"/>
                  <a:pt x="6676" y="3775"/>
                  <a:pt x="6676" y="3775"/>
                </a:cubicBezTo>
                <a:close/>
                <a:moveTo>
                  <a:pt x="8941" y="2753"/>
                </a:moveTo>
                <a:cubicBezTo>
                  <a:pt x="8941" y="2753"/>
                  <a:pt x="8941" y="2753"/>
                  <a:pt x="8941" y="2753"/>
                </a:cubicBezTo>
                <a:cubicBezTo>
                  <a:pt x="8714" y="2753"/>
                  <a:pt x="8714" y="2753"/>
                  <a:pt x="8714" y="2753"/>
                </a:cubicBezTo>
                <a:cubicBezTo>
                  <a:pt x="8714" y="2753"/>
                  <a:pt x="8714" y="2753"/>
                  <a:pt x="8195" y="4204"/>
                </a:cubicBezTo>
                <a:cubicBezTo>
                  <a:pt x="8177" y="4258"/>
                  <a:pt x="8159" y="4313"/>
                  <a:pt x="8159" y="4367"/>
                </a:cubicBezTo>
                <a:cubicBezTo>
                  <a:pt x="8159" y="4367"/>
                  <a:pt x="8159" y="4367"/>
                  <a:pt x="8150" y="4367"/>
                </a:cubicBezTo>
                <a:cubicBezTo>
                  <a:pt x="8141" y="4304"/>
                  <a:pt x="8132" y="4249"/>
                  <a:pt x="8114" y="4204"/>
                </a:cubicBezTo>
                <a:cubicBezTo>
                  <a:pt x="8114" y="4204"/>
                  <a:pt x="8114" y="4204"/>
                  <a:pt x="7604" y="2753"/>
                </a:cubicBezTo>
                <a:cubicBezTo>
                  <a:pt x="7604" y="2753"/>
                  <a:pt x="7604" y="2753"/>
                  <a:pt x="7368" y="2753"/>
                </a:cubicBezTo>
                <a:cubicBezTo>
                  <a:pt x="7368" y="2753"/>
                  <a:pt x="7368" y="2753"/>
                  <a:pt x="8032" y="4585"/>
                </a:cubicBezTo>
                <a:cubicBezTo>
                  <a:pt x="8032" y="4585"/>
                  <a:pt x="8032" y="4585"/>
                  <a:pt x="8268" y="4585"/>
                </a:cubicBezTo>
                <a:cubicBezTo>
                  <a:pt x="8268" y="4585"/>
                  <a:pt x="8268" y="4585"/>
                  <a:pt x="8941" y="2753"/>
                </a:cubicBezTo>
                <a:close/>
                <a:moveTo>
                  <a:pt x="10734" y="747"/>
                </a:moveTo>
                <a:cubicBezTo>
                  <a:pt x="10734" y="693"/>
                  <a:pt x="10715" y="648"/>
                  <a:pt x="10678" y="612"/>
                </a:cubicBezTo>
                <a:cubicBezTo>
                  <a:pt x="10642" y="576"/>
                  <a:pt x="10596" y="567"/>
                  <a:pt x="10540" y="567"/>
                </a:cubicBezTo>
                <a:cubicBezTo>
                  <a:pt x="10485" y="567"/>
                  <a:pt x="10439" y="585"/>
                  <a:pt x="10411" y="612"/>
                </a:cubicBezTo>
                <a:cubicBezTo>
                  <a:pt x="10375" y="648"/>
                  <a:pt x="10356" y="693"/>
                  <a:pt x="10356" y="747"/>
                </a:cubicBezTo>
                <a:cubicBezTo>
                  <a:pt x="10356" y="802"/>
                  <a:pt x="10375" y="847"/>
                  <a:pt x="10402" y="874"/>
                </a:cubicBezTo>
                <a:cubicBezTo>
                  <a:pt x="10439" y="910"/>
                  <a:pt x="10485" y="928"/>
                  <a:pt x="10540" y="928"/>
                </a:cubicBezTo>
                <a:cubicBezTo>
                  <a:pt x="10596" y="928"/>
                  <a:pt x="10642" y="910"/>
                  <a:pt x="10678" y="874"/>
                </a:cubicBezTo>
                <a:cubicBezTo>
                  <a:pt x="10715" y="838"/>
                  <a:pt x="10734" y="802"/>
                  <a:pt x="10734" y="747"/>
                </a:cubicBezTo>
                <a:close/>
                <a:moveTo>
                  <a:pt x="10706" y="747"/>
                </a:moveTo>
                <a:cubicBezTo>
                  <a:pt x="10706" y="793"/>
                  <a:pt x="10688" y="829"/>
                  <a:pt x="10660" y="865"/>
                </a:cubicBezTo>
                <a:cubicBezTo>
                  <a:pt x="10623" y="892"/>
                  <a:pt x="10586" y="910"/>
                  <a:pt x="10540" y="910"/>
                </a:cubicBezTo>
                <a:cubicBezTo>
                  <a:pt x="10494" y="910"/>
                  <a:pt x="10457" y="892"/>
                  <a:pt x="10421" y="865"/>
                </a:cubicBezTo>
                <a:cubicBezTo>
                  <a:pt x="10393" y="829"/>
                  <a:pt x="10375" y="793"/>
                  <a:pt x="10375" y="747"/>
                </a:cubicBezTo>
                <a:cubicBezTo>
                  <a:pt x="10375" y="702"/>
                  <a:pt x="10393" y="666"/>
                  <a:pt x="10421" y="630"/>
                </a:cubicBezTo>
                <a:cubicBezTo>
                  <a:pt x="10457" y="603"/>
                  <a:pt x="10494" y="585"/>
                  <a:pt x="10540" y="585"/>
                </a:cubicBezTo>
                <a:cubicBezTo>
                  <a:pt x="10586" y="585"/>
                  <a:pt x="10623" y="603"/>
                  <a:pt x="10660" y="630"/>
                </a:cubicBezTo>
                <a:cubicBezTo>
                  <a:pt x="10688" y="657"/>
                  <a:pt x="10706" y="702"/>
                  <a:pt x="10706" y="747"/>
                </a:cubicBezTo>
                <a:close/>
                <a:moveTo>
                  <a:pt x="10632" y="865"/>
                </a:moveTo>
                <a:cubicBezTo>
                  <a:pt x="10632" y="865"/>
                  <a:pt x="10632" y="865"/>
                  <a:pt x="10632" y="865"/>
                </a:cubicBezTo>
                <a:cubicBezTo>
                  <a:pt x="10605" y="802"/>
                  <a:pt x="10605" y="802"/>
                  <a:pt x="10605" y="802"/>
                </a:cubicBezTo>
                <a:cubicBezTo>
                  <a:pt x="10586" y="774"/>
                  <a:pt x="10577" y="756"/>
                  <a:pt x="10559" y="756"/>
                </a:cubicBezTo>
                <a:cubicBezTo>
                  <a:pt x="10559" y="756"/>
                  <a:pt x="10559" y="756"/>
                  <a:pt x="10559" y="756"/>
                </a:cubicBezTo>
                <a:cubicBezTo>
                  <a:pt x="10577" y="747"/>
                  <a:pt x="10596" y="747"/>
                  <a:pt x="10605" y="729"/>
                </a:cubicBezTo>
                <a:cubicBezTo>
                  <a:pt x="10614" y="720"/>
                  <a:pt x="10623" y="702"/>
                  <a:pt x="10623" y="693"/>
                </a:cubicBezTo>
                <a:cubicBezTo>
                  <a:pt x="10623" y="675"/>
                  <a:pt x="10614" y="657"/>
                  <a:pt x="10605" y="648"/>
                </a:cubicBezTo>
                <a:cubicBezTo>
                  <a:pt x="10586" y="630"/>
                  <a:pt x="10568" y="630"/>
                  <a:pt x="10531" y="630"/>
                </a:cubicBezTo>
                <a:cubicBezTo>
                  <a:pt x="10531" y="630"/>
                  <a:pt x="10531" y="630"/>
                  <a:pt x="10467" y="630"/>
                </a:cubicBezTo>
                <a:cubicBezTo>
                  <a:pt x="10467" y="630"/>
                  <a:pt x="10467" y="630"/>
                  <a:pt x="10467" y="865"/>
                </a:cubicBezTo>
                <a:cubicBezTo>
                  <a:pt x="10467" y="865"/>
                  <a:pt x="10467" y="865"/>
                  <a:pt x="10504" y="865"/>
                </a:cubicBezTo>
                <a:cubicBezTo>
                  <a:pt x="10504" y="865"/>
                  <a:pt x="10504" y="865"/>
                  <a:pt x="10504" y="765"/>
                </a:cubicBezTo>
                <a:cubicBezTo>
                  <a:pt x="10504" y="765"/>
                  <a:pt x="10504" y="765"/>
                  <a:pt x="10522" y="765"/>
                </a:cubicBezTo>
                <a:cubicBezTo>
                  <a:pt x="10540" y="765"/>
                  <a:pt x="10550" y="774"/>
                  <a:pt x="10568" y="802"/>
                </a:cubicBezTo>
                <a:cubicBezTo>
                  <a:pt x="10568" y="802"/>
                  <a:pt x="10568" y="802"/>
                  <a:pt x="10596" y="865"/>
                </a:cubicBezTo>
                <a:cubicBezTo>
                  <a:pt x="10596" y="865"/>
                  <a:pt x="10596" y="865"/>
                  <a:pt x="10632" y="865"/>
                </a:cubicBezTo>
                <a:close/>
                <a:moveTo>
                  <a:pt x="10586" y="693"/>
                </a:moveTo>
                <a:cubicBezTo>
                  <a:pt x="10586" y="720"/>
                  <a:pt x="10568" y="738"/>
                  <a:pt x="10540" y="738"/>
                </a:cubicBezTo>
                <a:cubicBezTo>
                  <a:pt x="10540" y="738"/>
                  <a:pt x="10540" y="738"/>
                  <a:pt x="10504" y="738"/>
                </a:cubicBezTo>
                <a:cubicBezTo>
                  <a:pt x="10504" y="738"/>
                  <a:pt x="10504" y="738"/>
                  <a:pt x="10504" y="657"/>
                </a:cubicBezTo>
                <a:cubicBezTo>
                  <a:pt x="10504" y="657"/>
                  <a:pt x="10504" y="657"/>
                  <a:pt x="10531" y="657"/>
                </a:cubicBezTo>
                <a:cubicBezTo>
                  <a:pt x="10550" y="657"/>
                  <a:pt x="10568" y="657"/>
                  <a:pt x="10577" y="666"/>
                </a:cubicBezTo>
                <a:cubicBezTo>
                  <a:pt x="10586" y="675"/>
                  <a:pt x="10586" y="684"/>
                  <a:pt x="10586" y="693"/>
                </a:cubicBezTo>
                <a:close/>
                <a:moveTo>
                  <a:pt x="10742" y="4124"/>
                </a:moveTo>
                <a:cubicBezTo>
                  <a:pt x="10742" y="4015"/>
                  <a:pt x="10705" y="3915"/>
                  <a:pt x="10632" y="3833"/>
                </a:cubicBezTo>
                <a:cubicBezTo>
                  <a:pt x="10568" y="3751"/>
                  <a:pt x="10459" y="3678"/>
                  <a:pt x="10303" y="3596"/>
                </a:cubicBezTo>
                <a:cubicBezTo>
                  <a:pt x="10167" y="3514"/>
                  <a:pt x="10075" y="3450"/>
                  <a:pt x="10030" y="3404"/>
                </a:cubicBezTo>
                <a:cubicBezTo>
                  <a:pt x="9975" y="3350"/>
                  <a:pt x="9947" y="3277"/>
                  <a:pt x="9947" y="3195"/>
                </a:cubicBezTo>
                <a:cubicBezTo>
                  <a:pt x="9947" y="3113"/>
                  <a:pt x="9975" y="3049"/>
                  <a:pt x="10039" y="2994"/>
                </a:cubicBezTo>
                <a:cubicBezTo>
                  <a:pt x="10103" y="2940"/>
                  <a:pt x="10185" y="2912"/>
                  <a:pt x="10294" y="2912"/>
                </a:cubicBezTo>
                <a:cubicBezTo>
                  <a:pt x="10449" y="2912"/>
                  <a:pt x="10568" y="2949"/>
                  <a:pt x="10669" y="3031"/>
                </a:cubicBezTo>
                <a:cubicBezTo>
                  <a:pt x="10669" y="3031"/>
                  <a:pt x="10669" y="3031"/>
                  <a:pt x="10669" y="2785"/>
                </a:cubicBezTo>
                <a:cubicBezTo>
                  <a:pt x="10586" y="2739"/>
                  <a:pt x="10468" y="2721"/>
                  <a:pt x="10303" y="2721"/>
                </a:cubicBezTo>
                <a:cubicBezTo>
                  <a:pt x="10130" y="2721"/>
                  <a:pt x="9984" y="2767"/>
                  <a:pt x="9874" y="2867"/>
                </a:cubicBezTo>
                <a:cubicBezTo>
                  <a:pt x="9774" y="2958"/>
                  <a:pt x="9719" y="3067"/>
                  <a:pt x="9719" y="3213"/>
                </a:cubicBezTo>
                <a:cubicBezTo>
                  <a:pt x="9719" y="3322"/>
                  <a:pt x="9747" y="3414"/>
                  <a:pt x="9811" y="3486"/>
                </a:cubicBezTo>
                <a:cubicBezTo>
                  <a:pt x="9874" y="3568"/>
                  <a:pt x="9975" y="3650"/>
                  <a:pt x="10130" y="3732"/>
                </a:cubicBezTo>
                <a:cubicBezTo>
                  <a:pt x="10276" y="3814"/>
                  <a:pt x="10376" y="3887"/>
                  <a:pt x="10422" y="3942"/>
                </a:cubicBezTo>
                <a:cubicBezTo>
                  <a:pt x="10486" y="3997"/>
                  <a:pt x="10513" y="4070"/>
                  <a:pt x="10513" y="4152"/>
                </a:cubicBezTo>
                <a:cubicBezTo>
                  <a:pt x="10513" y="4334"/>
                  <a:pt x="10395" y="4425"/>
                  <a:pt x="10167" y="4425"/>
                </a:cubicBezTo>
                <a:cubicBezTo>
                  <a:pt x="10093" y="4425"/>
                  <a:pt x="10011" y="4416"/>
                  <a:pt x="9929" y="4379"/>
                </a:cubicBezTo>
                <a:cubicBezTo>
                  <a:pt x="9847" y="4352"/>
                  <a:pt x="9774" y="4316"/>
                  <a:pt x="9719" y="4261"/>
                </a:cubicBezTo>
                <a:cubicBezTo>
                  <a:pt x="9719" y="4261"/>
                  <a:pt x="9719" y="4261"/>
                  <a:pt x="9719" y="4516"/>
                </a:cubicBezTo>
                <a:cubicBezTo>
                  <a:pt x="9756" y="4543"/>
                  <a:pt x="9820" y="4571"/>
                  <a:pt x="9902" y="4589"/>
                </a:cubicBezTo>
                <a:cubicBezTo>
                  <a:pt x="9984" y="4607"/>
                  <a:pt x="10066" y="4616"/>
                  <a:pt x="10130" y="4616"/>
                </a:cubicBezTo>
                <a:cubicBezTo>
                  <a:pt x="10340" y="4616"/>
                  <a:pt x="10495" y="4571"/>
                  <a:pt x="10605" y="4470"/>
                </a:cubicBezTo>
                <a:cubicBezTo>
                  <a:pt x="10696" y="4379"/>
                  <a:pt x="10742" y="4270"/>
                  <a:pt x="10742" y="4124"/>
                </a:cubicBezTo>
                <a:close/>
                <a:moveTo>
                  <a:pt x="12086" y="3987"/>
                </a:moveTo>
                <a:cubicBezTo>
                  <a:pt x="12086" y="3987"/>
                  <a:pt x="12086" y="3987"/>
                  <a:pt x="12086" y="3987"/>
                </a:cubicBezTo>
                <a:cubicBezTo>
                  <a:pt x="12086" y="3878"/>
                  <a:pt x="12086" y="3878"/>
                  <a:pt x="12086" y="3878"/>
                </a:cubicBezTo>
                <a:cubicBezTo>
                  <a:pt x="12086" y="3687"/>
                  <a:pt x="12041" y="3532"/>
                  <a:pt x="11950" y="3422"/>
                </a:cubicBezTo>
                <a:cubicBezTo>
                  <a:pt x="11860" y="3304"/>
                  <a:pt x="11724" y="3240"/>
                  <a:pt x="11543" y="3240"/>
                </a:cubicBezTo>
                <a:cubicBezTo>
                  <a:pt x="11380" y="3240"/>
                  <a:pt x="11245" y="3304"/>
                  <a:pt x="11127" y="3422"/>
                </a:cubicBezTo>
                <a:cubicBezTo>
                  <a:pt x="11009" y="3559"/>
                  <a:pt x="10946" y="3723"/>
                  <a:pt x="10946" y="3942"/>
                </a:cubicBezTo>
                <a:cubicBezTo>
                  <a:pt x="10946" y="4161"/>
                  <a:pt x="11000" y="4334"/>
                  <a:pt x="11118" y="4452"/>
                </a:cubicBezTo>
                <a:cubicBezTo>
                  <a:pt x="11217" y="4562"/>
                  <a:pt x="11362" y="4616"/>
                  <a:pt x="11534" y="4616"/>
                </a:cubicBezTo>
                <a:cubicBezTo>
                  <a:pt x="11724" y="4616"/>
                  <a:pt x="11878" y="4580"/>
                  <a:pt x="11996" y="4498"/>
                </a:cubicBezTo>
                <a:cubicBezTo>
                  <a:pt x="11996" y="4498"/>
                  <a:pt x="11996" y="4498"/>
                  <a:pt x="11996" y="4297"/>
                </a:cubicBezTo>
                <a:cubicBezTo>
                  <a:pt x="11869" y="4397"/>
                  <a:pt x="11733" y="4443"/>
                  <a:pt x="11589" y="4443"/>
                </a:cubicBezTo>
                <a:cubicBezTo>
                  <a:pt x="11462" y="4443"/>
                  <a:pt x="11353" y="4397"/>
                  <a:pt x="11281" y="4325"/>
                </a:cubicBezTo>
                <a:cubicBezTo>
                  <a:pt x="11208" y="4243"/>
                  <a:pt x="11163" y="4133"/>
                  <a:pt x="11163" y="3987"/>
                </a:cubicBezTo>
                <a:cubicBezTo>
                  <a:pt x="11163" y="3987"/>
                  <a:pt x="11163" y="3987"/>
                  <a:pt x="12086" y="3987"/>
                </a:cubicBezTo>
                <a:close/>
                <a:moveTo>
                  <a:pt x="11869" y="3805"/>
                </a:moveTo>
                <a:cubicBezTo>
                  <a:pt x="11869" y="3805"/>
                  <a:pt x="11869" y="3805"/>
                  <a:pt x="11869" y="3805"/>
                </a:cubicBezTo>
                <a:cubicBezTo>
                  <a:pt x="11163" y="3805"/>
                  <a:pt x="11163" y="3805"/>
                  <a:pt x="11163" y="3805"/>
                </a:cubicBezTo>
                <a:cubicBezTo>
                  <a:pt x="11181" y="3696"/>
                  <a:pt x="11227" y="3596"/>
                  <a:pt x="11290" y="3532"/>
                </a:cubicBezTo>
                <a:cubicBezTo>
                  <a:pt x="11362" y="3459"/>
                  <a:pt x="11444" y="3422"/>
                  <a:pt x="11543" y="3422"/>
                </a:cubicBezTo>
                <a:cubicBezTo>
                  <a:pt x="11652" y="3422"/>
                  <a:pt x="11724" y="3459"/>
                  <a:pt x="11788" y="3532"/>
                </a:cubicBezTo>
                <a:cubicBezTo>
                  <a:pt x="11842" y="3596"/>
                  <a:pt x="11869" y="3687"/>
                  <a:pt x="11869" y="3805"/>
                </a:cubicBezTo>
                <a:close/>
                <a:moveTo>
                  <a:pt x="13038" y="3484"/>
                </a:moveTo>
                <a:cubicBezTo>
                  <a:pt x="13038" y="3484"/>
                  <a:pt x="13038" y="3484"/>
                  <a:pt x="13038" y="3484"/>
                </a:cubicBezTo>
                <a:cubicBezTo>
                  <a:pt x="13038" y="3266"/>
                  <a:pt x="13038" y="3266"/>
                  <a:pt x="13038" y="3266"/>
                </a:cubicBezTo>
                <a:cubicBezTo>
                  <a:pt x="13010" y="3257"/>
                  <a:pt x="12965" y="3248"/>
                  <a:pt x="12910" y="3248"/>
                </a:cubicBezTo>
                <a:cubicBezTo>
                  <a:pt x="12837" y="3248"/>
                  <a:pt x="12773" y="3275"/>
                  <a:pt x="12709" y="3321"/>
                </a:cubicBezTo>
                <a:cubicBezTo>
                  <a:pt x="12645" y="3375"/>
                  <a:pt x="12600" y="3448"/>
                  <a:pt x="12572" y="3548"/>
                </a:cubicBezTo>
                <a:cubicBezTo>
                  <a:pt x="12572" y="3548"/>
                  <a:pt x="12572" y="3548"/>
                  <a:pt x="12563" y="3548"/>
                </a:cubicBezTo>
                <a:cubicBezTo>
                  <a:pt x="12563" y="3548"/>
                  <a:pt x="12563" y="3548"/>
                  <a:pt x="12563" y="3275"/>
                </a:cubicBezTo>
                <a:cubicBezTo>
                  <a:pt x="12563" y="3275"/>
                  <a:pt x="12563" y="3275"/>
                  <a:pt x="12354" y="3275"/>
                </a:cubicBezTo>
                <a:cubicBezTo>
                  <a:pt x="12354" y="3275"/>
                  <a:pt x="12354" y="3275"/>
                  <a:pt x="12354" y="4585"/>
                </a:cubicBezTo>
                <a:cubicBezTo>
                  <a:pt x="12354" y="4585"/>
                  <a:pt x="12354" y="4585"/>
                  <a:pt x="12563" y="4585"/>
                </a:cubicBezTo>
                <a:cubicBezTo>
                  <a:pt x="12563" y="4585"/>
                  <a:pt x="12563" y="4585"/>
                  <a:pt x="12563" y="3921"/>
                </a:cubicBezTo>
                <a:cubicBezTo>
                  <a:pt x="12563" y="3766"/>
                  <a:pt x="12600" y="3648"/>
                  <a:pt x="12664" y="3557"/>
                </a:cubicBezTo>
                <a:cubicBezTo>
                  <a:pt x="12718" y="3484"/>
                  <a:pt x="12791" y="3448"/>
                  <a:pt x="12883" y="3448"/>
                </a:cubicBezTo>
                <a:cubicBezTo>
                  <a:pt x="12946" y="3448"/>
                  <a:pt x="13001" y="3457"/>
                  <a:pt x="13038" y="3484"/>
                </a:cubicBezTo>
                <a:close/>
                <a:moveTo>
                  <a:pt x="14257" y="3279"/>
                </a:moveTo>
                <a:cubicBezTo>
                  <a:pt x="14257" y="3279"/>
                  <a:pt x="14257" y="3279"/>
                  <a:pt x="14257" y="3279"/>
                </a:cubicBezTo>
                <a:cubicBezTo>
                  <a:pt x="14038" y="3279"/>
                  <a:pt x="14038" y="3279"/>
                  <a:pt x="14038" y="3279"/>
                </a:cubicBezTo>
                <a:cubicBezTo>
                  <a:pt x="14038" y="3279"/>
                  <a:pt x="14038" y="3279"/>
                  <a:pt x="13693" y="4231"/>
                </a:cubicBezTo>
                <a:cubicBezTo>
                  <a:pt x="13665" y="4286"/>
                  <a:pt x="13656" y="4349"/>
                  <a:pt x="13647" y="4413"/>
                </a:cubicBezTo>
                <a:cubicBezTo>
                  <a:pt x="13647" y="4413"/>
                  <a:pt x="13647" y="4413"/>
                  <a:pt x="13638" y="4413"/>
                </a:cubicBezTo>
                <a:cubicBezTo>
                  <a:pt x="13638" y="4358"/>
                  <a:pt x="13620" y="4295"/>
                  <a:pt x="13602" y="4222"/>
                </a:cubicBezTo>
                <a:cubicBezTo>
                  <a:pt x="13602" y="4222"/>
                  <a:pt x="13602" y="4222"/>
                  <a:pt x="13265" y="3279"/>
                </a:cubicBezTo>
                <a:cubicBezTo>
                  <a:pt x="13265" y="3279"/>
                  <a:pt x="13265" y="3279"/>
                  <a:pt x="13038" y="3279"/>
                </a:cubicBezTo>
                <a:cubicBezTo>
                  <a:pt x="13038" y="3279"/>
                  <a:pt x="13038" y="3279"/>
                  <a:pt x="13529" y="4585"/>
                </a:cubicBezTo>
                <a:cubicBezTo>
                  <a:pt x="13529" y="4585"/>
                  <a:pt x="13529" y="4585"/>
                  <a:pt x="13738" y="4585"/>
                </a:cubicBezTo>
                <a:cubicBezTo>
                  <a:pt x="13738" y="4585"/>
                  <a:pt x="13738" y="4585"/>
                  <a:pt x="14257" y="3279"/>
                </a:cubicBezTo>
                <a:close/>
                <a:moveTo>
                  <a:pt x="15483" y="3987"/>
                </a:moveTo>
                <a:cubicBezTo>
                  <a:pt x="15483" y="3987"/>
                  <a:pt x="15483" y="3987"/>
                  <a:pt x="15483" y="3987"/>
                </a:cubicBezTo>
                <a:cubicBezTo>
                  <a:pt x="15483" y="3878"/>
                  <a:pt x="15483" y="3878"/>
                  <a:pt x="15483" y="3878"/>
                </a:cubicBezTo>
                <a:cubicBezTo>
                  <a:pt x="15483" y="3687"/>
                  <a:pt x="15438" y="3532"/>
                  <a:pt x="15356" y="3422"/>
                </a:cubicBezTo>
                <a:cubicBezTo>
                  <a:pt x="15255" y="3304"/>
                  <a:pt x="15118" y="3240"/>
                  <a:pt x="14945" y="3240"/>
                </a:cubicBezTo>
                <a:cubicBezTo>
                  <a:pt x="14781" y="3240"/>
                  <a:pt x="14635" y="3304"/>
                  <a:pt x="14525" y="3422"/>
                </a:cubicBezTo>
                <a:cubicBezTo>
                  <a:pt x="14398" y="3559"/>
                  <a:pt x="14343" y="3723"/>
                  <a:pt x="14343" y="3942"/>
                </a:cubicBezTo>
                <a:cubicBezTo>
                  <a:pt x="14343" y="4161"/>
                  <a:pt x="14398" y="4334"/>
                  <a:pt x="14507" y="4452"/>
                </a:cubicBezTo>
                <a:cubicBezTo>
                  <a:pt x="14617" y="4562"/>
                  <a:pt x="14753" y="4616"/>
                  <a:pt x="14936" y="4616"/>
                </a:cubicBezTo>
                <a:cubicBezTo>
                  <a:pt x="15127" y="4616"/>
                  <a:pt x="15283" y="4580"/>
                  <a:pt x="15392" y="4498"/>
                </a:cubicBezTo>
                <a:cubicBezTo>
                  <a:pt x="15392" y="4498"/>
                  <a:pt x="15392" y="4498"/>
                  <a:pt x="15392" y="4297"/>
                </a:cubicBezTo>
                <a:cubicBezTo>
                  <a:pt x="15273" y="4397"/>
                  <a:pt x="15137" y="4443"/>
                  <a:pt x="14991" y="4443"/>
                </a:cubicBezTo>
                <a:cubicBezTo>
                  <a:pt x="14854" y="4443"/>
                  <a:pt x="14753" y="4397"/>
                  <a:pt x="14681" y="4325"/>
                </a:cubicBezTo>
                <a:cubicBezTo>
                  <a:pt x="14598" y="4243"/>
                  <a:pt x="14562" y="4133"/>
                  <a:pt x="14562" y="3987"/>
                </a:cubicBezTo>
                <a:cubicBezTo>
                  <a:pt x="14562" y="3987"/>
                  <a:pt x="14562" y="3987"/>
                  <a:pt x="15483" y="3987"/>
                </a:cubicBezTo>
                <a:close/>
                <a:moveTo>
                  <a:pt x="15273" y="3805"/>
                </a:moveTo>
                <a:cubicBezTo>
                  <a:pt x="15273" y="3805"/>
                  <a:pt x="15273" y="3805"/>
                  <a:pt x="15273" y="3805"/>
                </a:cubicBezTo>
                <a:cubicBezTo>
                  <a:pt x="14562" y="3805"/>
                  <a:pt x="14562" y="3805"/>
                  <a:pt x="14562" y="3805"/>
                </a:cubicBezTo>
                <a:cubicBezTo>
                  <a:pt x="14580" y="3696"/>
                  <a:pt x="14617" y="3596"/>
                  <a:pt x="14690" y="3532"/>
                </a:cubicBezTo>
                <a:cubicBezTo>
                  <a:pt x="14763" y="3459"/>
                  <a:pt x="14845" y="3422"/>
                  <a:pt x="14945" y="3422"/>
                </a:cubicBezTo>
                <a:cubicBezTo>
                  <a:pt x="15045" y="3422"/>
                  <a:pt x="15127" y="3459"/>
                  <a:pt x="15182" y="3532"/>
                </a:cubicBezTo>
                <a:cubicBezTo>
                  <a:pt x="15237" y="3596"/>
                  <a:pt x="15264" y="3687"/>
                  <a:pt x="15273" y="3805"/>
                </a:cubicBezTo>
                <a:close/>
                <a:moveTo>
                  <a:pt x="16435" y="3484"/>
                </a:moveTo>
                <a:cubicBezTo>
                  <a:pt x="16435" y="3484"/>
                  <a:pt x="16435" y="3484"/>
                  <a:pt x="16435" y="3484"/>
                </a:cubicBezTo>
                <a:cubicBezTo>
                  <a:pt x="16435" y="3266"/>
                  <a:pt x="16435" y="3266"/>
                  <a:pt x="16435" y="3266"/>
                </a:cubicBezTo>
                <a:cubicBezTo>
                  <a:pt x="16408" y="3257"/>
                  <a:pt x="16363" y="3248"/>
                  <a:pt x="16308" y="3248"/>
                </a:cubicBezTo>
                <a:cubicBezTo>
                  <a:pt x="16236" y="3248"/>
                  <a:pt x="16164" y="3275"/>
                  <a:pt x="16110" y="3321"/>
                </a:cubicBezTo>
                <a:cubicBezTo>
                  <a:pt x="16047" y="3375"/>
                  <a:pt x="16002" y="3448"/>
                  <a:pt x="15966" y="3548"/>
                </a:cubicBezTo>
                <a:cubicBezTo>
                  <a:pt x="15966" y="3548"/>
                  <a:pt x="15966" y="3548"/>
                  <a:pt x="15966" y="3548"/>
                </a:cubicBezTo>
                <a:cubicBezTo>
                  <a:pt x="15966" y="3548"/>
                  <a:pt x="15966" y="3548"/>
                  <a:pt x="15966" y="3275"/>
                </a:cubicBezTo>
                <a:cubicBezTo>
                  <a:pt x="15966" y="3275"/>
                  <a:pt x="15966" y="3275"/>
                  <a:pt x="15758" y="3275"/>
                </a:cubicBezTo>
                <a:cubicBezTo>
                  <a:pt x="15758" y="3275"/>
                  <a:pt x="15758" y="3275"/>
                  <a:pt x="15758" y="4585"/>
                </a:cubicBezTo>
                <a:cubicBezTo>
                  <a:pt x="15758" y="4585"/>
                  <a:pt x="15758" y="4585"/>
                  <a:pt x="15966" y="4585"/>
                </a:cubicBezTo>
                <a:cubicBezTo>
                  <a:pt x="15966" y="4585"/>
                  <a:pt x="15966" y="4585"/>
                  <a:pt x="15966" y="3921"/>
                </a:cubicBezTo>
                <a:cubicBezTo>
                  <a:pt x="15966" y="3766"/>
                  <a:pt x="15993" y="3648"/>
                  <a:pt x="16065" y="3557"/>
                </a:cubicBezTo>
                <a:cubicBezTo>
                  <a:pt x="16119" y="3484"/>
                  <a:pt x="16191" y="3448"/>
                  <a:pt x="16272" y="3448"/>
                </a:cubicBezTo>
                <a:cubicBezTo>
                  <a:pt x="16345" y="3448"/>
                  <a:pt x="16399" y="3457"/>
                  <a:pt x="16435" y="3484"/>
                </a:cubicBezTo>
                <a:close/>
                <a:moveTo>
                  <a:pt x="9262" y="2798"/>
                </a:moveTo>
                <a:cubicBezTo>
                  <a:pt x="9262" y="2798"/>
                  <a:pt x="9262" y="2798"/>
                  <a:pt x="9262" y="2798"/>
                </a:cubicBezTo>
                <a:cubicBezTo>
                  <a:pt x="9262" y="2753"/>
                  <a:pt x="9262" y="2753"/>
                  <a:pt x="9262" y="2753"/>
                </a:cubicBezTo>
                <a:cubicBezTo>
                  <a:pt x="9051" y="2753"/>
                  <a:pt x="9051" y="2753"/>
                  <a:pt x="9051" y="2753"/>
                </a:cubicBezTo>
                <a:cubicBezTo>
                  <a:pt x="9051" y="2798"/>
                  <a:pt x="9051" y="2798"/>
                  <a:pt x="9051" y="2798"/>
                </a:cubicBezTo>
                <a:cubicBezTo>
                  <a:pt x="9136" y="2798"/>
                  <a:pt x="9136" y="2798"/>
                  <a:pt x="9136" y="2798"/>
                </a:cubicBezTo>
                <a:cubicBezTo>
                  <a:pt x="9136" y="3012"/>
                  <a:pt x="9136" y="3012"/>
                  <a:pt x="9136" y="3012"/>
                </a:cubicBezTo>
                <a:cubicBezTo>
                  <a:pt x="9178" y="3012"/>
                  <a:pt x="9178" y="3012"/>
                  <a:pt x="9178" y="3012"/>
                </a:cubicBezTo>
                <a:cubicBezTo>
                  <a:pt x="9178" y="2798"/>
                  <a:pt x="9178" y="2798"/>
                  <a:pt x="9178" y="2798"/>
                </a:cubicBezTo>
                <a:cubicBezTo>
                  <a:pt x="9262" y="2798"/>
                  <a:pt x="9262" y="2798"/>
                  <a:pt x="9262" y="2798"/>
                </a:cubicBezTo>
                <a:close/>
                <a:moveTo>
                  <a:pt x="9578" y="3012"/>
                </a:moveTo>
                <a:cubicBezTo>
                  <a:pt x="9578" y="3012"/>
                  <a:pt x="9578" y="3012"/>
                  <a:pt x="9578" y="3012"/>
                </a:cubicBezTo>
                <a:cubicBezTo>
                  <a:pt x="9578" y="2753"/>
                  <a:pt x="9578" y="2753"/>
                  <a:pt x="9578" y="2753"/>
                </a:cubicBezTo>
                <a:cubicBezTo>
                  <a:pt x="9532" y="2753"/>
                  <a:pt x="9532" y="2753"/>
                  <a:pt x="9532" y="2753"/>
                </a:cubicBezTo>
                <a:cubicBezTo>
                  <a:pt x="9443" y="2948"/>
                  <a:pt x="9443" y="2948"/>
                  <a:pt x="9443" y="2948"/>
                </a:cubicBezTo>
                <a:cubicBezTo>
                  <a:pt x="9443" y="2948"/>
                  <a:pt x="9443" y="2948"/>
                  <a:pt x="9443" y="2948"/>
                </a:cubicBezTo>
                <a:cubicBezTo>
                  <a:pt x="9351" y="2753"/>
                  <a:pt x="9351" y="2753"/>
                  <a:pt x="9351" y="2753"/>
                </a:cubicBezTo>
                <a:cubicBezTo>
                  <a:pt x="9297" y="2753"/>
                  <a:pt x="9297" y="2753"/>
                  <a:pt x="9297" y="2753"/>
                </a:cubicBezTo>
                <a:cubicBezTo>
                  <a:pt x="9297" y="3012"/>
                  <a:pt x="9297" y="3012"/>
                  <a:pt x="9297" y="3012"/>
                </a:cubicBezTo>
                <a:cubicBezTo>
                  <a:pt x="9343" y="3012"/>
                  <a:pt x="9343" y="3012"/>
                  <a:pt x="9343" y="3012"/>
                </a:cubicBezTo>
                <a:cubicBezTo>
                  <a:pt x="9343" y="2824"/>
                  <a:pt x="9343" y="2824"/>
                  <a:pt x="9343" y="2824"/>
                </a:cubicBezTo>
                <a:cubicBezTo>
                  <a:pt x="9343" y="2824"/>
                  <a:pt x="9343" y="2824"/>
                  <a:pt x="9343" y="2824"/>
                </a:cubicBezTo>
                <a:cubicBezTo>
                  <a:pt x="9424" y="3012"/>
                  <a:pt x="9424" y="3012"/>
                  <a:pt x="9424" y="3012"/>
                </a:cubicBezTo>
                <a:cubicBezTo>
                  <a:pt x="9451" y="3012"/>
                  <a:pt x="9451" y="3012"/>
                  <a:pt x="9451" y="3012"/>
                </a:cubicBezTo>
                <a:cubicBezTo>
                  <a:pt x="9532" y="2824"/>
                  <a:pt x="9532" y="2824"/>
                  <a:pt x="9532" y="2824"/>
                </a:cubicBezTo>
                <a:cubicBezTo>
                  <a:pt x="9543" y="2824"/>
                  <a:pt x="9543" y="2824"/>
                  <a:pt x="9543" y="2824"/>
                </a:cubicBezTo>
                <a:cubicBezTo>
                  <a:pt x="9543" y="3012"/>
                  <a:pt x="9543" y="3012"/>
                  <a:pt x="9543" y="3012"/>
                </a:cubicBezTo>
                <a:cubicBezTo>
                  <a:pt x="9578" y="3012"/>
                  <a:pt x="9578" y="3012"/>
                  <a:pt x="9578" y="301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1812" y="3767669"/>
            <a:ext cx="1287993" cy="336157"/>
          </a:xfrm>
          <a:prstGeom prst="rect">
            <a:avLst/>
          </a:prstGeom>
        </p:spPr>
      </p:pic>
      <p:sp>
        <p:nvSpPr>
          <p:cNvPr id="244" name="Rectangle 243"/>
          <p:cNvSpPr/>
          <p:nvPr/>
        </p:nvSpPr>
        <p:spPr bwMode="auto">
          <a:xfrm>
            <a:off x="1367220" y="4874275"/>
            <a:ext cx="1608123" cy="443112"/>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t>Release </a:t>
            </a:r>
            <a:b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t>management</a:t>
            </a:r>
          </a:p>
        </p:txBody>
      </p:sp>
      <p:sp>
        <p:nvSpPr>
          <p:cNvPr id="245" name="Rectangle 244"/>
          <p:cNvSpPr/>
          <p:nvPr/>
        </p:nvSpPr>
        <p:spPr bwMode="auto">
          <a:xfrm>
            <a:off x="2820881" y="4887127"/>
            <a:ext cx="1659605" cy="573176"/>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t>Lab </a:t>
            </a:r>
            <a:b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rPr>
              <a:t>management</a:t>
            </a:r>
          </a:p>
        </p:txBody>
      </p:sp>
      <p:sp>
        <p:nvSpPr>
          <p:cNvPr id="246" name="Rectangle 245"/>
          <p:cNvSpPr/>
          <p:nvPr/>
        </p:nvSpPr>
        <p:spPr bwMode="auto">
          <a:xfrm>
            <a:off x="1390275" y="5624488"/>
            <a:ext cx="1360829" cy="584710"/>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t>Team</a:t>
            </a:r>
            <a:b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t>foundation</a:t>
            </a:r>
            <a:b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t>server</a:t>
            </a:r>
          </a:p>
        </p:txBody>
      </p:sp>
      <p:sp>
        <p:nvSpPr>
          <p:cNvPr id="247" name="Freeform 246"/>
          <p:cNvSpPr>
            <a:spLocks noChangeAspect="1" noEditPoints="1"/>
          </p:cNvSpPr>
          <p:nvPr/>
        </p:nvSpPr>
        <p:spPr bwMode="auto">
          <a:xfrm>
            <a:off x="4480487" y="5640986"/>
            <a:ext cx="1608923" cy="284545"/>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endParaRPr>
          </a:p>
        </p:txBody>
      </p:sp>
      <p:sp>
        <p:nvSpPr>
          <p:cNvPr id="248" name="Rectangle 247"/>
          <p:cNvSpPr/>
          <p:nvPr/>
        </p:nvSpPr>
        <p:spPr bwMode="auto">
          <a:xfrm>
            <a:off x="2861389" y="5677073"/>
            <a:ext cx="1754299" cy="621855"/>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t>Test</a:t>
            </a:r>
            <a:b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67" b="0" i="0" u="none" strike="noStrike" kern="0" cap="none" spc="0" normalizeH="0" baseline="0" noProof="0" dirty="0">
                <a:ln>
                  <a:noFill/>
                </a:ln>
                <a:gradFill>
                  <a:gsLst>
                    <a:gs pos="0">
                      <a:srgbClr val="FFFFFF"/>
                    </a:gs>
                    <a:gs pos="100000">
                      <a:srgbClr val="FFFFFF"/>
                    </a:gs>
                  </a:gsLst>
                  <a:lin ang="5400000" scaled="0"/>
                </a:gradFill>
                <a:effectLst/>
                <a:uLnTx/>
                <a:uFillTx/>
              </a:rPr>
              <a:t>professional</a:t>
            </a:r>
          </a:p>
        </p:txBody>
      </p:sp>
      <p:sp>
        <p:nvSpPr>
          <p:cNvPr id="249" name="Freeform 9"/>
          <p:cNvSpPr>
            <a:spLocks noEditPoints="1"/>
          </p:cNvSpPr>
          <p:nvPr/>
        </p:nvSpPr>
        <p:spPr bwMode="auto">
          <a:xfrm>
            <a:off x="6402319" y="5650406"/>
            <a:ext cx="1596690" cy="268585"/>
          </a:xfrm>
          <a:custGeom>
            <a:avLst/>
            <a:gdLst>
              <a:gd name="T0" fmla="*/ 186 w 754"/>
              <a:gd name="T1" fmla="*/ 32 h 110"/>
              <a:gd name="T2" fmla="*/ 142 w 754"/>
              <a:gd name="T3" fmla="*/ 21 h 110"/>
              <a:gd name="T4" fmla="*/ 167 w 754"/>
              <a:gd name="T5" fmla="*/ 72 h 110"/>
              <a:gd name="T6" fmla="*/ 205 w 754"/>
              <a:gd name="T7" fmla="*/ 78 h 110"/>
              <a:gd name="T8" fmla="*/ 243 w 754"/>
              <a:gd name="T9" fmla="*/ 23 h 110"/>
              <a:gd name="T10" fmla="*/ 234 w 754"/>
              <a:gd name="T11" fmla="*/ 27 h 110"/>
              <a:gd name="T12" fmla="*/ 241 w 754"/>
              <a:gd name="T13" fmla="*/ 87 h 110"/>
              <a:gd name="T14" fmla="*/ 293 w 754"/>
              <a:gd name="T15" fmla="*/ 87 h 110"/>
              <a:gd name="T16" fmla="*/ 261 w 754"/>
              <a:gd name="T17" fmla="*/ 48 h 110"/>
              <a:gd name="T18" fmla="*/ 261 w 754"/>
              <a:gd name="T19" fmla="*/ 87 h 110"/>
              <a:gd name="T20" fmla="*/ 285 w 754"/>
              <a:gd name="T21" fmla="*/ 87 h 110"/>
              <a:gd name="T22" fmla="*/ 336 w 754"/>
              <a:gd name="T23" fmla="*/ 18 h 110"/>
              <a:gd name="T24" fmla="*/ 300 w 754"/>
              <a:gd name="T25" fmla="*/ 65 h 110"/>
              <a:gd name="T26" fmla="*/ 336 w 754"/>
              <a:gd name="T27" fmla="*/ 87 h 110"/>
              <a:gd name="T28" fmla="*/ 312 w 754"/>
              <a:gd name="T29" fmla="*/ 77 h 110"/>
              <a:gd name="T30" fmla="*/ 336 w 754"/>
              <a:gd name="T31" fmla="*/ 59 h 110"/>
              <a:gd name="T32" fmla="*/ 360 w 754"/>
              <a:gd name="T33" fmla="*/ 45 h 110"/>
              <a:gd name="T34" fmla="*/ 399 w 754"/>
              <a:gd name="T35" fmla="*/ 63 h 110"/>
              <a:gd name="T36" fmla="*/ 360 w 754"/>
              <a:gd name="T37" fmla="*/ 64 h 110"/>
              <a:gd name="T38" fmla="*/ 467 w 754"/>
              <a:gd name="T39" fmla="*/ 40 h 110"/>
              <a:gd name="T40" fmla="*/ 449 w 754"/>
              <a:gd name="T41" fmla="*/ 80 h 110"/>
              <a:gd name="T42" fmla="*/ 420 w 754"/>
              <a:gd name="T43" fmla="*/ 80 h 110"/>
              <a:gd name="T44" fmla="*/ 416 w 754"/>
              <a:gd name="T45" fmla="*/ 87 h 110"/>
              <a:gd name="T46" fmla="*/ 435 w 754"/>
              <a:gd name="T47" fmla="*/ 54 h 110"/>
              <a:gd name="T48" fmla="*/ 495 w 754"/>
              <a:gd name="T49" fmla="*/ 66 h 110"/>
              <a:gd name="T50" fmla="*/ 486 w 754"/>
              <a:gd name="T51" fmla="*/ 46 h 110"/>
              <a:gd name="T52" fmla="*/ 470 w 754"/>
              <a:gd name="T53" fmla="*/ 53 h 110"/>
              <a:gd name="T54" fmla="*/ 482 w 754"/>
              <a:gd name="T55" fmla="*/ 82 h 110"/>
              <a:gd name="T56" fmla="*/ 499 w 754"/>
              <a:gd name="T57" fmla="*/ 75 h 110"/>
              <a:gd name="T58" fmla="*/ 525 w 754"/>
              <a:gd name="T59" fmla="*/ 37 h 110"/>
              <a:gd name="T60" fmla="*/ 537 w 754"/>
              <a:gd name="T61" fmla="*/ 20 h 110"/>
              <a:gd name="T62" fmla="*/ 542 w 754"/>
              <a:gd name="T63" fmla="*/ 64 h 110"/>
              <a:gd name="T64" fmla="*/ 516 w 754"/>
              <a:gd name="T65" fmla="*/ 85 h 110"/>
              <a:gd name="T66" fmla="*/ 600 w 754"/>
              <a:gd name="T67" fmla="*/ 66 h 110"/>
              <a:gd name="T68" fmla="*/ 565 w 754"/>
              <a:gd name="T69" fmla="*/ 46 h 110"/>
              <a:gd name="T70" fmla="*/ 596 w 754"/>
              <a:gd name="T71" fmla="*/ 77 h 110"/>
              <a:gd name="T72" fmla="*/ 592 w 754"/>
              <a:gd name="T73" fmla="*/ 59 h 110"/>
              <a:gd name="T74" fmla="*/ 589 w 754"/>
              <a:gd name="T75" fmla="*/ 49 h 110"/>
              <a:gd name="T76" fmla="*/ 628 w 754"/>
              <a:gd name="T77" fmla="*/ 39 h 110"/>
              <a:gd name="T78" fmla="*/ 608 w 754"/>
              <a:gd name="T79" fmla="*/ 40 h 110"/>
              <a:gd name="T80" fmla="*/ 627 w 754"/>
              <a:gd name="T81" fmla="*/ 47 h 110"/>
              <a:gd name="T82" fmla="*/ 658 w 754"/>
              <a:gd name="T83" fmla="*/ 75 h 110"/>
              <a:gd name="T84" fmla="*/ 635 w 754"/>
              <a:gd name="T85" fmla="*/ 40 h 110"/>
              <a:gd name="T86" fmla="*/ 721 w 754"/>
              <a:gd name="T87" fmla="*/ 66 h 110"/>
              <a:gd name="T88" fmla="*/ 680 w 754"/>
              <a:gd name="T89" fmla="*/ 64 h 110"/>
              <a:gd name="T90" fmla="*/ 704 w 754"/>
              <a:gd name="T91" fmla="*/ 82 h 110"/>
              <a:gd name="T92" fmla="*/ 714 w 754"/>
              <a:gd name="T93" fmla="*/ 59 h 110"/>
              <a:gd name="T94" fmla="*/ 714 w 754"/>
              <a:gd name="T95" fmla="*/ 59 h 110"/>
              <a:gd name="T96" fmla="*/ 730 w 754"/>
              <a:gd name="T97" fmla="*/ 40 h 110"/>
              <a:gd name="T98" fmla="*/ 748 w 754"/>
              <a:gd name="T99" fmla="*/ 47 h 110"/>
              <a:gd name="T100" fmla="*/ 48 w 754"/>
              <a:gd name="T101" fmla="*/ 9 h 110"/>
              <a:gd name="T102" fmla="*/ 48 w 754"/>
              <a:gd name="T103" fmla="*/ 9 h 110"/>
              <a:gd name="T104" fmla="*/ 47 w 754"/>
              <a:gd name="T105" fmla="*/ 54 h 110"/>
              <a:gd name="T106" fmla="*/ 109 w 754"/>
              <a:gd name="T107" fmla="*/ 56 h 110"/>
              <a:gd name="T108" fmla="*/ 0 w 754"/>
              <a:gd name="T109"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4" h="110">
                <a:moveTo>
                  <a:pt x="228" y="21"/>
                </a:moveTo>
                <a:cubicBezTo>
                  <a:pt x="209" y="87"/>
                  <a:pt x="209" y="87"/>
                  <a:pt x="209" y="87"/>
                </a:cubicBezTo>
                <a:cubicBezTo>
                  <a:pt x="200" y="87"/>
                  <a:pt x="200" y="87"/>
                  <a:pt x="200" y="87"/>
                </a:cubicBezTo>
                <a:cubicBezTo>
                  <a:pt x="187" y="39"/>
                  <a:pt x="187" y="39"/>
                  <a:pt x="187" y="39"/>
                </a:cubicBezTo>
                <a:cubicBezTo>
                  <a:pt x="186" y="37"/>
                  <a:pt x="186" y="35"/>
                  <a:pt x="186" y="32"/>
                </a:cubicBezTo>
                <a:cubicBezTo>
                  <a:pt x="185" y="32"/>
                  <a:pt x="185" y="32"/>
                  <a:pt x="185" y="32"/>
                </a:cubicBezTo>
                <a:cubicBezTo>
                  <a:pt x="185" y="35"/>
                  <a:pt x="185" y="37"/>
                  <a:pt x="184" y="39"/>
                </a:cubicBezTo>
                <a:cubicBezTo>
                  <a:pt x="170" y="87"/>
                  <a:pt x="170" y="87"/>
                  <a:pt x="170" y="87"/>
                </a:cubicBezTo>
                <a:cubicBezTo>
                  <a:pt x="161" y="87"/>
                  <a:pt x="161" y="87"/>
                  <a:pt x="161" y="87"/>
                </a:cubicBezTo>
                <a:cubicBezTo>
                  <a:pt x="142" y="21"/>
                  <a:pt x="142" y="21"/>
                  <a:pt x="142" y="21"/>
                </a:cubicBezTo>
                <a:cubicBezTo>
                  <a:pt x="151" y="21"/>
                  <a:pt x="151" y="21"/>
                  <a:pt x="151" y="21"/>
                </a:cubicBezTo>
                <a:cubicBezTo>
                  <a:pt x="165" y="72"/>
                  <a:pt x="165" y="72"/>
                  <a:pt x="165" y="72"/>
                </a:cubicBezTo>
                <a:cubicBezTo>
                  <a:pt x="165" y="74"/>
                  <a:pt x="166" y="76"/>
                  <a:pt x="166" y="78"/>
                </a:cubicBezTo>
                <a:cubicBezTo>
                  <a:pt x="166" y="78"/>
                  <a:pt x="166" y="78"/>
                  <a:pt x="166" y="78"/>
                </a:cubicBezTo>
                <a:cubicBezTo>
                  <a:pt x="166" y="77"/>
                  <a:pt x="167" y="75"/>
                  <a:pt x="167" y="72"/>
                </a:cubicBezTo>
                <a:cubicBezTo>
                  <a:pt x="182" y="21"/>
                  <a:pt x="182" y="21"/>
                  <a:pt x="182" y="21"/>
                </a:cubicBezTo>
                <a:cubicBezTo>
                  <a:pt x="190" y="21"/>
                  <a:pt x="190" y="21"/>
                  <a:pt x="190" y="21"/>
                </a:cubicBezTo>
                <a:cubicBezTo>
                  <a:pt x="203" y="72"/>
                  <a:pt x="203" y="72"/>
                  <a:pt x="203" y="72"/>
                </a:cubicBezTo>
                <a:cubicBezTo>
                  <a:pt x="204" y="74"/>
                  <a:pt x="204" y="76"/>
                  <a:pt x="205" y="78"/>
                </a:cubicBezTo>
                <a:cubicBezTo>
                  <a:pt x="205" y="78"/>
                  <a:pt x="205" y="78"/>
                  <a:pt x="205" y="78"/>
                </a:cubicBezTo>
                <a:cubicBezTo>
                  <a:pt x="205" y="77"/>
                  <a:pt x="205" y="75"/>
                  <a:pt x="206" y="72"/>
                </a:cubicBezTo>
                <a:cubicBezTo>
                  <a:pt x="219" y="21"/>
                  <a:pt x="219" y="21"/>
                  <a:pt x="219" y="21"/>
                </a:cubicBezTo>
                <a:cubicBezTo>
                  <a:pt x="228" y="21"/>
                  <a:pt x="228" y="21"/>
                  <a:pt x="228" y="21"/>
                </a:cubicBezTo>
                <a:cubicBezTo>
                  <a:pt x="228" y="21"/>
                  <a:pt x="228" y="21"/>
                  <a:pt x="228" y="21"/>
                </a:cubicBezTo>
                <a:close/>
                <a:moveTo>
                  <a:pt x="243" y="23"/>
                </a:moveTo>
                <a:cubicBezTo>
                  <a:pt x="243" y="22"/>
                  <a:pt x="242" y="21"/>
                  <a:pt x="241" y="20"/>
                </a:cubicBezTo>
                <a:cubicBezTo>
                  <a:pt x="240" y="19"/>
                  <a:pt x="239" y="18"/>
                  <a:pt x="238" y="18"/>
                </a:cubicBezTo>
                <a:cubicBezTo>
                  <a:pt x="236" y="18"/>
                  <a:pt x="235" y="19"/>
                  <a:pt x="234" y="20"/>
                </a:cubicBezTo>
                <a:cubicBezTo>
                  <a:pt x="233" y="21"/>
                  <a:pt x="233" y="22"/>
                  <a:pt x="233" y="23"/>
                </a:cubicBezTo>
                <a:cubicBezTo>
                  <a:pt x="233" y="25"/>
                  <a:pt x="233" y="26"/>
                  <a:pt x="234" y="27"/>
                </a:cubicBezTo>
                <a:cubicBezTo>
                  <a:pt x="235" y="28"/>
                  <a:pt x="236" y="28"/>
                  <a:pt x="238" y="28"/>
                </a:cubicBezTo>
                <a:cubicBezTo>
                  <a:pt x="239" y="28"/>
                  <a:pt x="240" y="28"/>
                  <a:pt x="241" y="27"/>
                </a:cubicBezTo>
                <a:cubicBezTo>
                  <a:pt x="242" y="26"/>
                  <a:pt x="243" y="24"/>
                  <a:pt x="243" y="23"/>
                </a:cubicBezTo>
                <a:close/>
                <a:moveTo>
                  <a:pt x="241" y="87"/>
                </a:moveTo>
                <a:cubicBezTo>
                  <a:pt x="241" y="87"/>
                  <a:pt x="241" y="87"/>
                  <a:pt x="241" y="87"/>
                </a:cubicBezTo>
                <a:cubicBezTo>
                  <a:pt x="241" y="40"/>
                  <a:pt x="241" y="40"/>
                  <a:pt x="241" y="40"/>
                </a:cubicBezTo>
                <a:cubicBezTo>
                  <a:pt x="241" y="40"/>
                  <a:pt x="241" y="40"/>
                  <a:pt x="234" y="40"/>
                </a:cubicBezTo>
                <a:cubicBezTo>
                  <a:pt x="234" y="40"/>
                  <a:pt x="234" y="40"/>
                  <a:pt x="234" y="87"/>
                </a:cubicBezTo>
                <a:cubicBezTo>
                  <a:pt x="234" y="87"/>
                  <a:pt x="234" y="87"/>
                  <a:pt x="241" y="87"/>
                </a:cubicBezTo>
                <a:close/>
                <a:moveTo>
                  <a:pt x="293" y="87"/>
                </a:moveTo>
                <a:cubicBezTo>
                  <a:pt x="293" y="87"/>
                  <a:pt x="293" y="87"/>
                  <a:pt x="293" y="87"/>
                </a:cubicBezTo>
                <a:cubicBezTo>
                  <a:pt x="293" y="59"/>
                  <a:pt x="293" y="59"/>
                  <a:pt x="293" y="59"/>
                </a:cubicBezTo>
                <a:cubicBezTo>
                  <a:pt x="293" y="52"/>
                  <a:pt x="291" y="47"/>
                  <a:pt x="289" y="44"/>
                </a:cubicBezTo>
                <a:cubicBezTo>
                  <a:pt x="286" y="41"/>
                  <a:pt x="282" y="39"/>
                  <a:pt x="277" y="39"/>
                </a:cubicBezTo>
                <a:cubicBezTo>
                  <a:pt x="270" y="39"/>
                  <a:pt x="265" y="42"/>
                  <a:pt x="261" y="48"/>
                </a:cubicBezTo>
                <a:cubicBezTo>
                  <a:pt x="261" y="48"/>
                  <a:pt x="261" y="48"/>
                  <a:pt x="261" y="48"/>
                </a:cubicBezTo>
                <a:cubicBezTo>
                  <a:pt x="261" y="48"/>
                  <a:pt x="261" y="48"/>
                  <a:pt x="261" y="40"/>
                </a:cubicBezTo>
                <a:cubicBezTo>
                  <a:pt x="261" y="40"/>
                  <a:pt x="261" y="40"/>
                  <a:pt x="253" y="40"/>
                </a:cubicBezTo>
                <a:cubicBezTo>
                  <a:pt x="253" y="40"/>
                  <a:pt x="253" y="40"/>
                  <a:pt x="253" y="87"/>
                </a:cubicBezTo>
                <a:cubicBezTo>
                  <a:pt x="253" y="87"/>
                  <a:pt x="253" y="87"/>
                  <a:pt x="261" y="87"/>
                </a:cubicBezTo>
                <a:cubicBezTo>
                  <a:pt x="261" y="87"/>
                  <a:pt x="261" y="87"/>
                  <a:pt x="261" y="61"/>
                </a:cubicBezTo>
                <a:cubicBezTo>
                  <a:pt x="261" y="56"/>
                  <a:pt x="262" y="53"/>
                  <a:pt x="265" y="50"/>
                </a:cubicBezTo>
                <a:cubicBezTo>
                  <a:pt x="267" y="47"/>
                  <a:pt x="270" y="46"/>
                  <a:pt x="274" y="46"/>
                </a:cubicBezTo>
                <a:cubicBezTo>
                  <a:pt x="281" y="46"/>
                  <a:pt x="285" y="50"/>
                  <a:pt x="285" y="61"/>
                </a:cubicBezTo>
                <a:cubicBezTo>
                  <a:pt x="285" y="61"/>
                  <a:pt x="285" y="61"/>
                  <a:pt x="285" y="87"/>
                </a:cubicBezTo>
                <a:cubicBezTo>
                  <a:pt x="285" y="87"/>
                  <a:pt x="285" y="87"/>
                  <a:pt x="293" y="87"/>
                </a:cubicBezTo>
                <a:close/>
                <a:moveTo>
                  <a:pt x="344" y="87"/>
                </a:moveTo>
                <a:cubicBezTo>
                  <a:pt x="344" y="87"/>
                  <a:pt x="344" y="87"/>
                  <a:pt x="344" y="87"/>
                </a:cubicBezTo>
                <a:cubicBezTo>
                  <a:pt x="344" y="18"/>
                  <a:pt x="344" y="18"/>
                  <a:pt x="344" y="18"/>
                </a:cubicBezTo>
                <a:cubicBezTo>
                  <a:pt x="344" y="18"/>
                  <a:pt x="344" y="18"/>
                  <a:pt x="336" y="18"/>
                </a:cubicBezTo>
                <a:cubicBezTo>
                  <a:pt x="336" y="18"/>
                  <a:pt x="336" y="18"/>
                  <a:pt x="336" y="47"/>
                </a:cubicBezTo>
                <a:cubicBezTo>
                  <a:pt x="336" y="47"/>
                  <a:pt x="336" y="47"/>
                  <a:pt x="336" y="47"/>
                </a:cubicBezTo>
                <a:cubicBezTo>
                  <a:pt x="333" y="42"/>
                  <a:pt x="328" y="39"/>
                  <a:pt x="322" y="39"/>
                </a:cubicBezTo>
                <a:cubicBezTo>
                  <a:pt x="315" y="39"/>
                  <a:pt x="310" y="42"/>
                  <a:pt x="306" y="46"/>
                </a:cubicBezTo>
                <a:cubicBezTo>
                  <a:pt x="302" y="51"/>
                  <a:pt x="300" y="57"/>
                  <a:pt x="300" y="65"/>
                </a:cubicBezTo>
                <a:cubicBezTo>
                  <a:pt x="300" y="72"/>
                  <a:pt x="302" y="78"/>
                  <a:pt x="306" y="82"/>
                </a:cubicBezTo>
                <a:cubicBezTo>
                  <a:pt x="309" y="86"/>
                  <a:pt x="314" y="88"/>
                  <a:pt x="320" y="88"/>
                </a:cubicBezTo>
                <a:cubicBezTo>
                  <a:pt x="327" y="88"/>
                  <a:pt x="333" y="85"/>
                  <a:pt x="336" y="79"/>
                </a:cubicBezTo>
                <a:cubicBezTo>
                  <a:pt x="336" y="79"/>
                  <a:pt x="336" y="79"/>
                  <a:pt x="336" y="79"/>
                </a:cubicBezTo>
                <a:cubicBezTo>
                  <a:pt x="336" y="79"/>
                  <a:pt x="336" y="79"/>
                  <a:pt x="336" y="87"/>
                </a:cubicBezTo>
                <a:cubicBezTo>
                  <a:pt x="336" y="87"/>
                  <a:pt x="336" y="87"/>
                  <a:pt x="344" y="87"/>
                </a:cubicBezTo>
                <a:close/>
                <a:moveTo>
                  <a:pt x="336" y="66"/>
                </a:moveTo>
                <a:cubicBezTo>
                  <a:pt x="336" y="71"/>
                  <a:pt x="335" y="74"/>
                  <a:pt x="333" y="77"/>
                </a:cubicBezTo>
                <a:cubicBezTo>
                  <a:pt x="330" y="80"/>
                  <a:pt x="326" y="82"/>
                  <a:pt x="322" y="82"/>
                </a:cubicBezTo>
                <a:cubicBezTo>
                  <a:pt x="318" y="82"/>
                  <a:pt x="315" y="80"/>
                  <a:pt x="312" y="77"/>
                </a:cubicBezTo>
                <a:cubicBezTo>
                  <a:pt x="309" y="75"/>
                  <a:pt x="308" y="70"/>
                  <a:pt x="308" y="64"/>
                </a:cubicBezTo>
                <a:cubicBezTo>
                  <a:pt x="308" y="59"/>
                  <a:pt x="309" y="54"/>
                  <a:pt x="312" y="50"/>
                </a:cubicBezTo>
                <a:cubicBezTo>
                  <a:pt x="315" y="47"/>
                  <a:pt x="318" y="45"/>
                  <a:pt x="323" y="45"/>
                </a:cubicBezTo>
                <a:cubicBezTo>
                  <a:pt x="327" y="45"/>
                  <a:pt x="330" y="47"/>
                  <a:pt x="333" y="49"/>
                </a:cubicBezTo>
                <a:cubicBezTo>
                  <a:pt x="335" y="52"/>
                  <a:pt x="336" y="55"/>
                  <a:pt x="336" y="59"/>
                </a:cubicBezTo>
                <a:cubicBezTo>
                  <a:pt x="336" y="59"/>
                  <a:pt x="336" y="59"/>
                  <a:pt x="336" y="66"/>
                </a:cubicBezTo>
                <a:close/>
                <a:moveTo>
                  <a:pt x="399" y="63"/>
                </a:moveTo>
                <a:cubicBezTo>
                  <a:pt x="399" y="56"/>
                  <a:pt x="397" y="50"/>
                  <a:pt x="393" y="46"/>
                </a:cubicBezTo>
                <a:cubicBezTo>
                  <a:pt x="389" y="41"/>
                  <a:pt x="384" y="39"/>
                  <a:pt x="377" y="39"/>
                </a:cubicBezTo>
                <a:cubicBezTo>
                  <a:pt x="370" y="39"/>
                  <a:pt x="364" y="41"/>
                  <a:pt x="360" y="45"/>
                </a:cubicBezTo>
                <a:cubicBezTo>
                  <a:pt x="355" y="50"/>
                  <a:pt x="353" y="56"/>
                  <a:pt x="353" y="64"/>
                </a:cubicBezTo>
                <a:cubicBezTo>
                  <a:pt x="353" y="71"/>
                  <a:pt x="355" y="77"/>
                  <a:pt x="359" y="82"/>
                </a:cubicBezTo>
                <a:cubicBezTo>
                  <a:pt x="363" y="86"/>
                  <a:pt x="369" y="88"/>
                  <a:pt x="376" y="88"/>
                </a:cubicBezTo>
                <a:cubicBezTo>
                  <a:pt x="383" y="88"/>
                  <a:pt x="389" y="86"/>
                  <a:pt x="393" y="82"/>
                </a:cubicBezTo>
                <a:cubicBezTo>
                  <a:pt x="397" y="77"/>
                  <a:pt x="399" y="71"/>
                  <a:pt x="399" y="63"/>
                </a:cubicBezTo>
                <a:close/>
                <a:moveTo>
                  <a:pt x="391" y="64"/>
                </a:moveTo>
                <a:cubicBezTo>
                  <a:pt x="391" y="70"/>
                  <a:pt x="390" y="74"/>
                  <a:pt x="388" y="77"/>
                </a:cubicBezTo>
                <a:cubicBezTo>
                  <a:pt x="385" y="80"/>
                  <a:pt x="381" y="82"/>
                  <a:pt x="376" y="82"/>
                </a:cubicBezTo>
                <a:cubicBezTo>
                  <a:pt x="371" y="82"/>
                  <a:pt x="368" y="80"/>
                  <a:pt x="365" y="77"/>
                </a:cubicBezTo>
                <a:cubicBezTo>
                  <a:pt x="362" y="74"/>
                  <a:pt x="360" y="70"/>
                  <a:pt x="360" y="64"/>
                </a:cubicBezTo>
                <a:cubicBezTo>
                  <a:pt x="360" y="58"/>
                  <a:pt x="362" y="53"/>
                  <a:pt x="365" y="50"/>
                </a:cubicBezTo>
                <a:cubicBezTo>
                  <a:pt x="368" y="47"/>
                  <a:pt x="372" y="46"/>
                  <a:pt x="376" y="46"/>
                </a:cubicBezTo>
                <a:cubicBezTo>
                  <a:pt x="381" y="46"/>
                  <a:pt x="385" y="47"/>
                  <a:pt x="387" y="50"/>
                </a:cubicBezTo>
                <a:cubicBezTo>
                  <a:pt x="390" y="53"/>
                  <a:pt x="391" y="58"/>
                  <a:pt x="391" y="64"/>
                </a:cubicBezTo>
                <a:close/>
                <a:moveTo>
                  <a:pt x="467" y="40"/>
                </a:moveTo>
                <a:cubicBezTo>
                  <a:pt x="467" y="40"/>
                  <a:pt x="467" y="40"/>
                  <a:pt x="467" y="40"/>
                </a:cubicBezTo>
                <a:cubicBezTo>
                  <a:pt x="460" y="40"/>
                  <a:pt x="460" y="40"/>
                  <a:pt x="460" y="40"/>
                </a:cubicBezTo>
                <a:cubicBezTo>
                  <a:pt x="460" y="40"/>
                  <a:pt x="460" y="40"/>
                  <a:pt x="450" y="76"/>
                </a:cubicBezTo>
                <a:cubicBezTo>
                  <a:pt x="450" y="77"/>
                  <a:pt x="449" y="79"/>
                  <a:pt x="449" y="80"/>
                </a:cubicBezTo>
                <a:cubicBezTo>
                  <a:pt x="449" y="80"/>
                  <a:pt x="449" y="80"/>
                  <a:pt x="449" y="80"/>
                </a:cubicBezTo>
                <a:cubicBezTo>
                  <a:pt x="449" y="78"/>
                  <a:pt x="449" y="77"/>
                  <a:pt x="448" y="76"/>
                </a:cubicBezTo>
                <a:cubicBezTo>
                  <a:pt x="448" y="76"/>
                  <a:pt x="448" y="76"/>
                  <a:pt x="438" y="40"/>
                </a:cubicBezTo>
                <a:cubicBezTo>
                  <a:pt x="438" y="40"/>
                  <a:pt x="438" y="40"/>
                  <a:pt x="432" y="40"/>
                </a:cubicBezTo>
                <a:cubicBezTo>
                  <a:pt x="432" y="40"/>
                  <a:pt x="432" y="40"/>
                  <a:pt x="421" y="76"/>
                </a:cubicBezTo>
                <a:cubicBezTo>
                  <a:pt x="420" y="77"/>
                  <a:pt x="420" y="79"/>
                  <a:pt x="420" y="80"/>
                </a:cubicBezTo>
                <a:cubicBezTo>
                  <a:pt x="420" y="80"/>
                  <a:pt x="420" y="80"/>
                  <a:pt x="419" y="80"/>
                </a:cubicBezTo>
                <a:cubicBezTo>
                  <a:pt x="419" y="78"/>
                  <a:pt x="419" y="77"/>
                  <a:pt x="419" y="76"/>
                </a:cubicBezTo>
                <a:cubicBezTo>
                  <a:pt x="419" y="76"/>
                  <a:pt x="419" y="76"/>
                  <a:pt x="409" y="40"/>
                </a:cubicBezTo>
                <a:cubicBezTo>
                  <a:pt x="409" y="40"/>
                  <a:pt x="409" y="40"/>
                  <a:pt x="401" y="40"/>
                </a:cubicBezTo>
                <a:cubicBezTo>
                  <a:pt x="401" y="40"/>
                  <a:pt x="401" y="40"/>
                  <a:pt x="416" y="87"/>
                </a:cubicBezTo>
                <a:cubicBezTo>
                  <a:pt x="416" y="87"/>
                  <a:pt x="416" y="87"/>
                  <a:pt x="423" y="87"/>
                </a:cubicBezTo>
                <a:cubicBezTo>
                  <a:pt x="423" y="87"/>
                  <a:pt x="423" y="87"/>
                  <a:pt x="434" y="54"/>
                </a:cubicBezTo>
                <a:cubicBezTo>
                  <a:pt x="434" y="52"/>
                  <a:pt x="434" y="51"/>
                  <a:pt x="434" y="50"/>
                </a:cubicBezTo>
                <a:cubicBezTo>
                  <a:pt x="434" y="50"/>
                  <a:pt x="434" y="50"/>
                  <a:pt x="435" y="50"/>
                </a:cubicBezTo>
                <a:cubicBezTo>
                  <a:pt x="435" y="51"/>
                  <a:pt x="435" y="52"/>
                  <a:pt x="435" y="54"/>
                </a:cubicBezTo>
                <a:cubicBezTo>
                  <a:pt x="435" y="54"/>
                  <a:pt x="435" y="54"/>
                  <a:pt x="445" y="87"/>
                </a:cubicBezTo>
                <a:cubicBezTo>
                  <a:pt x="445" y="87"/>
                  <a:pt x="445" y="87"/>
                  <a:pt x="453" y="87"/>
                </a:cubicBezTo>
                <a:cubicBezTo>
                  <a:pt x="453" y="87"/>
                  <a:pt x="453" y="87"/>
                  <a:pt x="467" y="40"/>
                </a:cubicBezTo>
                <a:close/>
                <a:moveTo>
                  <a:pt x="499" y="75"/>
                </a:moveTo>
                <a:cubicBezTo>
                  <a:pt x="499" y="71"/>
                  <a:pt x="498" y="68"/>
                  <a:pt x="495" y="66"/>
                </a:cubicBezTo>
                <a:cubicBezTo>
                  <a:pt x="493" y="64"/>
                  <a:pt x="491" y="62"/>
                  <a:pt x="486" y="61"/>
                </a:cubicBezTo>
                <a:cubicBezTo>
                  <a:pt x="483" y="59"/>
                  <a:pt x="481" y="58"/>
                  <a:pt x="480" y="57"/>
                </a:cubicBezTo>
                <a:cubicBezTo>
                  <a:pt x="478" y="56"/>
                  <a:pt x="478" y="54"/>
                  <a:pt x="478" y="52"/>
                </a:cubicBezTo>
                <a:cubicBezTo>
                  <a:pt x="478" y="50"/>
                  <a:pt x="478" y="48"/>
                  <a:pt x="480" y="47"/>
                </a:cubicBezTo>
                <a:cubicBezTo>
                  <a:pt x="481" y="46"/>
                  <a:pt x="483" y="46"/>
                  <a:pt x="486" y="46"/>
                </a:cubicBezTo>
                <a:cubicBezTo>
                  <a:pt x="490" y="46"/>
                  <a:pt x="493" y="47"/>
                  <a:pt x="497" y="49"/>
                </a:cubicBezTo>
                <a:cubicBezTo>
                  <a:pt x="497" y="49"/>
                  <a:pt x="497" y="49"/>
                  <a:pt x="497" y="41"/>
                </a:cubicBezTo>
                <a:cubicBezTo>
                  <a:pt x="494" y="40"/>
                  <a:pt x="490" y="39"/>
                  <a:pt x="486" y="39"/>
                </a:cubicBezTo>
                <a:cubicBezTo>
                  <a:pt x="482" y="39"/>
                  <a:pt x="478" y="40"/>
                  <a:pt x="474" y="43"/>
                </a:cubicBezTo>
                <a:cubicBezTo>
                  <a:pt x="471" y="46"/>
                  <a:pt x="470" y="49"/>
                  <a:pt x="470" y="53"/>
                </a:cubicBezTo>
                <a:cubicBezTo>
                  <a:pt x="470" y="56"/>
                  <a:pt x="471" y="59"/>
                  <a:pt x="473" y="61"/>
                </a:cubicBezTo>
                <a:cubicBezTo>
                  <a:pt x="474" y="63"/>
                  <a:pt x="477" y="65"/>
                  <a:pt x="481" y="66"/>
                </a:cubicBezTo>
                <a:cubicBezTo>
                  <a:pt x="485" y="68"/>
                  <a:pt x="488" y="70"/>
                  <a:pt x="489" y="71"/>
                </a:cubicBezTo>
                <a:cubicBezTo>
                  <a:pt x="490" y="72"/>
                  <a:pt x="491" y="74"/>
                  <a:pt x="491" y="76"/>
                </a:cubicBezTo>
                <a:cubicBezTo>
                  <a:pt x="491" y="80"/>
                  <a:pt x="488" y="82"/>
                  <a:pt x="482" y="82"/>
                </a:cubicBezTo>
                <a:cubicBezTo>
                  <a:pt x="478" y="82"/>
                  <a:pt x="473" y="80"/>
                  <a:pt x="470" y="77"/>
                </a:cubicBezTo>
                <a:cubicBezTo>
                  <a:pt x="470" y="77"/>
                  <a:pt x="470" y="77"/>
                  <a:pt x="470" y="86"/>
                </a:cubicBezTo>
                <a:cubicBezTo>
                  <a:pt x="473" y="87"/>
                  <a:pt x="477" y="88"/>
                  <a:pt x="482" y="88"/>
                </a:cubicBezTo>
                <a:cubicBezTo>
                  <a:pt x="487" y="88"/>
                  <a:pt x="491" y="87"/>
                  <a:pt x="494" y="84"/>
                </a:cubicBezTo>
                <a:cubicBezTo>
                  <a:pt x="497" y="82"/>
                  <a:pt x="499" y="78"/>
                  <a:pt x="499" y="75"/>
                </a:cubicBezTo>
                <a:close/>
                <a:moveTo>
                  <a:pt x="553" y="71"/>
                </a:moveTo>
                <a:cubicBezTo>
                  <a:pt x="553" y="67"/>
                  <a:pt x="552" y="63"/>
                  <a:pt x="549" y="60"/>
                </a:cubicBezTo>
                <a:cubicBezTo>
                  <a:pt x="547" y="57"/>
                  <a:pt x="543" y="55"/>
                  <a:pt x="537" y="51"/>
                </a:cubicBezTo>
                <a:cubicBezTo>
                  <a:pt x="532" y="49"/>
                  <a:pt x="529" y="47"/>
                  <a:pt x="527" y="45"/>
                </a:cubicBezTo>
                <a:cubicBezTo>
                  <a:pt x="526" y="43"/>
                  <a:pt x="525" y="40"/>
                  <a:pt x="525" y="37"/>
                </a:cubicBezTo>
                <a:cubicBezTo>
                  <a:pt x="525" y="34"/>
                  <a:pt x="526" y="32"/>
                  <a:pt x="528" y="30"/>
                </a:cubicBezTo>
                <a:cubicBezTo>
                  <a:pt x="530" y="28"/>
                  <a:pt x="533" y="27"/>
                  <a:pt x="537" y="27"/>
                </a:cubicBezTo>
                <a:cubicBezTo>
                  <a:pt x="542" y="27"/>
                  <a:pt x="547" y="29"/>
                  <a:pt x="550" y="31"/>
                </a:cubicBezTo>
                <a:cubicBezTo>
                  <a:pt x="550" y="31"/>
                  <a:pt x="550" y="31"/>
                  <a:pt x="550" y="23"/>
                </a:cubicBezTo>
                <a:cubicBezTo>
                  <a:pt x="547" y="21"/>
                  <a:pt x="543" y="20"/>
                  <a:pt x="537" y="20"/>
                </a:cubicBezTo>
                <a:cubicBezTo>
                  <a:pt x="531" y="20"/>
                  <a:pt x="526" y="22"/>
                  <a:pt x="522" y="25"/>
                </a:cubicBezTo>
                <a:cubicBezTo>
                  <a:pt x="518" y="29"/>
                  <a:pt x="516" y="33"/>
                  <a:pt x="516" y="38"/>
                </a:cubicBezTo>
                <a:cubicBezTo>
                  <a:pt x="516" y="42"/>
                  <a:pt x="517" y="45"/>
                  <a:pt x="520" y="48"/>
                </a:cubicBezTo>
                <a:cubicBezTo>
                  <a:pt x="522" y="51"/>
                  <a:pt x="526" y="54"/>
                  <a:pt x="531" y="57"/>
                </a:cubicBezTo>
                <a:cubicBezTo>
                  <a:pt x="536" y="60"/>
                  <a:pt x="540" y="62"/>
                  <a:pt x="542" y="64"/>
                </a:cubicBezTo>
                <a:cubicBezTo>
                  <a:pt x="544" y="66"/>
                  <a:pt x="545" y="69"/>
                  <a:pt x="545" y="72"/>
                </a:cubicBezTo>
                <a:cubicBezTo>
                  <a:pt x="545" y="78"/>
                  <a:pt x="541" y="81"/>
                  <a:pt x="532" y="81"/>
                </a:cubicBezTo>
                <a:cubicBezTo>
                  <a:pt x="530" y="81"/>
                  <a:pt x="527" y="81"/>
                  <a:pt x="524" y="80"/>
                </a:cubicBezTo>
                <a:cubicBezTo>
                  <a:pt x="521" y="79"/>
                  <a:pt x="518" y="77"/>
                  <a:pt x="516" y="76"/>
                </a:cubicBezTo>
                <a:cubicBezTo>
                  <a:pt x="516" y="76"/>
                  <a:pt x="516" y="76"/>
                  <a:pt x="516" y="85"/>
                </a:cubicBezTo>
                <a:cubicBezTo>
                  <a:pt x="518" y="86"/>
                  <a:pt x="520" y="87"/>
                  <a:pt x="523" y="87"/>
                </a:cubicBezTo>
                <a:cubicBezTo>
                  <a:pt x="526" y="88"/>
                  <a:pt x="529" y="88"/>
                  <a:pt x="531" y="88"/>
                </a:cubicBezTo>
                <a:cubicBezTo>
                  <a:pt x="539" y="88"/>
                  <a:pt x="544" y="87"/>
                  <a:pt x="548" y="83"/>
                </a:cubicBezTo>
                <a:cubicBezTo>
                  <a:pt x="551" y="80"/>
                  <a:pt x="553" y="76"/>
                  <a:pt x="553" y="71"/>
                </a:cubicBezTo>
                <a:close/>
                <a:moveTo>
                  <a:pt x="600" y="66"/>
                </a:moveTo>
                <a:cubicBezTo>
                  <a:pt x="600" y="66"/>
                  <a:pt x="600" y="66"/>
                  <a:pt x="600" y="66"/>
                </a:cubicBezTo>
                <a:cubicBezTo>
                  <a:pt x="600" y="62"/>
                  <a:pt x="600" y="62"/>
                  <a:pt x="600" y="62"/>
                </a:cubicBezTo>
                <a:cubicBezTo>
                  <a:pt x="600" y="55"/>
                  <a:pt x="598" y="49"/>
                  <a:pt x="595" y="46"/>
                </a:cubicBezTo>
                <a:cubicBezTo>
                  <a:pt x="592" y="41"/>
                  <a:pt x="587" y="39"/>
                  <a:pt x="580" y="39"/>
                </a:cubicBezTo>
                <a:cubicBezTo>
                  <a:pt x="575" y="39"/>
                  <a:pt x="569" y="41"/>
                  <a:pt x="565" y="46"/>
                </a:cubicBezTo>
                <a:cubicBezTo>
                  <a:pt x="561" y="50"/>
                  <a:pt x="559" y="56"/>
                  <a:pt x="559" y="64"/>
                </a:cubicBezTo>
                <a:cubicBezTo>
                  <a:pt x="559" y="72"/>
                  <a:pt x="561" y="78"/>
                  <a:pt x="565" y="82"/>
                </a:cubicBezTo>
                <a:cubicBezTo>
                  <a:pt x="569" y="86"/>
                  <a:pt x="574" y="88"/>
                  <a:pt x="580" y="88"/>
                </a:cubicBezTo>
                <a:cubicBezTo>
                  <a:pt x="587" y="88"/>
                  <a:pt x="593" y="87"/>
                  <a:pt x="596" y="84"/>
                </a:cubicBezTo>
                <a:cubicBezTo>
                  <a:pt x="596" y="84"/>
                  <a:pt x="596" y="84"/>
                  <a:pt x="596" y="77"/>
                </a:cubicBezTo>
                <a:cubicBezTo>
                  <a:pt x="592" y="80"/>
                  <a:pt x="587" y="82"/>
                  <a:pt x="582" y="82"/>
                </a:cubicBezTo>
                <a:cubicBezTo>
                  <a:pt x="577" y="82"/>
                  <a:pt x="574" y="80"/>
                  <a:pt x="571" y="78"/>
                </a:cubicBezTo>
                <a:cubicBezTo>
                  <a:pt x="568" y="75"/>
                  <a:pt x="567" y="71"/>
                  <a:pt x="567" y="66"/>
                </a:cubicBezTo>
                <a:cubicBezTo>
                  <a:pt x="567" y="66"/>
                  <a:pt x="567" y="66"/>
                  <a:pt x="600" y="66"/>
                </a:cubicBezTo>
                <a:close/>
                <a:moveTo>
                  <a:pt x="592" y="59"/>
                </a:moveTo>
                <a:cubicBezTo>
                  <a:pt x="592" y="59"/>
                  <a:pt x="592" y="59"/>
                  <a:pt x="592" y="59"/>
                </a:cubicBezTo>
                <a:cubicBezTo>
                  <a:pt x="567" y="59"/>
                  <a:pt x="567" y="59"/>
                  <a:pt x="567" y="59"/>
                </a:cubicBezTo>
                <a:cubicBezTo>
                  <a:pt x="567" y="55"/>
                  <a:pt x="569" y="52"/>
                  <a:pt x="571" y="49"/>
                </a:cubicBezTo>
                <a:cubicBezTo>
                  <a:pt x="574" y="47"/>
                  <a:pt x="577" y="46"/>
                  <a:pt x="580" y="46"/>
                </a:cubicBezTo>
                <a:cubicBezTo>
                  <a:pt x="584" y="46"/>
                  <a:pt x="587" y="47"/>
                  <a:pt x="589" y="49"/>
                </a:cubicBezTo>
                <a:cubicBezTo>
                  <a:pt x="591" y="52"/>
                  <a:pt x="592" y="55"/>
                  <a:pt x="592" y="59"/>
                </a:cubicBezTo>
                <a:close/>
                <a:moveTo>
                  <a:pt x="633" y="48"/>
                </a:moveTo>
                <a:cubicBezTo>
                  <a:pt x="633" y="48"/>
                  <a:pt x="633" y="48"/>
                  <a:pt x="633" y="48"/>
                </a:cubicBezTo>
                <a:cubicBezTo>
                  <a:pt x="633" y="40"/>
                  <a:pt x="633" y="40"/>
                  <a:pt x="633" y="40"/>
                </a:cubicBezTo>
                <a:cubicBezTo>
                  <a:pt x="631" y="40"/>
                  <a:pt x="630" y="39"/>
                  <a:pt x="628" y="39"/>
                </a:cubicBezTo>
                <a:cubicBezTo>
                  <a:pt x="625" y="39"/>
                  <a:pt x="623" y="40"/>
                  <a:pt x="621" y="42"/>
                </a:cubicBezTo>
                <a:cubicBezTo>
                  <a:pt x="619" y="44"/>
                  <a:pt x="617" y="47"/>
                  <a:pt x="616" y="50"/>
                </a:cubicBezTo>
                <a:cubicBezTo>
                  <a:pt x="616" y="50"/>
                  <a:pt x="616" y="50"/>
                  <a:pt x="616" y="50"/>
                </a:cubicBezTo>
                <a:cubicBezTo>
                  <a:pt x="616" y="50"/>
                  <a:pt x="616" y="50"/>
                  <a:pt x="616" y="40"/>
                </a:cubicBezTo>
                <a:cubicBezTo>
                  <a:pt x="616" y="40"/>
                  <a:pt x="616" y="40"/>
                  <a:pt x="608" y="40"/>
                </a:cubicBezTo>
                <a:cubicBezTo>
                  <a:pt x="608" y="40"/>
                  <a:pt x="608" y="40"/>
                  <a:pt x="608" y="87"/>
                </a:cubicBezTo>
                <a:cubicBezTo>
                  <a:pt x="608" y="87"/>
                  <a:pt x="608" y="87"/>
                  <a:pt x="616" y="87"/>
                </a:cubicBezTo>
                <a:cubicBezTo>
                  <a:pt x="616" y="87"/>
                  <a:pt x="616" y="87"/>
                  <a:pt x="616" y="63"/>
                </a:cubicBezTo>
                <a:cubicBezTo>
                  <a:pt x="616" y="58"/>
                  <a:pt x="617" y="54"/>
                  <a:pt x="619" y="51"/>
                </a:cubicBezTo>
                <a:cubicBezTo>
                  <a:pt x="621" y="48"/>
                  <a:pt x="624" y="47"/>
                  <a:pt x="627" y="47"/>
                </a:cubicBezTo>
                <a:cubicBezTo>
                  <a:pt x="629" y="47"/>
                  <a:pt x="631" y="47"/>
                  <a:pt x="633" y="48"/>
                </a:cubicBezTo>
                <a:close/>
                <a:moveTo>
                  <a:pt x="679" y="40"/>
                </a:moveTo>
                <a:cubicBezTo>
                  <a:pt x="679" y="40"/>
                  <a:pt x="679" y="40"/>
                  <a:pt x="679" y="40"/>
                </a:cubicBezTo>
                <a:cubicBezTo>
                  <a:pt x="671" y="40"/>
                  <a:pt x="671" y="40"/>
                  <a:pt x="671" y="40"/>
                </a:cubicBezTo>
                <a:cubicBezTo>
                  <a:pt x="671" y="40"/>
                  <a:pt x="671" y="40"/>
                  <a:pt x="658" y="75"/>
                </a:cubicBezTo>
                <a:cubicBezTo>
                  <a:pt x="658" y="77"/>
                  <a:pt x="657" y="79"/>
                  <a:pt x="657" y="81"/>
                </a:cubicBezTo>
                <a:cubicBezTo>
                  <a:pt x="657" y="81"/>
                  <a:pt x="657" y="81"/>
                  <a:pt x="657" y="81"/>
                </a:cubicBezTo>
                <a:cubicBezTo>
                  <a:pt x="656" y="79"/>
                  <a:pt x="656" y="77"/>
                  <a:pt x="655" y="74"/>
                </a:cubicBezTo>
                <a:cubicBezTo>
                  <a:pt x="655" y="74"/>
                  <a:pt x="655" y="74"/>
                  <a:pt x="643" y="40"/>
                </a:cubicBezTo>
                <a:cubicBezTo>
                  <a:pt x="643" y="40"/>
                  <a:pt x="643" y="40"/>
                  <a:pt x="635" y="40"/>
                </a:cubicBezTo>
                <a:cubicBezTo>
                  <a:pt x="635" y="40"/>
                  <a:pt x="635" y="40"/>
                  <a:pt x="653" y="87"/>
                </a:cubicBezTo>
                <a:cubicBezTo>
                  <a:pt x="653" y="87"/>
                  <a:pt x="653" y="87"/>
                  <a:pt x="660" y="87"/>
                </a:cubicBezTo>
                <a:cubicBezTo>
                  <a:pt x="660" y="87"/>
                  <a:pt x="660" y="87"/>
                  <a:pt x="679" y="40"/>
                </a:cubicBezTo>
                <a:close/>
                <a:moveTo>
                  <a:pt x="721" y="66"/>
                </a:moveTo>
                <a:cubicBezTo>
                  <a:pt x="721" y="66"/>
                  <a:pt x="721" y="66"/>
                  <a:pt x="721" y="66"/>
                </a:cubicBezTo>
                <a:cubicBezTo>
                  <a:pt x="721" y="62"/>
                  <a:pt x="721" y="62"/>
                  <a:pt x="721" y="62"/>
                </a:cubicBezTo>
                <a:cubicBezTo>
                  <a:pt x="721" y="55"/>
                  <a:pt x="720" y="49"/>
                  <a:pt x="717" y="46"/>
                </a:cubicBezTo>
                <a:cubicBezTo>
                  <a:pt x="713" y="41"/>
                  <a:pt x="708" y="39"/>
                  <a:pt x="702" y="39"/>
                </a:cubicBezTo>
                <a:cubicBezTo>
                  <a:pt x="696" y="39"/>
                  <a:pt x="691" y="41"/>
                  <a:pt x="687" y="46"/>
                </a:cubicBezTo>
                <a:cubicBezTo>
                  <a:pt x="683" y="50"/>
                  <a:pt x="680" y="56"/>
                  <a:pt x="680" y="64"/>
                </a:cubicBezTo>
                <a:cubicBezTo>
                  <a:pt x="680" y="72"/>
                  <a:pt x="682" y="78"/>
                  <a:pt x="687" y="82"/>
                </a:cubicBezTo>
                <a:cubicBezTo>
                  <a:pt x="690" y="86"/>
                  <a:pt x="695" y="88"/>
                  <a:pt x="702" y="88"/>
                </a:cubicBezTo>
                <a:cubicBezTo>
                  <a:pt x="708" y="88"/>
                  <a:pt x="714" y="87"/>
                  <a:pt x="718" y="84"/>
                </a:cubicBezTo>
                <a:cubicBezTo>
                  <a:pt x="718" y="84"/>
                  <a:pt x="718" y="84"/>
                  <a:pt x="718" y="77"/>
                </a:cubicBezTo>
                <a:cubicBezTo>
                  <a:pt x="714" y="80"/>
                  <a:pt x="709" y="82"/>
                  <a:pt x="704" y="82"/>
                </a:cubicBezTo>
                <a:cubicBezTo>
                  <a:pt x="699" y="82"/>
                  <a:pt x="695" y="80"/>
                  <a:pt x="692" y="78"/>
                </a:cubicBezTo>
                <a:cubicBezTo>
                  <a:pt x="690" y="75"/>
                  <a:pt x="688" y="71"/>
                  <a:pt x="688" y="66"/>
                </a:cubicBezTo>
                <a:cubicBezTo>
                  <a:pt x="688" y="66"/>
                  <a:pt x="688" y="66"/>
                  <a:pt x="721" y="66"/>
                </a:cubicBezTo>
                <a:close/>
                <a:moveTo>
                  <a:pt x="714" y="59"/>
                </a:moveTo>
                <a:cubicBezTo>
                  <a:pt x="714" y="59"/>
                  <a:pt x="714" y="59"/>
                  <a:pt x="714" y="59"/>
                </a:cubicBezTo>
                <a:cubicBezTo>
                  <a:pt x="688" y="59"/>
                  <a:pt x="688" y="59"/>
                  <a:pt x="688" y="59"/>
                </a:cubicBezTo>
                <a:cubicBezTo>
                  <a:pt x="689" y="55"/>
                  <a:pt x="690" y="52"/>
                  <a:pt x="693" y="49"/>
                </a:cubicBezTo>
                <a:cubicBezTo>
                  <a:pt x="695" y="47"/>
                  <a:pt x="698" y="46"/>
                  <a:pt x="702" y="46"/>
                </a:cubicBezTo>
                <a:cubicBezTo>
                  <a:pt x="706" y="46"/>
                  <a:pt x="708" y="47"/>
                  <a:pt x="711" y="49"/>
                </a:cubicBezTo>
                <a:cubicBezTo>
                  <a:pt x="713" y="52"/>
                  <a:pt x="714" y="55"/>
                  <a:pt x="714" y="59"/>
                </a:cubicBezTo>
                <a:close/>
                <a:moveTo>
                  <a:pt x="742" y="42"/>
                </a:moveTo>
                <a:cubicBezTo>
                  <a:pt x="740" y="44"/>
                  <a:pt x="738" y="47"/>
                  <a:pt x="737" y="50"/>
                </a:cubicBezTo>
                <a:cubicBezTo>
                  <a:pt x="737" y="50"/>
                  <a:pt x="737" y="50"/>
                  <a:pt x="737" y="50"/>
                </a:cubicBezTo>
                <a:cubicBezTo>
                  <a:pt x="737" y="50"/>
                  <a:pt x="737" y="50"/>
                  <a:pt x="737" y="40"/>
                </a:cubicBezTo>
                <a:cubicBezTo>
                  <a:pt x="737" y="40"/>
                  <a:pt x="737" y="40"/>
                  <a:pt x="730" y="40"/>
                </a:cubicBezTo>
                <a:cubicBezTo>
                  <a:pt x="730" y="40"/>
                  <a:pt x="730" y="40"/>
                  <a:pt x="730" y="87"/>
                </a:cubicBezTo>
                <a:cubicBezTo>
                  <a:pt x="730" y="87"/>
                  <a:pt x="730" y="87"/>
                  <a:pt x="737" y="87"/>
                </a:cubicBezTo>
                <a:cubicBezTo>
                  <a:pt x="737" y="87"/>
                  <a:pt x="737" y="87"/>
                  <a:pt x="737" y="63"/>
                </a:cubicBezTo>
                <a:cubicBezTo>
                  <a:pt x="737" y="58"/>
                  <a:pt x="738" y="54"/>
                  <a:pt x="741" y="51"/>
                </a:cubicBezTo>
                <a:cubicBezTo>
                  <a:pt x="743" y="48"/>
                  <a:pt x="745" y="47"/>
                  <a:pt x="748" y="47"/>
                </a:cubicBezTo>
                <a:cubicBezTo>
                  <a:pt x="751" y="47"/>
                  <a:pt x="753" y="47"/>
                  <a:pt x="754" y="48"/>
                </a:cubicBezTo>
                <a:cubicBezTo>
                  <a:pt x="754" y="48"/>
                  <a:pt x="754" y="48"/>
                  <a:pt x="754" y="48"/>
                </a:cubicBezTo>
                <a:cubicBezTo>
                  <a:pt x="754" y="48"/>
                  <a:pt x="754" y="48"/>
                  <a:pt x="754" y="48"/>
                </a:cubicBezTo>
                <a:cubicBezTo>
                  <a:pt x="754" y="40"/>
                  <a:pt x="754" y="40"/>
                  <a:pt x="754" y="40"/>
                </a:cubicBezTo>
                <a:moveTo>
                  <a:pt x="48" y="9"/>
                </a:moveTo>
                <a:cubicBezTo>
                  <a:pt x="109" y="0"/>
                  <a:pt x="109" y="0"/>
                  <a:pt x="109" y="0"/>
                </a:cubicBezTo>
                <a:cubicBezTo>
                  <a:pt x="109" y="54"/>
                  <a:pt x="109" y="54"/>
                  <a:pt x="109" y="54"/>
                </a:cubicBezTo>
                <a:cubicBezTo>
                  <a:pt x="48" y="54"/>
                  <a:pt x="48" y="54"/>
                  <a:pt x="48" y="54"/>
                </a:cubicBezTo>
                <a:cubicBezTo>
                  <a:pt x="48" y="9"/>
                  <a:pt x="48" y="9"/>
                  <a:pt x="48" y="9"/>
                </a:cubicBezTo>
                <a:cubicBezTo>
                  <a:pt x="48" y="9"/>
                  <a:pt x="48" y="9"/>
                  <a:pt x="48" y="9"/>
                </a:cubicBezTo>
                <a:close/>
                <a:moveTo>
                  <a:pt x="47" y="54"/>
                </a:moveTo>
                <a:cubicBezTo>
                  <a:pt x="47" y="9"/>
                  <a:pt x="47" y="9"/>
                  <a:pt x="47" y="9"/>
                </a:cubicBezTo>
                <a:cubicBezTo>
                  <a:pt x="0" y="16"/>
                  <a:pt x="0" y="16"/>
                  <a:pt x="0" y="16"/>
                </a:cubicBezTo>
                <a:cubicBezTo>
                  <a:pt x="0" y="54"/>
                  <a:pt x="0" y="54"/>
                  <a:pt x="0" y="54"/>
                </a:cubicBezTo>
                <a:cubicBezTo>
                  <a:pt x="47" y="54"/>
                  <a:pt x="47" y="54"/>
                  <a:pt x="47" y="54"/>
                </a:cubicBezTo>
                <a:cubicBezTo>
                  <a:pt x="47" y="54"/>
                  <a:pt x="47" y="54"/>
                  <a:pt x="47" y="54"/>
                </a:cubicBezTo>
                <a:close/>
                <a:moveTo>
                  <a:pt x="48" y="56"/>
                </a:moveTo>
                <a:cubicBezTo>
                  <a:pt x="48" y="101"/>
                  <a:pt x="48" y="101"/>
                  <a:pt x="48" y="101"/>
                </a:cubicBezTo>
                <a:cubicBezTo>
                  <a:pt x="109" y="110"/>
                  <a:pt x="109" y="110"/>
                  <a:pt x="109" y="110"/>
                </a:cubicBezTo>
                <a:cubicBezTo>
                  <a:pt x="109" y="56"/>
                  <a:pt x="109" y="56"/>
                  <a:pt x="109" y="56"/>
                </a:cubicBezTo>
                <a:cubicBezTo>
                  <a:pt x="48" y="56"/>
                  <a:pt x="48" y="56"/>
                  <a:pt x="48" y="56"/>
                </a:cubicBezTo>
                <a:cubicBezTo>
                  <a:pt x="48" y="56"/>
                  <a:pt x="48" y="56"/>
                  <a:pt x="48" y="56"/>
                </a:cubicBezTo>
                <a:close/>
                <a:moveTo>
                  <a:pt x="47" y="56"/>
                </a:moveTo>
                <a:cubicBezTo>
                  <a:pt x="0" y="56"/>
                  <a:pt x="0" y="56"/>
                  <a:pt x="0" y="56"/>
                </a:cubicBezTo>
                <a:cubicBezTo>
                  <a:pt x="0" y="95"/>
                  <a:pt x="0" y="95"/>
                  <a:pt x="0" y="95"/>
                </a:cubicBezTo>
                <a:cubicBezTo>
                  <a:pt x="47" y="101"/>
                  <a:pt x="47" y="101"/>
                  <a:pt x="47" y="101"/>
                </a:cubicBezTo>
                <a:cubicBezTo>
                  <a:pt x="47" y="56"/>
                  <a:pt x="47" y="56"/>
                  <a:pt x="47" y="56"/>
                </a:cubicBezTo>
                <a:cubicBezTo>
                  <a:pt x="47" y="56"/>
                  <a:pt x="47" y="56"/>
                  <a:pt x="47" y="5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9166" y="5553199"/>
            <a:ext cx="953589" cy="424611"/>
          </a:xfrm>
          <a:prstGeom prst="rect">
            <a:avLst/>
          </a:prstGeom>
        </p:spPr>
      </p:pic>
      <p:sp>
        <p:nvSpPr>
          <p:cNvPr id="3" name="Rectangle 2"/>
          <p:cNvSpPr/>
          <p:nvPr/>
        </p:nvSpPr>
        <p:spPr bwMode="auto">
          <a:xfrm>
            <a:off x="3857204" y="3025164"/>
            <a:ext cx="2133491" cy="92428"/>
          </a:xfrm>
          <a:prstGeom prst="rect">
            <a:avLst/>
          </a:prstGeom>
          <a:solidFill>
            <a:srgbClr val="2FAF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Freeform 15"/>
          <p:cNvSpPr>
            <a:spLocks noChangeAspect="1" noEditPoints="1"/>
          </p:cNvSpPr>
          <p:nvPr/>
        </p:nvSpPr>
        <p:spPr bwMode="black">
          <a:xfrm>
            <a:off x="7193488" y="3550807"/>
            <a:ext cx="409181" cy="40965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endParaRPr>
          </a:p>
        </p:txBody>
      </p:sp>
      <p:sp>
        <p:nvSpPr>
          <p:cNvPr id="138" name="Rectangle 137"/>
          <p:cNvSpPr/>
          <p:nvPr/>
        </p:nvSpPr>
        <p:spPr bwMode="auto">
          <a:xfrm>
            <a:off x="6958472" y="4061483"/>
            <a:ext cx="879215" cy="313749"/>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Build &amp;</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continuous</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integration</a:t>
            </a:r>
          </a:p>
        </p:txBody>
      </p:sp>
      <p:grpSp>
        <p:nvGrpSpPr>
          <p:cNvPr id="155" name="Group 154"/>
          <p:cNvGrpSpPr/>
          <p:nvPr/>
        </p:nvGrpSpPr>
        <p:grpSpPr>
          <a:xfrm>
            <a:off x="7999010" y="3525943"/>
            <a:ext cx="516738" cy="459380"/>
            <a:chOff x="2719388" y="26988"/>
            <a:chExt cx="7994650" cy="7107237"/>
          </a:xfrm>
          <a:solidFill>
            <a:schemeClr val="tx1"/>
          </a:solidFill>
        </p:grpSpPr>
        <p:sp>
          <p:nvSpPr>
            <p:cNvPr id="156" name="Freeform 5"/>
            <p:cNvSpPr>
              <a:spLocks/>
            </p:cNvSpPr>
            <p:nvPr/>
          </p:nvSpPr>
          <p:spPr bwMode="auto">
            <a:xfrm>
              <a:off x="5230813" y="26988"/>
              <a:ext cx="2970213" cy="4157662"/>
            </a:xfrm>
            <a:custGeom>
              <a:avLst/>
              <a:gdLst>
                <a:gd name="T0" fmla="*/ 251 w 791"/>
                <a:gd name="T1" fmla="*/ 1107 h 1107"/>
                <a:gd name="T2" fmla="*/ 396 w 791"/>
                <a:gd name="T3" fmla="*/ 1082 h 1107"/>
                <a:gd name="T4" fmla="*/ 540 w 791"/>
                <a:gd name="T5" fmla="*/ 1107 h 1107"/>
                <a:gd name="T6" fmla="*/ 540 w 791"/>
                <a:gd name="T7" fmla="*/ 415 h 1107"/>
                <a:gd name="T8" fmla="*/ 791 w 791"/>
                <a:gd name="T9" fmla="*/ 415 h 1107"/>
                <a:gd name="T10" fmla="*/ 414 w 791"/>
                <a:gd name="T11" fmla="*/ 0 h 1107"/>
                <a:gd name="T12" fmla="*/ 0 w 791"/>
                <a:gd name="T13" fmla="*/ 415 h 1107"/>
                <a:gd name="T14" fmla="*/ 251 w 791"/>
                <a:gd name="T15" fmla="*/ 415 h 1107"/>
                <a:gd name="T16" fmla="*/ 251 w 791"/>
                <a:gd name="T17" fmla="*/ 1107 h 1107"/>
                <a:gd name="T18" fmla="*/ 251 w 791"/>
                <a:gd name="T19"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1107">
                  <a:moveTo>
                    <a:pt x="251" y="1107"/>
                  </a:moveTo>
                  <a:cubicBezTo>
                    <a:pt x="295" y="1094"/>
                    <a:pt x="345" y="1082"/>
                    <a:pt x="396" y="1082"/>
                  </a:cubicBezTo>
                  <a:cubicBezTo>
                    <a:pt x="446" y="1082"/>
                    <a:pt x="496" y="1094"/>
                    <a:pt x="540" y="1107"/>
                  </a:cubicBezTo>
                  <a:cubicBezTo>
                    <a:pt x="540" y="415"/>
                    <a:pt x="540" y="415"/>
                    <a:pt x="540" y="415"/>
                  </a:cubicBezTo>
                  <a:cubicBezTo>
                    <a:pt x="791" y="415"/>
                    <a:pt x="791" y="415"/>
                    <a:pt x="791" y="415"/>
                  </a:cubicBezTo>
                  <a:cubicBezTo>
                    <a:pt x="414" y="0"/>
                    <a:pt x="414" y="0"/>
                    <a:pt x="414" y="0"/>
                  </a:cubicBezTo>
                  <a:cubicBezTo>
                    <a:pt x="0" y="415"/>
                    <a:pt x="0" y="415"/>
                    <a:pt x="0" y="415"/>
                  </a:cubicBezTo>
                  <a:cubicBezTo>
                    <a:pt x="251" y="415"/>
                    <a:pt x="251" y="415"/>
                    <a:pt x="251" y="415"/>
                  </a:cubicBezTo>
                  <a:cubicBezTo>
                    <a:pt x="251" y="1107"/>
                    <a:pt x="251" y="1107"/>
                    <a:pt x="251" y="1107"/>
                  </a:cubicBezTo>
                  <a:cubicBezTo>
                    <a:pt x="251" y="1107"/>
                    <a:pt x="251" y="1107"/>
                    <a:pt x="251" y="110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6"/>
            <p:cNvSpPr>
              <a:spLocks/>
            </p:cNvSpPr>
            <p:nvPr/>
          </p:nvSpPr>
          <p:spPr bwMode="auto">
            <a:xfrm>
              <a:off x="7389813" y="1751013"/>
              <a:ext cx="3324225" cy="3184525"/>
            </a:xfrm>
            <a:custGeom>
              <a:avLst/>
              <a:gdLst>
                <a:gd name="T0" fmla="*/ 295 w 885"/>
                <a:gd name="T1" fmla="*/ 0 h 848"/>
                <a:gd name="T2" fmla="*/ 477 w 885"/>
                <a:gd name="T3" fmla="*/ 176 h 848"/>
                <a:gd name="T4" fmla="*/ 0 w 885"/>
                <a:gd name="T5" fmla="*/ 660 h 848"/>
                <a:gd name="T6" fmla="*/ 226 w 885"/>
                <a:gd name="T7" fmla="*/ 848 h 848"/>
                <a:gd name="T8" fmla="*/ 684 w 885"/>
                <a:gd name="T9" fmla="*/ 377 h 848"/>
                <a:gd name="T10" fmla="*/ 860 w 885"/>
                <a:gd name="T11" fmla="*/ 553 h 848"/>
                <a:gd name="T12" fmla="*/ 885 w 885"/>
                <a:gd name="T13" fmla="*/ 0 h 848"/>
                <a:gd name="T14" fmla="*/ 295 w 885"/>
                <a:gd name="T15" fmla="*/ 0 h 848"/>
                <a:gd name="T16" fmla="*/ 295 w 885"/>
                <a:gd name="T17" fmla="*/ 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48">
                  <a:moveTo>
                    <a:pt x="295" y="0"/>
                  </a:moveTo>
                  <a:cubicBezTo>
                    <a:pt x="477" y="176"/>
                    <a:pt x="477" y="176"/>
                    <a:pt x="477" y="176"/>
                  </a:cubicBezTo>
                  <a:cubicBezTo>
                    <a:pt x="0" y="660"/>
                    <a:pt x="0" y="660"/>
                    <a:pt x="0" y="660"/>
                  </a:cubicBezTo>
                  <a:cubicBezTo>
                    <a:pt x="94" y="697"/>
                    <a:pt x="176" y="767"/>
                    <a:pt x="226" y="848"/>
                  </a:cubicBezTo>
                  <a:cubicBezTo>
                    <a:pt x="684" y="377"/>
                    <a:pt x="684" y="377"/>
                    <a:pt x="684" y="377"/>
                  </a:cubicBezTo>
                  <a:cubicBezTo>
                    <a:pt x="860" y="553"/>
                    <a:pt x="860" y="553"/>
                    <a:pt x="860" y="553"/>
                  </a:cubicBezTo>
                  <a:cubicBezTo>
                    <a:pt x="885" y="0"/>
                    <a:pt x="885" y="0"/>
                    <a:pt x="885" y="0"/>
                  </a:cubicBezTo>
                  <a:cubicBezTo>
                    <a:pt x="295" y="0"/>
                    <a:pt x="295" y="0"/>
                    <a:pt x="295" y="0"/>
                  </a:cubicBezTo>
                  <a:cubicBezTo>
                    <a:pt x="295" y="0"/>
                    <a:pt x="295" y="0"/>
                    <a:pt x="295"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8" name="Freeform 7"/>
            <p:cNvSpPr>
              <a:spLocks/>
            </p:cNvSpPr>
            <p:nvPr/>
          </p:nvSpPr>
          <p:spPr bwMode="auto">
            <a:xfrm>
              <a:off x="2719388" y="1751013"/>
              <a:ext cx="3322638" cy="3184525"/>
            </a:xfrm>
            <a:custGeom>
              <a:avLst/>
              <a:gdLst>
                <a:gd name="T0" fmla="*/ 885 w 885"/>
                <a:gd name="T1" fmla="*/ 660 h 848"/>
                <a:gd name="T2" fmla="*/ 411 w 885"/>
                <a:gd name="T3" fmla="*/ 176 h 848"/>
                <a:gd name="T4" fmla="*/ 588 w 885"/>
                <a:gd name="T5" fmla="*/ 0 h 848"/>
                <a:gd name="T6" fmla="*/ 0 w 885"/>
                <a:gd name="T7" fmla="*/ 0 h 848"/>
                <a:gd name="T8" fmla="*/ 19 w 885"/>
                <a:gd name="T9" fmla="*/ 553 h 848"/>
                <a:gd name="T10" fmla="*/ 202 w 885"/>
                <a:gd name="T11" fmla="*/ 377 h 848"/>
                <a:gd name="T12" fmla="*/ 658 w 885"/>
                <a:gd name="T13" fmla="*/ 848 h 848"/>
                <a:gd name="T14" fmla="*/ 885 w 885"/>
                <a:gd name="T15" fmla="*/ 660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848">
                  <a:moveTo>
                    <a:pt x="885" y="660"/>
                  </a:moveTo>
                  <a:cubicBezTo>
                    <a:pt x="411" y="176"/>
                    <a:pt x="411" y="176"/>
                    <a:pt x="411" y="176"/>
                  </a:cubicBezTo>
                  <a:cubicBezTo>
                    <a:pt x="588" y="0"/>
                    <a:pt x="588" y="0"/>
                    <a:pt x="588" y="0"/>
                  </a:cubicBezTo>
                  <a:cubicBezTo>
                    <a:pt x="0" y="0"/>
                    <a:pt x="0" y="0"/>
                    <a:pt x="0" y="0"/>
                  </a:cubicBezTo>
                  <a:cubicBezTo>
                    <a:pt x="19" y="553"/>
                    <a:pt x="19" y="553"/>
                    <a:pt x="19" y="553"/>
                  </a:cubicBezTo>
                  <a:cubicBezTo>
                    <a:pt x="202" y="377"/>
                    <a:pt x="202" y="377"/>
                    <a:pt x="202" y="377"/>
                  </a:cubicBezTo>
                  <a:cubicBezTo>
                    <a:pt x="658" y="848"/>
                    <a:pt x="658" y="848"/>
                    <a:pt x="658" y="848"/>
                  </a:cubicBezTo>
                  <a:cubicBezTo>
                    <a:pt x="715" y="767"/>
                    <a:pt x="791" y="697"/>
                    <a:pt x="885" y="66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9" name="Oval 8"/>
            <p:cNvSpPr>
              <a:spLocks noChangeArrowheads="1"/>
            </p:cNvSpPr>
            <p:nvPr/>
          </p:nvSpPr>
          <p:spPr bwMode="auto">
            <a:xfrm>
              <a:off x="5472113" y="4662488"/>
              <a:ext cx="2511425" cy="2471737"/>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60" name="Rectangle 159"/>
          <p:cNvSpPr/>
          <p:nvPr/>
        </p:nvSpPr>
        <p:spPr bwMode="auto">
          <a:xfrm>
            <a:off x="7749586" y="4061483"/>
            <a:ext cx="1015588" cy="313749"/>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Azure deploy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&amp; continuous</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deployment </a:t>
            </a:r>
          </a:p>
        </p:txBody>
      </p:sp>
      <p:grpSp>
        <p:nvGrpSpPr>
          <p:cNvPr id="161" name="Group 160"/>
          <p:cNvGrpSpPr/>
          <p:nvPr/>
        </p:nvGrpSpPr>
        <p:grpSpPr>
          <a:xfrm>
            <a:off x="8748701" y="3523043"/>
            <a:ext cx="514773" cy="465180"/>
            <a:chOff x="6807257" y="3587809"/>
            <a:chExt cx="1053571" cy="952072"/>
          </a:xfrm>
          <a:solidFill>
            <a:schemeClr val="tx1"/>
          </a:solidFill>
        </p:grpSpPr>
        <p:sp>
          <p:nvSpPr>
            <p:cNvPr id="162" name="Freeform 23"/>
            <p:cNvSpPr>
              <a:spLocks noEditPoints="1"/>
            </p:cNvSpPr>
            <p:nvPr/>
          </p:nvSpPr>
          <p:spPr bwMode="black">
            <a:xfrm>
              <a:off x="7350694" y="358971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67" name="Freeform 23"/>
            <p:cNvSpPr>
              <a:spLocks noEditPoints="1"/>
            </p:cNvSpPr>
            <p:nvPr/>
          </p:nvSpPr>
          <p:spPr bwMode="black">
            <a:xfrm>
              <a:off x="7075929" y="402987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0" name="Freeform 23"/>
            <p:cNvSpPr>
              <a:spLocks noEditPoints="1"/>
            </p:cNvSpPr>
            <p:nvPr/>
          </p:nvSpPr>
          <p:spPr bwMode="black">
            <a:xfrm>
              <a:off x="6807257" y="358780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171" name="Rectangle 170"/>
          <p:cNvSpPr/>
          <p:nvPr/>
        </p:nvSpPr>
        <p:spPr bwMode="auto">
          <a:xfrm>
            <a:off x="8677072" y="4061483"/>
            <a:ext cx="658029" cy="313749"/>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Load</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testing</a:t>
            </a:r>
          </a:p>
        </p:txBody>
      </p:sp>
      <p:sp>
        <p:nvSpPr>
          <p:cNvPr id="4" name="Rounded Rectangle 3"/>
          <p:cNvSpPr/>
          <p:nvPr/>
        </p:nvSpPr>
        <p:spPr bwMode="auto">
          <a:xfrm>
            <a:off x="6605758" y="3309702"/>
            <a:ext cx="2811755" cy="1287967"/>
          </a:xfrm>
          <a:prstGeom prst="roundRect">
            <a:avLst/>
          </a:prstGeom>
          <a:solidFill>
            <a:srgbClr val="2FAF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Freeform 611"/>
          <p:cNvSpPr>
            <a:spLocks noChangeAspect="1" noEditPoints="1"/>
          </p:cNvSpPr>
          <p:nvPr/>
        </p:nvSpPr>
        <p:spPr bwMode="auto">
          <a:xfrm>
            <a:off x="7195005" y="3617726"/>
            <a:ext cx="310577" cy="397809"/>
          </a:xfrm>
          <a:custGeom>
            <a:avLst/>
            <a:gdLst>
              <a:gd name="T0" fmla="*/ 293 w 312"/>
              <a:gd name="T1" fmla="*/ 0 h 400"/>
              <a:gd name="T2" fmla="*/ 20 w 312"/>
              <a:gd name="T3" fmla="*/ 0 h 400"/>
              <a:gd name="T4" fmla="*/ 0 w 312"/>
              <a:gd name="T5" fmla="*/ 19 h 400"/>
              <a:gd name="T6" fmla="*/ 0 w 312"/>
              <a:gd name="T7" fmla="*/ 381 h 400"/>
              <a:gd name="T8" fmla="*/ 20 w 312"/>
              <a:gd name="T9" fmla="*/ 400 h 400"/>
              <a:gd name="T10" fmla="*/ 293 w 312"/>
              <a:gd name="T11" fmla="*/ 400 h 400"/>
              <a:gd name="T12" fmla="*/ 312 w 312"/>
              <a:gd name="T13" fmla="*/ 381 h 400"/>
              <a:gd name="T14" fmla="*/ 312 w 312"/>
              <a:gd name="T15" fmla="*/ 19 h 400"/>
              <a:gd name="T16" fmla="*/ 293 w 312"/>
              <a:gd name="T17" fmla="*/ 0 h 400"/>
              <a:gd name="T18" fmla="*/ 156 w 312"/>
              <a:gd name="T19" fmla="*/ 389 h 400"/>
              <a:gd name="T20" fmla="*/ 147 w 312"/>
              <a:gd name="T21" fmla="*/ 380 h 400"/>
              <a:gd name="T22" fmla="*/ 156 w 312"/>
              <a:gd name="T23" fmla="*/ 370 h 400"/>
              <a:gd name="T24" fmla="*/ 166 w 312"/>
              <a:gd name="T25" fmla="*/ 380 h 400"/>
              <a:gd name="T26" fmla="*/ 156 w 312"/>
              <a:gd name="T27" fmla="*/ 389 h 400"/>
              <a:gd name="T28" fmla="*/ 276 w 312"/>
              <a:gd name="T29" fmla="*/ 359 h 400"/>
              <a:gd name="T30" fmla="*/ 274 w 312"/>
              <a:gd name="T31" fmla="*/ 361 h 400"/>
              <a:gd name="T32" fmla="*/ 38 w 312"/>
              <a:gd name="T33" fmla="*/ 361 h 400"/>
              <a:gd name="T34" fmla="*/ 36 w 312"/>
              <a:gd name="T35" fmla="*/ 359 h 400"/>
              <a:gd name="T36" fmla="*/ 36 w 312"/>
              <a:gd name="T37" fmla="*/ 40 h 400"/>
              <a:gd name="T38" fmla="*/ 38 w 312"/>
              <a:gd name="T39" fmla="*/ 38 h 400"/>
              <a:gd name="T40" fmla="*/ 274 w 312"/>
              <a:gd name="T41" fmla="*/ 38 h 400"/>
              <a:gd name="T42" fmla="*/ 276 w 312"/>
              <a:gd name="T43" fmla="*/ 40 h 400"/>
              <a:gd name="T44" fmla="*/ 276 w 312"/>
              <a:gd name="T45" fmla="*/ 35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2" h="400">
                <a:moveTo>
                  <a:pt x="293" y="0"/>
                </a:moveTo>
                <a:cubicBezTo>
                  <a:pt x="20" y="0"/>
                  <a:pt x="20" y="0"/>
                  <a:pt x="20" y="0"/>
                </a:cubicBezTo>
                <a:cubicBezTo>
                  <a:pt x="9" y="0"/>
                  <a:pt x="0" y="8"/>
                  <a:pt x="0" y="19"/>
                </a:cubicBezTo>
                <a:cubicBezTo>
                  <a:pt x="0" y="381"/>
                  <a:pt x="0" y="381"/>
                  <a:pt x="0" y="381"/>
                </a:cubicBezTo>
                <a:cubicBezTo>
                  <a:pt x="0" y="391"/>
                  <a:pt x="9" y="400"/>
                  <a:pt x="20" y="400"/>
                </a:cubicBezTo>
                <a:cubicBezTo>
                  <a:pt x="293" y="400"/>
                  <a:pt x="293" y="400"/>
                  <a:pt x="293" y="400"/>
                </a:cubicBezTo>
                <a:cubicBezTo>
                  <a:pt x="304" y="400"/>
                  <a:pt x="312" y="391"/>
                  <a:pt x="312" y="381"/>
                </a:cubicBezTo>
                <a:cubicBezTo>
                  <a:pt x="312" y="19"/>
                  <a:pt x="312" y="19"/>
                  <a:pt x="312" y="19"/>
                </a:cubicBezTo>
                <a:cubicBezTo>
                  <a:pt x="312" y="8"/>
                  <a:pt x="304" y="0"/>
                  <a:pt x="293" y="0"/>
                </a:cubicBezTo>
                <a:close/>
                <a:moveTo>
                  <a:pt x="156" y="389"/>
                </a:moveTo>
                <a:cubicBezTo>
                  <a:pt x="151" y="389"/>
                  <a:pt x="147" y="385"/>
                  <a:pt x="147" y="380"/>
                </a:cubicBezTo>
                <a:cubicBezTo>
                  <a:pt x="147" y="374"/>
                  <a:pt x="151" y="370"/>
                  <a:pt x="156" y="370"/>
                </a:cubicBezTo>
                <a:cubicBezTo>
                  <a:pt x="162" y="370"/>
                  <a:pt x="166" y="374"/>
                  <a:pt x="166" y="380"/>
                </a:cubicBezTo>
                <a:cubicBezTo>
                  <a:pt x="166" y="385"/>
                  <a:pt x="162" y="389"/>
                  <a:pt x="156" y="389"/>
                </a:cubicBezTo>
                <a:close/>
                <a:moveTo>
                  <a:pt x="276" y="359"/>
                </a:moveTo>
                <a:cubicBezTo>
                  <a:pt x="276" y="360"/>
                  <a:pt x="275" y="361"/>
                  <a:pt x="274" y="361"/>
                </a:cubicBezTo>
                <a:cubicBezTo>
                  <a:pt x="38" y="361"/>
                  <a:pt x="38" y="361"/>
                  <a:pt x="38" y="361"/>
                </a:cubicBezTo>
                <a:cubicBezTo>
                  <a:pt x="37" y="361"/>
                  <a:pt x="36" y="360"/>
                  <a:pt x="36" y="359"/>
                </a:cubicBezTo>
                <a:cubicBezTo>
                  <a:pt x="36" y="40"/>
                  <a:pt x="36" y="40"/>
                  <a:pt x="36" y="40"/>
                </a:cubicBezTo>
                <a:cubicBezTo>
                  <a:pt x="36" y="39"/>
                  <a:pt x="37" y="38"/>
                  <a:pt x="38" y="38"/>
                </a:cubicBezTo>
                <a:cubicBezTo>
                  <a:pt x="274" y="38"/>
                  <a:pt x="274" y="38"/>
                  <a:pt x="274" y="38"/>
                </a:cubicBezTo>
                <a:cubicBezTo>
                  <a:pt x="275" y="38"/>
                  <a:pt x="276" y="39"/>
                  <a:pt x="276" y="40"/>
                </a:cubicBezTo>
                <a:cubicBezTo>
                  <a:pt x="276" y="359"/>
                  <a:pt x="276" y="359"/>
                  <a:pt x="276" y="359"/>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Rectangle 187"/>
          <p:cNvSpPr/>
          <p:nvPr/>
        </p:nvSpPr>
        <p:spPr bwMode="auto">
          <a:xfrm>
            <a:off x="6913515" y="4117087"/>
            <a:ext cx="873558" cy="313749"/>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Application</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insights</a:t>
            </a:r>
          </a:p>
        </p:txBody>
      </p:sp>
      <p:grpSp>
        <p:nvGrpSpPr>
          <p:cNvPr id="7" name="Group 6"/>
          <p:cNvGrpSpPr/>
          <p:nvPr/>
        </p:nvGrpSpPr>
        <p:grpSpPr>
          <a:xfrm>
            <a:off x="8320924" y="3606023"/>
            <a:ext cx="658029" cy="846796"/>
            <a:chOff x="8851065" y="2043783"/>
            <a:chExt cx="671224" cy="863776"/>
          </a:xfrm>
        </p:grpSpPr>
        <p:grpSp>
          <p:nvGrpSpPr>
            <p:cNvPr id="21" name="Group 20"/>
            <p:cNvGrpSpPr/>
            <p:nvPr/>
          </p:nvGrpSpPr>
          <p:grpSpPr>
            <a:xfrm>
              <a:off x="8924130" y="2043783"/>
              <a:ext cx="525095" cy="474508"/>
              <a:chOff x="6807257" y="3587809"/>
              <a:chExt cx="1053571" cy="952072"/>
            </a:xfrm>
            <a:solidFill>
              <a:schemeClr val="tx1"/>
            </a:solidFill>
          </p:grpSpPr>
          <p:sp>
            <p:nvSpPr>
              <p:cNvPr id="163" name="Freeform 23"/>
              <p:cNvSpPr>
                <a:spLocks noEditPoints="1"/>
              </p:cNvSpPr>
              <p:nvPr/>
            </p:nvSpPr>
            <p:spPr bwMode="black">
              <a:xfrm>
                <a:off x="7350694" y="358971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64" name="Freeform 23"/>
              <p:cNvSpPr>
                <a:spLocks noEditPoints="1"/>
              </p:cNvSpPr>
              <p:nvPr/>
            </p:nvSpPr>
            <p:spPr bwMode="black">
              <a:xfrm>
                <a:off x="7075929" y="402987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66" name="Freeform 23"/>
              <p:cNvSpPr>
                <a:spLocks noEditPoints="1"/>
              </p:cNvSpPr>
              <p:nvPr/>
            </p:nvSpPr>
            <p:spPr bwMode="black">
              <a:xfrm>
                <a:off x="6807257" y="3587809"/>
                <a:ext cx="510134" cy="5100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191" name="Rectangle 190"/>
            <p:cNvSpPr/>
            <p:nvPr/>
          </p:nvSpPr>
          <p:spPr bwMode="auto">
            <a:xfrm>
              <a:off x="8851065" y="2587519"/>
              <a:ext cx="671224"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Load</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rPr>
                <a:t>testing</a:t>
              </a:r>
            </a:p>
          </p:txBody>
        </p:sp>
      </p:grpSp>
      <p:sp>
        <p:nvSpPr>
          <p:cNvPr id="13" name="Rectangle 12"/>
          <p:cNvSpPr/>
          <p:nvPr/>
        </p:nvSpPr>
        <p:spPr bwMode="auto">
          <a:xfrm>
            <a:off x="5983250" y="1501908"/>
            <a:ext cx="538886" cy="3237760"/>
          </a:xfrm>
          <a:prstGeom prst="rect">
            <a:avLst/>
          </a:prstGeom>
          <a:solidFill>
            <a:srgbClr val="2FAF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 name="Group 13"/>
          <p:cNvGrpSpPr/>
          <p:nvPr/>
        </p:nvGrpSpPr>
        <p:grpSpPr>
          <a:xfrm>
            <a:off x="5757527" y="3643476"/>
            <a:ext cx="594225" cy="823532"/>
            <a:chOff x="5891366" y="2134861"/>
            <a:chExt cx="606140" cy="840046"/>
          </a:xfrm>
        </p:grpSpPr>
        <p:grpSp>
          <p:nvGrpSpPr>
            <p:cNvPr id="148" name="Group 701"/>
            <p:cNvGrpSpPr>
              <a:grpSpLocks noChangeAspect="1"/>
            </p:cNvGrpSpPr>
            <p:nvPr/>
          </p:nvGrpSpPr>
          <p:grpSpPr bwMode="auto">
            <a:xfrm>
              <a:off x="5937539" y="2134861"/>
              <a:ext cx="457481" cy="414349"/>
              <a:chOff x="10488" y="-2313"/>
              <a:chExt cx="944" cy="855"/>
            </a:xfrm>
            <a:solidFill>
              <a:srgbClr val="3F3F3F"/>
            </a:solidFill>
          </p:grpSpPr>
          <p:sp>
            <p:nvSpPr>
              <p:cNvPr id="149"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a:ln>
                    <a:noFill/>
                  </a:ln>
                  <a:solidFill>
                    <a:srgbClr val="FFFFFF"/>
                  </a:solidFill>
                  <a:effectLst/>
                  <a:uLnTx/>
                  <a:uFillTx/>
                </a:endParaRPr>
              </a:p>
            </p:txBody>
          </p:sp>
          <p:sp>
            <p:nvSpPr>
              <p:cNvPr id="150"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a:ln>
                    <a:noFill/>
                  </a:ln>
                  <a:solidFill>
                    <a:srgbClr val="FFFFFF"/>
                  </a:solidFill>
                  <a:effectLst/>
                  <a:uLnTx/>
                  <a:uFillTx/>
                </a:endParaRPr>
              </a:p>
            </p:txBody>
          </p:sp>
        </p:grpSp>
        <p:sp>
          <p:nvSpPr>
            <p:cNvPr id="187" name="Rectangle 186"/>
            <p:cNvSpPr/>
            <p:nvPr/>
          </p:nvSpPr>
          <p:spPr bwMode="auto">
            <a:xfrm>
              <a:off x="5891366" y="2654867"/>
              <a:ext cx="606140"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Active</a:t>
              </a:r>
              <a:b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directory</a:t>
              </a:r>
            </a:p>
          </p:txBody>
        </p:sp>
      </p:grpSp>
      <p:grpSp>
        <p:nvGrpSpPr>
          <p:cNvPr id="20" name="Group 19"/>
          <p:cNvGrpSpPr/>
          <p:nvPr/>
        </p:nvGrpSpPr>
        <p:grpSpPr>
          <a:xfrm>
            <a:off x="4799014" y="3660310"/>
            <a:ext cx="690535" cy="806422"/>
            <a:chOff x="5413324" y="3639876"/>
            <a:chExt cx="704382" cy="822592"/>
          </a:xfrm>
        </p:grpSpPr>
        <p:sp>
          <p:nvSpPr>
            <p:cNvPr id="152" name="Freeform 381"/>
            <p:cNvSpPr>
              <a:spLocks noChangeAspect="1"/>
            </p:cNvSpPr>
            <p:nvPr/>
          </p:nvSpPr>
          <p:spPr bwMode="auto">
            <a:xfrm>
              <a:off x="5554371" y="3639876"/>
              <a:ext cx="424008" cy="431194"/>
            </a:xfrm>
            <a:custGeom>
              <a:avLst/>
              <a:gdLst>
                <a:gd name="T0" fmla="*/ 12 w 75"/>
                <a:gd name="T1" fmla="*/ 0 h 76"/>
                <a:gd name="T2" fmla="*/ 25 w 75"/>
                <a:gd name="T3" fmla="*/ 12 h 76"/>
                <a:gd name="T4" fmla="*/ 23 w 75"/>
                <a:gd name="T5" fmla="*/ 19 h 76"/>
                <a:gd name="T6" fmla="*/ 57 w 75"/>
                <a:gd name="T7" fmla="*/ 52 h 76"/>
                <a:gd name="T8" fmla="*/ 60 w 75"/>
                <a:gd name="T9" fmla="*/ 51 h 76"/>
                <a:gd name="T10" fmla="*/ 60 w 75"/>
                <a:gd name="T11" fmla="*/ 25 h 76"/>
                <a:gd name="T12" fmla="*/ 49 w 75"/>
                <a:gd name="T13" fmla="*/ 13 h 76"/>
                <a:gd name="T14" fmla="*/ 62 w 75"/>
                <a:gd name="T15" fmla="*/ 0 h 76"/>
                <a:gd name="T16" fmla="*/ 74 w 75"/>
                <a:gd name="T17" fmla="*/ 13 h 76"/>
                <a:gd name="T18" fmla="*/ 65 w 75"/>
                <a:gd name="T19" fmla="*/ 25 h 76"/>
                <a:gd name="T20" fmla="*/ 65 w 75"/>
                <a:gd name="T21" fmla="*/ 51 h 76"/>
                <a:gd name="T22" fmla="*/ 75 w 75"/>
                <a:gd name="T23" fmla="*/ 63 h 76"/>
                <a:gd name="T24" fmla="*/ 62 w 75"/>
                <a:gd name="T25" fmla="*/ 76 h 76"/>
                <a:gd name="T26" fmla="*/ 50 w 75"/>
                <a:gd name="T27" fmla="*/ 63 h 76"/>
                <a:gd name="T28" fmla="*/ 52 w 75"/>
                <a:gd name="T29" fmla="*/ 56 h 76"/>
                <a:gd name="T30" fmla="*/ 19 w 75"/>
                <a:gd name="T31" fmla="*/ 23 h 76"/>
                <a:gd name="T32" fmla="*/ 15 w 75"/>
                <a:gd name="T33" fmla="*/ 24 h 76"/>
                <a:gd name="T34" fmla="*/ 15 w 75"/>
                <a:gd name="T35" fmla="*/ 50 h 76"/>
                <a:gd name="T36" fmla="*/ 25 w 75"/>
                <a:gd name="T37" fmla="*/ 62 h 76"/>
                <a:gd name="T38" fmla="*/ 12 w 75"/>
                <a:gd name="T39" fmla="*/ 75 h 76"/>
                <a:gd name="T40" fmla="*/ 0 w 75"/>
                <a:gd name="T41" fmla="*/ 62 h 76"/>
                <a:gd name="T42" fmla="*/ 10 w 75"/>
                <a:gd name="T43" fmla="*/ 50 h 76"/>
                <a:gd name="T44" fmla="*/ 10 w 75"/>
                <a:gd name="T45" fmla="*/ 24 h 76"/>
                <a:gd name="T46" fmla="*/ 0 w 75"/>
                <a:gd name="T47" fmla="*/ 12 h 76"/>
                <a:gd name="T48" fmla="*/ 12 w 75"/>
                <a:gd name="T4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6">
                  <a:moveTo>
                    <a:pt x="12" y="0"/>
                  </a:moveTo>
                  <a:cubicBezTo>
                    <a:pt x="19" y="0"/>
                    <a:pt x="25" y="5"/>
                    <a:pt x="25" y="12"/>
                  </a:cubicBezTo>
                  <a:cubicBezTo>
                    <a:pt x="25" y="15"/>
                    <a:pt x="24" y="17"/>
                    <a:pt x="23" y="19"/>
                  </a:cubicBezTo>
                  <a:cubicBezTo>
                    <a:pt x="57" y="52"/>
                    <a:pt x="57" y="52"/>
                    <a:pt x="57" y="52"/>
                  </a:cubicBezTo>
                  <a:cubicBezTo>
                    <a:pt x="57" y="52"/>
                    <a:pt x="59" y="51"/>
                    <a:pt x="60" y="51"/>
                  </a:cubicBezTo>
                  <a:cubicBezTo>
                    <a:pt x="60" y="25"/>
                    <a:pt x="60" y="25"/>
                    <a:pt x="60" y="25"/>
                  </a:cubicBezTo>
                  <a:cubicBezTo>
                    <a:pt x="54" y="24"/>
                    <a:pt x="49" y="19"/>
                    <a:pt x="49" y="13"/>
                  </a:cubicBezTo>
                  <a:cubicBezTo>
                    <a:pt x="49" y="6"/>
                    <a:pt x="55" y="0"/>
                    <a:pt x="62" y="0"/>
                  </a:cubicBezTo>
                  <a:cubicBezTo>
                    <a:pt x="69" y="0"/>
                    <a:pt x="74" y="6"/>
                    <a:pt x="74" y="13"/>
                  </a:cubicBezTo>
                  <a:cubicBezTo>
                    <a:pt x="74" y="18"/>
                    <a:pt x="70" y="23"/>
                    <a:pt x="65" y="25"/>
                  </a:cubicBezTo>
                  <a:cubicBezTo>
                    <a:pt x="65" y="51"/>
                    <a:pt x="65" y="51"/>
                    <a:pt x="65" y="51"/>
                  </a:cubicBezTo>
                  <a:cubicBezTo>
                    <a:pt x="71" y="52"/>
                    <a:pt x="75" y="57"/>
                    <a:pt x="75" y="63"/>
                  </a:cubicBezTo>
                  <a:cubicBezTo>
                    <a:pt x="75" y="70"/>
                    <a:pt x="69" y="76"/>
                    <a:pt x="62" y="76"/>
                  </a:cubicBezTo>
                  <a:cubicBezTo>
                    <a:pt x="56" y="76"/>
                    <a:pt x="50" y="70"/>
                    <a:pt x="50" y="63"/>
                  </a:cubicBezTo>
                  <a:cubicBezTo>
                    <a:pt x="50" y="61"/>
                    <a:pt x="51" y="58"/>
                    <a:pt x="52" y="56"/>
                  </a:cubicBezTo>
                  <a:cubicBezTo>
                    <a:pt x="19" y="23"/>
                    <a:pt x="19" y="23"/>
                    <a:pt x="19" y="23"/>
                  </a:cubicBezTo>
                  <a:cubicBezTo>
                    <a:pt x="18" y="23"/>
                    <a:pt x="17" y="24"/>
                    <a:pt x="15" y="24"/>
                  </a:cubicBezTo>
                  <a:cubicBezTo>
                    <a:pt x="15" y="50"/>
                    <a:pt x="15" y="50"/>
                    <a:pt x="15" y="50"/>
                  </a:cubicBezTo>
                  <a:cubicBezTo>
                    <a:pt x="21" y="51"/>
                    <a:pt x="25" y="56"/>
                    <a:pt x="25" y="62"/>
                  </a:cubicBezTo>
                  <a:cubicBezTo>
                    <a:pt x="25" y="69"/>
                    <a:pt x="19" y="75"/>
                    <a:pt x="12" y="75"/>
                  </a:cubicBezTo>
                  <a:cubicBezTo>
                    <a:pt x="5" y="75"/>
                    <a:pt x="0" y="69"/>
                    <a:pt x="0" y="62"/>
                  </a:cubicBezTo>
                  <a:cubicBezTo>
                    <a:pt x="0" y="56"/>
                    <a:pt x="4" y="51"/>
                    <a:pt x="10" y="50"/>
                  </a:cubicBezTo>
                  <a:cubicBezTo>
                    <a:pt x="10" y="24"/>
                    <a:pt x="10" y="24"/>
                    <a:pt x="10" y="24"/>
                  </a:cubicBezTo>
                  <a:cubicBezTo>
                    <a:pt x="4" y="23"/>
                    <a:pt x="0" y="18"/>
                    <a:pt x="0" y="12"/>
                  </a:cubicBezTo>
                  <a:cubicBezTo>
                    <a:pt x="0" y="5"/>
                    <a:pt x="5" y="0"/>
                    <a:pt x="12"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098"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endParaRPr>
            </a:p>
          </p:txBody>
        </p:sp>
        <p:sp>
          <p:nvSpPr>
            <p:cNvPr id="209" name="Rectangle 208"/>
            <p:cNvSpPr/>
            <p:nvPr/>
          </p:nvSpPr>
          <p:spPr bwMode="auto">
            <a:xfrm>
              <a:off x="5413324" y="4142428"/>
              <a:ext cx="70438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Virtual</a:t>
              </a:r>
              <a:b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078" b="1" i="0" u="none" strike="noStrike" kern="0" cap="none" spc="0" normalizeH="0" baseline="0" noProof="0" dirty="0">
                  <a:ln>
                    <a:noFill/>
                  </a:ln>
                  <a:gradFill>
                    <a:gsLst>
                      <a:gs pos="0">
                        <a:srgbClr val="FFFFFF"/>
                      </a:gs>
                      <a:gs pos="100000">
                        <a:srgbClr val="FFFFFF"/>
                      </a:gs>
                    </a:gsLst>
                    <a:lin ang="5400000" scaled="0"/>
                  </a:gradFill>
                  <a:effectLst/>
                  <a:uLnTx/>
                  <a:uFillTx/>
                </a:rPr>
                <a:t>network</a:t>
              </a:r>
            </a:p>
          </p:txBody>
        </p:sp>
      </p:grpSp>
      <p:sp>
        <p:nvSpPr>
          <p:cNvPr id="126" name="Rectangle 125"/>
          <p:cNvSpPr/>
          <p:nvPr/>
        </p:nvSpPr>
        <p:spPr bwMode="auto">
          <a:xfrm>
            <a:off x="1118375" y="1356920"/>
            <a:ext cx="298448" cy="51126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Rectangle 131"/>
          <p:cNvSpPr/>
          <p:nvPr/>
        </p:nvSpPr>
        <p:spPr bwMode="auto">
          <a:xfrm rot="16200000">
            <a:off x="21001" y="1750152"/>
            <a:ext cx="1560609" cy="1064120"/>
          </a:xfrm>
          <a:prstGeom prst="rect">
            <a:avLst/>
          </a:prstGeom>
          <a:solidFill>
            <a:srgbClr val="2FAFE9"/>
          </a:solidFill>
          <a:ln w="6350" cap="flat" cmpd="sng" algn="ctr">
            <a:noFill/>
            <a:prstDash val="solid"/>
            <a:headEnd type="none" w="med" len="med"/>
            <a:tailEnd type="none" w="med" len="med"/>
          </a:ln>
          <a:effectLst/>
        </p:spPr>
        <p:txBody>
          <a:bodyPr vert="vert" wrap="square" lIns="179285" tIns="143428" rIns="179285" bIns="143428" numCol="1" rtlCol="0" anchor="t" anchorCtr="0" compatLnSpc="1">
            <a:prstTxWarp prst="textNoShape">
              <a:avLst/>
            </a:prstTxWarp>
          </a:bodyPr>
          <a:lstStyle/>
          <a:p>
            <a:pPr marL="0" marR="0" lvl="0" indent="0" algn="ctr" defTabSz="502662"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CLOUD</a:t>
            </a:r>
          </a:p>
        </p:txBody>
      </p:sp>
      <p:sp>
        <p:nvSpPr>
          <p:cNvPr id="133" name="Rectangle 132"/>
          <p:cNvSpPr/>
          <p:nvPr/>
        </p:nvSpPr>
        <p:spPr bwMode="auto">
          <a:xfrm rot="16200000">
            <a:off x="19855" y="3438104"/>
            <a:ext cx="1562900" cy="1064129"/>
          </a:xfrm>
          <a:prstGeom prst="rect">
            <a:avLst/>
          </a:prstGeom>
          <a:solidFill>
            <a:srgbClr val="F17719"/>
          </a:solidFill>
          <a:ln w="6350" cap="flat" cmpd="sng" algn="ctr">
            <a:noFill/>
            <a:prstDash val="solid"/>
            <a:headEnd type="none" w="med" len="med"/>
            <a:tailEnd type="none" w="med" len="med"/>
          </a:ln>
          <a:effectLst/>
        </p:spPr>
        <p:txBody>
          <a:bodyPr vert="vert" wrap="square" lIns="179285" tIns="143428" rIns="179285" bIns="143428" numCol="1" rtlCol="0" anchor="t" anchorCtr="0" compatLnSpc="1">
            <a:prstTxWarp prst="textNoShape">
              <a:avLst/>
            </a:prstTxWarp>
          </a:bodyPr>
          <a:lstStyle/>
          <a:p>
            <a:pPr marL="0" marR="0" lvl="0" indent="0" algn="ctr" defTabSz="502662"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HYBRID</a:t>
            </a:r>
          </a:p>
        </p:txBody>
      </p:sp>
      <p:sp>
        <p:nvSpPr>
          <p:cNvPr id="134" name="Rectangle 133"/>
          <p:cNvSpPr/>
          <p:nvPr/>
        </p:nvSpPr>
        <p:spPr bwMode="auto">
          <a:xfrm rot="16200000">
            <a:off x="22624" y="5106571"/>
            <a:ext cx="1557974" cy="1063045"/>
          </a:xfrm>
          <a:prstGeom prst="rect">
            <a:avLst/>
          </a:prstGeom>
          <a:solidFill>
            <a:srgbClr val="F17719"/>
          </a:solidFill>
          <a:ln w="6350" cap="flat" cmpd="sng" algn="ctr">
            <a:noFill/>
            <a:prstDash val="solid"/>
            <a:headEnd type="none" w="med" len="med"/>
            <a:tailEnd type="none" w="med" len="med"/>
          </a:ln>
          <a:effectLst/>
        </p:spPr>
        <p:txBody>
          <a:bodyPr vert="vert" wrap="square" lIns="179285" tIns="143428" rIns="179285" bIns="143428" numCol="1" rtlCol="0" anchor="t" anchorCtr="0" compatLnSpc="1">
            <a:prstTxWarp prst="textNoShape">
              <a:avLst/>
            </a:prstTxWarp>
          </a:bodyPr>
          <a:lstStyle/>
          <a:p>
            <a:pPr marL="0" marR="0" lvl="0" indent="0" algn="ctr" defTabSz="502662"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ON-PREMISES</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8" name="Picture 9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31612" y="4131445"/>
            <a:ext cx="350380" cy="54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9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94236" y="5624487"/>
            <a:ext cx="381635" cy="59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90"/>
          <p:cNvPicPr>
            <a:picLocks noChangeAspect="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431602" y="2003456"/>
            <a:ext cx="740912" cy="7397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2" name="Picture 90"/>
          <p:cNvPicPr>
            <a:picLocks noChangeAspect="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439953" y="3505672"/>
            <a:ext cx="608020" cy="6070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3" name="Rectangle 172"/>
          <p:cNvSpPr/>
          <p:nvPr/>
        </p:nvSpPr>
        <p:spPr bwMode="auto">
          <a:xfrm>
            <a:off x="10149795" y="4894671"/>
            <a:ext cx="1236503" cy="363325"/>
          </a:xfrm>
          <a:prstGeom prst="rect">
            <a:avLst/>
          </a:prstGeom>
          <a:noFill/>
          <a:ln w="9525" cap="flat" cmpd="sng" algn="ctr">
            <a:noFill/>
            <a:prstDash val="solid"/>
            <a:headEnd type="none" w="med" len="med"/>
            <a:tailEnd type="none" w="med" len="med"/>
          </a:ln>
          <a:effectLst/>
        </p:spPr>
        <p:txBody>
          <a:bodyPr lIns="119467" tIns="59733" rIns="119467" bIns="59733" anchor="t"/>
          <a:lstStyle/>
          <a:p>
            <a:pPr marL="0" marR="0" lvl="0" indent="0" defTabSz="877881" eaLnBrk="1" fontAlgn="auto" latinLnBrk="0" hangingPunct="1">
              <a:lnSpc>
                <a:spcPct val="8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rPr>
              <a:t>Collaborate</a:t>
            </a:r>
          </a:p>
        </p:txBody>
      </p:sp>
      <p:sp>
        <p:nvSpPr>
          <p:cNvPr id="237" name="Pie 236"/>
          <p:cNvSpPr/>
          <p:nvPr/>
        </p:nvSpPr>
        <p:spPr bwMode="auto">
          <a:xfrm>
            <a:off x="7269812" y="3745349"/>
            <a:ext cx="144080" cy="157553"/>
          </a:xfrm>
          <a:prstGeom prst="pi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8" name="Isosceles Triangle 237"/>
          <p:cNvSpPr/>
          <p:nvPr/>
        </p:nvSpPr>
        <p:spPr bwMode="auto">
          <a:xfrm rot="12777751">
            <a:off x="7340417" y="3737981"/>
            <a:ext cx="105916" cy="8061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 name="Group 24"/>
          <p:cNvGrpSpPr/>
          <p:nvPr/>
        </p:nvGrpSpPr>
        <p:grpSpPr>
          <a:xfrm>
            <a:off x="5628828" y="2140863"/>
            <a:ext cx="857654" cy="827377"/>
            <a:chOff x="3477867" y="2172775"/>
            <a:chExt cx="874852" cy="843968"/>
          </a:xfrm>
        </p:grpSpPr>
        <p:sp>
          <p:nvSpPr>
            <p:cNvPr id="146" name="Freeform 762"/>
            <p:cNvSpPr>
              <a:spLocks noChangeAspect="1" noEditPoints="1"/>
            </p:cNvSpPr>
            <p:nvPr/>
          </p:nvSpPr>
          <p:spPr bwMode="auto">
            <a:xfrm>
              <a:off x="3719501" y="2172775"/>
              <a:ext cx="285337" cy="422192"/>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85" name="Rectangle 184"/>
            <p:cNvSpPr/>
            <p:nvPr/>
          </p:nvSpPr>
          <p:spPr bwMode="auto">
            <a:xfrm>
              <a:off x="3477867" y="2696703"/>
              <a:ext cx="874852" cy="320040"/>
            </a:xfrm>
            <a:prstGeom prst="rect">
              <a:avLst/>
            </a:prstGeom>
            <a:noFill/>
            <a:ln w="9525" cap="flat" cmpd="sng" algn="ctr">
              <a:noFill/>
              <a:prstDash val="solid"/>
              <a:headEnd type="none" w="med" len="med"/>
              <a:tailEnd type="none" w="med" len="med"/>
            </a:ln>
            <a:effectLst/>
          </p:spPr>
          <p:txBody>
            <a:bodyPr lIns="0" tIns="0" rIns="0" bIns="0" anchor="t"/>
            <a:lstStyle/>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Multifactor</a:t>
              </a:r>
            </a:p>
            <a:p>
              <a:pPr marL="0" marR="0" lvl="0" indent="0" algn="ctr" defTabSz="877881" eaLnBrk="1" fontAlgn="auto" latinLnBrk="0" hangingPunct="1">
                <a:lnSpc>
                  <a:spcPct val="8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rPr>
                <a:t>authorization</a:t>
              </a:r>
            </a:p>
          </p:txBody>
        </p:sp>
      </p:grpSp>
    </p:spTree>
    <p:extLst>
      <p:ext uri="{BB962C8B-B14F-4D97-AF65-F5344CB8AC3E}">
        <p14:creationId xmlns:p14="http://schemas.microsoft.com/office/powerpoint/2010/main" val="210064169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999336" y="2241344"/>
            <a:ext cx="3159073" cy="1203242"/>
            <a:chOff x="6992340" y="2285791"/>
            <a:chExt cx="3222419" cy="1227370"/>
          </a:xfrm>
          <a:solidFill>
            <a:srgbClr val="0072C6"/>
          </a:solidFill>
        </p:grpSpPr>
        <p:sp>
          <p:nvSpPr>
            <p:cNvPr id="47" name="Freeform 6"/>
            <p:cNvSpPr>
              <a:spLocks/>
            </p:cNvSpPr>
            <p:nvPr/>
          </p:nvSpPr>
          <p:spPr bwMode="auto">
            <a:xfrm flipH="1">
              <a:off x="6992340" y="2381956"/>
              <a:ext cx="2790499" cy="113120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grpFill/>
            <a:ln>
              <a:noFill/>
            </a:ln>
            <a:effectLst/>
            <a:extLst/>
          </p:spPr>
          <p:txBody>
            <a:bodyPr vert="horz" wrap="square" lIns="89642" tIns="44821" rIns="89642" bIns="44821" numCol="1" anchor="t" anchorCtr="0" compatLnSpc="1">
              <a:prstTxWarp prst="textNoShape">
                <a:avLst/>
              </a:prstTxWarp>
              <a:noAutofit/>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48" name="Freeform 8"/>
            <p:cNvSpPr>
              <a:spLocks/>
            </p:cNvSpPr>
            <p:nvPr/>
          </p:nvSpPr>
          <p:spPr bwMode="auto">
            <a:xfrm flipH="1">
              <a:off x="9292780" y="2285791"/>
              <a:ext cx="921979" cy="51923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a:noFill/>
            </a:ln>
            <a:effectLst/>
            <a:extLst/>
          </p:spPr>
          <p:txBody>
            <a:bodyPr vert="horz" wrap="square" lIns="89642" tIns="44821" rIns="89642" bIns="44821" numCol="1" anchor="t" anchorCtr="0" compatLnSpc="1">
              <a:prstTxWarp prst="textNoShape">
                <a:avLst/>
              </a:prstTxWarp>
              <a:noAutofit/>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grpSp>
      <p:grpSp>
        <p:nvGrpSpPr>
          <p:cNvPr id="49" name="Group 48"/>
          <p:cNvGrpSpPr/>
          <p:nvPr/>
        </p:nvGrpSpPr>
        <p:grpSpPr>
          <a:xfrm>
            <a:off x="1914556" y="2287553"/>
            <a:ext cx="3770564" cy="1217269"/>
            <a:chOff x="1276351" y="2130426"/>
            <a:chExt cx="4233861" cy="1366838"/>
          </a:xfrm>
          <a:solidFill>
            <a:srgbClr val="0072C6"/>
          </a:solidFill>
        </p:grpSpPr>
        <p:sp>
          <p:nvSpPr>
            <p:cNvPr id="50" name="Freeform 5"/>
            <p:cNvSpPr>
              <a:spLocks/>
            </p:cNvSpPr>
            <p:nvPr/>
          </p:nvSpPr>
          <p:spPr bwMode="auto">
            <a:xfrm>
              <a:off x="1276351" y="3406776"/>
              <a:ext cx="2109787" cy="90488"/>
            </a:xfrm>
            <a:custGeom>
              <a:avLst/>
              <a:gdLst>
                <a:gd name="T0" fmla="*/ 474 w 474"/>
                <a:gd name="T1" fmla="*/ 0 h 20"/>
                <a:gd name="T2" fmla="*/ 474 w 474"/>
                <a:gd name="T3" fmla="*/ 3 h 20"/>
                <a:gd name="T4" fmla="*/ 455 w 474"/>
                <a:gd name="T5" fmla="*/ 20 h 20"/>
                <a:gd name="T6" fmla="*/ 19 w 474"/>
                <a:gd name="T7" fmla="*/ 20 h 20"/>
                <a:gd name="T8" fmla="*/ 0 w 474"/>
                <a:gd name="T9" fmla="*/ 3 h 20"/>
                <a:gd name="T10" fmla="*/ 0 w 474"/>
                <a:gd name="T11" fmla="*/ 0 h 20"/>
                <a:gd name="T12" fmla="*/ 474 w 474"/>
                <a:gd name="T13" fmla="*/ 0 h 20"/>
                <a:gd name="T14" fmla="*/ 474 w 47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0">
                  <a:moveTo>
                    <a:pt x="474" y="0"/>
                  </a:moveTo>
                  <a:cubicBezTo>
                    <a:pt x="474" y="3"/>
                    <a:pt x="474" y="3"/>
                    <a:pt x="474" y="3"/>
                  </a:cubicBezTo>
                  <a:cubicBezTo>
                    <a:pt x="474" y="11"/>
                    <a:pt x="466" y="20"/>
                    <a:pt x="455" y="20"/>
                  </a:cubicBezTo>
                  <a:cubicBezTo>
                    <a:pt x="19" y="20"/>
                    <a:pt x="19" y="20"/>
                    <a:pt x="19" y="20"/>
                  </a:cubicBezTo>
                  <a:cubicBezTo>
                    <a:pt x="8" y="20"/>
                    <a:pt x="0" y="11"/>
                    <a:pt x="0" y="3"/>
                  </a:cubicBezTo>
                  <a:cubicBezTo>
                    <a:pt x="0" y="0"/>
                    <a:pt x="0" y="0"/>
                    <a:pt x="0" y="0"/>
                  </a:cubicBezTo>
                  <a:cubicBezTo>
                    <a:pt x="474" y="0"/>
                    <a:pt x="474" y="0"/>
                    <a:pt x="474" y="0"/>
                  </a:cubicBezTo>
                  <a:cubicBezTo>
                    <a:pt x="474" y="0"/>
                    <a:pt x="474" y="0"/>
                    <a:pt x="4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51" name="Freeform 6"/>
            <p:cNvSpPr>
              <a:spLocks/>
            </p:cNvSpPr>
            <p:nvPr/>
          </p:nvSpPr>
          <p:spPr bwMode="auto">
            <a:xfrm>
              <a:off x="1454150" y="2130426"/>
              <a:ext cx="1754187" cy="1227138"/>
            </a:xfrm>
            <a:custGeom>
              <a:avLst/>
              <a:gdLst>
                <a:gd name="T0" fmla="*/ 381 w 394"/>
                <a:gd name="T1" fmla="*/ 0 h 274"/>
                <a:gd name="T2" fmla="*/ 13 w 394"/>
                <a:gd name="T3" fmla="*/ 0 h 274"/>
                <a:gd name="T4" fmla="*/ 0 w 394"/>
                <a:gd name="T5" fmla="*/ 13 h 274"/>
                <a:gd name="T6" fmla="*/ 0 w 394"/>
                <a:gd name="T7" fmla="*/ 261 h 274"/>
                <a:gd name="T8" fmla="*/ 13 w 394"/>
                <a:gd name="T9" fmla="*/ 274 h 274"/>
                <a:gd name="T10" fmla="*/ 381 w 394"/>
                <a:gd name="T11" fmla="*/ 274 h 274"/>
                <a:gd name="T12" fmla="*/ 394 w 394"/>
                <a:gd name="T13" fmla="*/ 261 h 274"/>
                <a:gd name="T14" fmla="*/ 394 w 394"/>
                <a:gd name="T15" fmla="*/ 13 h 274"/>
                <a:gd name="T16" fmla="*/ 381 w 394"/>
                <a:gd name="T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74">
                  <a:moveTo>
                    <a:pt x="381" y="0"/>
                  </a:moveTo>
                  <a:cubicBezTo>
                    <a:pt x="13" y="0"/>
                    <a:pt x="13" y="0"/>
                    <a:pt x="13" y="0"/>
                  </a:cubicBezTo>
                  <a:cubicBezTo>
                    <a:pt x="6" y="0"/>
                    <a:pt x="0" y="6"/>
                    <a:pt x="0" y="13"/>
                  </a:cubicBezTo>
                  <a:cubicBezTo>
                    <a:pt x="0" y="261"/>
                    <a:pt x="0" y="261"/>
                    <a:pt x="0" y="261"/>
                  </a:cubicBezTo>
                  <a:cubicBezTo>
                    <a:pt x="0" y="268"/>
                    <a:pt x="6" y="274"/>
                    <a:pt x="13" y="274"/>
                  </a:cubicBezTo>
                  <a:cubicBezTo>
                    <a:pt x="381" y="274"/>
                    <a:pt x="381" y="274"/>
                    <a:pt x="381" y="274"/>
                  </a:cubicBezTo>
                  <a:cubicBezTo>
                    <a:pt x="389" y="274"/>
                    <a:pt x="394" y="268"/>
                    <a:pt x="394" y="261"/>
                  </a:cubicBezTo>
                  <a:cubicBezTo>
                    <a:pt x="394" y="13"/>
                    <a:pt x="394" y="13"/>
                    <a:pt x="394" y="13"/>
                  </a:cubicBezTo>
                  <a:cubicBezTo>
                    <a:pt x="394" y="6"/>
                    <a:pt x="389" y="0"/>
                    <a:pt x="3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54" name="Freeform 7"/>
            <p:cNvSpPr>
              <a:spLocks noEditPoints="1"/>
            </p:cNvSpPr>
            <p:nvPr/>
          </p:nvSpPr>
          <p:spPr bwMode="auto">
            <a:xfrm>
              <a:off x="3497263" y="2135188"/>
              <a:ext cx="757237" cy="1362075"/>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57" name="Freeform 8"/>
            <p:cNvSpPr>
              <a:spLocks/>
            </p:cNvSpPr>
            <p:nvPr/>
          </p:nvSpPr>
          <p:spPr bwMode="auto">
            <a:xfrm>
              <a:off x="4508500" y="2130426"/>
              <a:ext cx="1001712" cy="1366838"/>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grpSp>
      <p:sp>
        <p:nvSpPr>
          <p:cNvPr id="58" name="Freeform 8"/>
          <p:cNvSpPr>
            <a:spLocks/>
          </p:cNvSpPr>
          <p:nvPr/>
        </p:nvSpPr>
        <p:spPr bwMode="auto">
          <a:xfrm>
            <a:off x="4842756" y="2377943"/>
            <a:ext cx="792630"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8"/>
          <p:cNvSpPr>
            <a:spLocks/>
          </p:cNvSpPr>
          <p:nvPr/>
        </p:nvSpPr>
        <p:spPr bwMode="auto">
          <a:xfrm>
            <a:off x="3953121" y="2377943"/>
            <a:ext cx="554968" cy="10462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8"/>
          <p:cNvSpPr>
            <a:spLocks/>
          </p:cNvSpPr>
          <p:nvPr/>
        </p:nvSpPr>
        <p:spPr bwMode="auto">
          <a:xfrm>
            <a:off x="2147968" y="2377943"/>
            <a:ext cx="1420578" cy="91519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p:cNvSpPr txBox="1"/>
          <p:nvPr/>
        </p:nvSpPr>
        <p:spPr>
          <a:xfrm>
            <a:off x="2376131" y="3823843"/>
            <a:ext cx="2847416" cy="887075"/>
          </a:xfrm>
          <a:prstGeom prst="rect">
            <a:avLst/>
          </a:prstGeom>
          <a:noFill/>
        </p:spPr>
        <p:txBody>
          <a:bodyPr wrap="none" lIns="179285" tIns="143428" rIns="179285" bIns="143428" rtlCol="0">
            <a:spAutoFit/>
          </a:bodyPr>
          <a:lstStyle/>
          <a:p>
            <a:pPr marL="0" marR="0" lvl="0" indent="0" algn="ctr" defTabSz="896386" eaLnBrk="1" fontAlgn="base" latinLnBrk="0" hangingPunct="1">
              <a:lnSpc>
                <a:spcPct val="90000"/>
              </a:lnSpc>
              <a:spcBef>
                <a:spcPct val="0"/>
              </a:spcBef>
              <a:spcAft>
                <a:spcPts val="588"/>
              </a:spcAft>
              <a:buClrTx/>
              <a:buSzTx/>
              <a:buFontTx/>
              <a:buNone/>
              <a:tabLst/>
              <a:defRPr/>
            </a:pPr>
            <a:r>
              <a:rPr kumimoji="0" lang="en-US" sz="4313" b="0" i="0" u="none" strike="noStrike" kern="0" cap="none" spc="-100" normalizeH="0" baseline="0" noProof="0" dirty="0">
                <a:ln w="3175">
                  <a:noFill/>
                </a:ln>
                <a:solidFill>
                  <a:schemeClr val="bg1"/>
                </a:solidFill>
                <a:effectLst/>
                <a:uLnTx/>
                <a:uFillTx/>
                <a:latin typeface="Segoe UI Light"/>
                <a:cs typeface="Segoe UI" pitchFamily="34" charset="0"/>
              </a:rPr>
              <a:t>Mobile-first	</a:t>
            </a:r>
          </a:p>
        </p:txBody>
      </p:sp>
      <p:sp>
        <p:nvSpPr>
          <p:cNvPr id="67" name="TextBox 66"/>
          <p:cNvSpPr txBox="1"/>
          <p:nvPr/>
        </p:nvSpPr>
        <p:spPr>
          <a:xfrm>
            <a:off x="7201988" y="3823843"/>
            <a:ext cx="2646517" cy="887075"/>
          </a:xfrm>
          <a:prstGeom prst="rect">
            <a:avLst/>
          </a:prstGeom>
          <a:noFill/>
        </p:spPr>
        <p:txBody>
          <a:bodyPr wrap="none" lIns="179285" tIns="143428" rIns="179285" bIns="143428" rtlCol="0">
            <a:spAutoFit/>
          </a:bodyPr>
          <a:lstStyle/>
          <a:p>
            <a:pPr marL="0" marR="0" lvl="0" indent="0" algn="ctr" defTabSz="896386" eaLnBrk="1" fontAlgn="base" latinLnBrk="0" hangingPunct="1">
              <a:lnSpc>
                <a:spcPct val="90000"/>
              </a:lnSpc>
              <a:spcBef>
                <a:spcPct val="0"/>
              </a:spcBef>
              <a:spcAft>
                <a:spcPts val="588"/>
              </a:spcAft>
              <a:buClrTx/>
              <a:buSzTx/>
              <a:buFontTx/>
              <a:buNone/>
              <a:tabLst/>
              <a:defRPr/>
            </a:pPr>
            <a:r>
              <a:rPr kumimoji="0" lang="en-US" sz="4313" b="0" i="0" u="none" strike="noStrike" kern="0" cap="none" spc="-100" normalizeH="0" baseline="0" noProof="0" dirty="0">
                <a:ln w="3175">
                  <a:noFill/>
                </a:ln>
                <a:solidFill>
                  <a:schemeClr val="bg1"/>
                </a:solidFill>
                <a:effectLst/>
                <a:uLnTx/>
                <a:uFillTx/>
                <a:latin typeface="Segoe UI Light"/>
                <a:cs typeface="Segoe UI" pitchFamily="34" charset="0"/>
              </a:rPr>
              <a:t>Cloud-first</a:t>
            </a:r>
          </a:p>
        </p:txBody>
      </p:sp>
    </p:spTree>
    <p:extLst>
      <p:ext uri="{BB962C8B-B14F-4D97-AF65-F5344CB8AC3E}">
        <p14:creationId xmlns:p14="http://schemas.microsoft.com/office/powerpoint/2010/main" val="414432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91811" y="1801336"/>
            <a:ext cx="7491892" cy="4731572"/>
            <a:chOff x="3687095" y="1801336"/>
            <a:chExt cx="7491892" cy="4731572"/>
          </a:xfrm>
        </p:grpSpPr>
        <p:sp>
          <p:nvSpPr>
            <p:cNvPr id="14" name="Rounded Rectangle 13"/>
            <p:cNvSpPr/>
            <p:nvPr/>
          </p:nvSpPr>
          <p:spPr>
            <a:xfrm>
              <a:off x="3687096" y="1801336"/>
              <a:ext cx="7491891" cy="1403874"/>
            </a:xfrm>
            <a:prstGeom prst="roundRect">
              <a:avLst>
                <a:gd name="adj" fmla="val 0"/>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Rounded Rectangle 15"/>
            <p:cNvSpPr/>
            <p:nvPr/>
          </p:nvSpPr>
          <p:spPr>
            <a:xfrm>
              <a:off x="3687096" y="3465185"/>
              <a:ext cx="7491891" cy="1403874"/>
            </a:xfrm>
            <a:prstGeom prst="roundRect">
              <a:avLst>
                <a:gd name="adj" fmla="val 0"/>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7" name="Rounded Rectangle 16"/>
            <p:cNvSpPr/>
            <p:nvPr/>
          </p:nvSpPr>
          <p:spPr>
            <a:xfrm>
              <a:off x="3687095" y="5129034"/>
              <a:ext cx="7491891" cy="1403874"/>
            </a:xfrm>
            <a:prstGeom prst="roundRect">
              <a:avLst>
                <a:gd name="adj" fmla="val 0"/>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grpSp>
      <p:grpSp>
        <p:nvGrpSpPr>
          <p:cNvPr id="23" name="Group 22"/>
          <p:cNvGrpSpPr/>
          <p:nvPr/>
        </p:nvGrpSpPr>
        <p:grpSpPr>
          <a:xfrm flipH="1">
            <a:off x="761473" y="1801336"/>
            <a:ext cx="3282738" cy="4731572"/>
            <a:chOff x="3687095" y="1801336"/>
            <a:chExt cx="7491892" cy="4731572"/>
          </a:xfrm>
          <a:solidFill>
            <a:schemeClr val="bg1">
              <a:lumMod val="85000"/>
            </a:schemeClr>
          </a:solidFill>
        </p:grpSpPr>
        <p:sp>
          <p:nvSpPr>
            <p:cNvPr id="24" name="Rounded Rectangle 23"/>
            <p:cNvSpPr/>
            <p:nvPr/>
          </p:nvSpPr>
          <p:spPr>
            <a:xfrm>
              <a:off x="3687096" y="1801336"/>
              <a:ext cx="7491891" cy="1403874"/>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5" name="Rounded Rectangle 24"/>
            <p:cNvSpPr/>
            <p:nvPr/>
          </p:nvSpPr>
          <p:spPr>
            <a:xfrm>
              <a:off x="3687096" y="3465185"/>
              <a:ext cx="7491891" cy="1403874"/>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6" name="Rounded Rectangle 25"/>
            <p:cNvSpPr/>
            <p:nvPr/>
          </p:nvSpPr>
          <p:spPr>
            <a:xfrm>
              <a:off x="3687095" y="5129034"/>
              <a:ext cx="7491891" cy="1403874"/>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2324723" y="402445"/>
            <a:ext cx="7242688" cy="1015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AU" sz="6000" kern="0" dirty="0">
                <a:solidFill>
                  <a:schemeClr val="bg1"/>
                </a:solidFill>
                <a:latin typeface="+mj-lt"/>
              </a:rPr>
              <a:t>A</a:t>
            </a:r>
            <a:r>
              <a:rPr kumimoji="0" lang="en-AU" sz="6000" b="0" i="0" u="none" strike="noStrike" kern="0" cap="none" spc="0" normalizeH="0" baseline="0" noProof="0" dirty="0">
                <a:ln>
                  <a:noFill/>
                </a:ln>
                <a:solidFill>
                  <a:schemeClr val="bg1"/>
                </a:solidFill>
                <a:effectLst/>
                <a:uLnTx/>
                <a:uFillTx/>
                <a:latin typeface="+mj-lt"/>
              </a:rPr>
              <a:t> trusted public cloud</a:t>
            </a:r>
          </a:p>
        </p:txBody>
      </p:sp>
      <p:sp>
        <p:nvSpPr>
          <p:cNvPr id="4" name="Rectangle 3"/>
          <p:cNvSpPr/>
          <p:nvPr/>
        </p:nvSpPr>
        <p:spPr>
          <a:xfrm>
            <a:off x="808937" y="1801335"/>
            <a:ext cx="10574767" cy="1403874"/>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808937" y="3465185"/>
            <a:ext cx="10574767" cy="1403874"/>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808937" y="5129035"/>
            <a:ext cx="10574767" cy="1403874"/>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29062" y="1964663"/>
            <a:ext cx="3471136"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chemeClr val="tx2"/>
                </a:solidFill>
                <a:effectLst/>
                <a:uLnTx/>
                <a:uFillTx/>
                <a:latin typeface="+mj-lt"/>
              </a:rPr>
              <a:t>World class compliance</a:t>
            </a:r>
          </a:p>
        </p:txBody>
      </p:sp>
      <p:sp>
        <p:nvSpPr>
          <p:cNvPr id="8" name="TextBox 7"/>
          <p:cNvSpPr txBox="1"/>
          <p:nvPr/>
        </p:nvSpPr>
        <p:spPr>
          <a:xfrm>
            <a:off x="929062" y="3594872"/>
            <a:ext cx="2895602"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chemeClr val="tx2"/>
                </a:solidFill>
                <a:effectLst/>
                <a:uLnTx/>
                <a:uFillTx/>
                <a:latin typeface="+mj-lt"/>
              </a:rPr>
              <a:t>Government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chemeClr val="tx2"/>
                </a:solidFill>
                <a:effectLst/>
                <a:uLnTx/>
                <a:uFillTx/>
                <a:latin typeface="+mj-lt"/>
              </a:rPr>
              <a:t>accredited</a:t>
            </a:r>
          </a:p>
        </p:txBody>
      </p:sp>
      <p:sp>
        <p:nvSpPr>
          <p:cNvPr id="9" name="TextBox 8"/>
          <p:cNvSpPr txBox="1"/>
          <p:nvPr/>
        </p:nvSpPr>
        <p:spPr>
          <a:xfrm>
            <a:off x="929062" y="5292363"/>
            <a:ext cx="3309772"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chemeClr val="tx2"/>
                </a:solidFill>
                <a:effectLst/>
                <a:uLnTx/>
                <a:uFillTx/>
                <a:latin typeface="+mj-lt"/>
              </a:rPr>
              <a:t>Leading privacy protections</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1960" r="11512"/>
          <a:stretch/>
        </p:blipFill>
        <p:spPr>
          <a:xfrm>
            <a:off x="6742530" y="1925940"/>
            <a:ext cx="1354919" cy="1171658"/>
          </a:xfrm>
          <a:prstGeom prst="rect">
            <a:avLst/>
          </a:prstGeom>
        </p:spPr>
      </p:pic>
      <p:pic>
        <p:nvPicPr>
          <p:cNvPr id="12" name="Picture 11"/>
          <p:cNvPicPr>
            <a:picLocks noChangeAspect="1"/>
          </p:cNvPicPr>
          <p:nvPr/>
        </p:nvPicPr>
        <p:blipFill rotWithShape="1">
          <a:blip r:embed="rId3"/>
          <a:srcRect l="13070" t="13331" r="13755" b="14593"/>
          <a:stretch/>
        </p:blipFill>
        <p:spPr>
          <a:xfrm>
            <a:off x="4567787" y="1834771"/>
            <a:ext cx="1255104" cy="123623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1759" y="1913799"/>
            <a:ext cx="2467662" cy="129141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4029" y="3517715"/>
            <a:ext cx="844236" cy="136567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4907" y="3572517"/>
            <a:ext cx="1353849" cy="1230772"/>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1433" y="3666072"/>
            <a:ext cx="1659348" cy="1043662"/>
          </a:xfrm>
          <a:prstGeom prst="rect">
            <a:avLst/>
          </a:prstGeom>
        </p:spPr>
      </p:pic>
      <p:sp>
        <p:nvSpPr>
          <p:cNvPr id="21" name="TextBox 20"/>
          <p:cNvSpPr txBox="1"/>
          <p:nvPr/>
        </p:nvSpPr>
        <p:spPr>
          <a:xfrm>
            <a:off x="4988019" y="5353917"/>
            <a:ext cx="202843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800" b="1" i="0" u="none" strike="noStrike" kern="0" cap="none" spc="0" normalizeH="0" baseline="0" noProof="0" dirty="0">
                <a:ln>
                  <a:noFill/>
                </a:ln>
                <a:solidFill>
                  <a:srgbClr val="081C23"/>
                </a:solidFill>
                <a:effectLst/>
                <a:uLnTx/>
                <a:uFillTx/>
                <a:latin typeface="+mj-lt"/>
              </a:rPr>
              <a:t>EU Model Contracts</a:t>
            </a:r>
          </a:p>
        </p:txBody>
      </p:sp>
      <p:sp>
        <p:nvSpPr>
          <p:cNvPr id="22" name="TextBox 21"/>
          <p:cNvSpPr txBox="1"/>
          <p:nvPr/>
        </p:nvSpPr>
        <p:spPr>
          <a:xfrm>
            <a:off x="7483612" y="5333061"/>
            <a:ext cx="35958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800" b="1" i="0" u="none" strike="noStrike" kern="0" cap="none" spc="0" normalizeH="0" baseline="0" noProof="0" dirty="0">
                <a:ln>
                  <a:noFill/>
                </a:ln>
                <a:solidFill>
                  <a:srgbClr val="081C23"/>
                </a:solidFill>
                <a:effectLst/>
                <a:uLnTx/>
                <a:uFillTx/>
                <a:latin typeface="+mj-lt"/>
              </a:rPr>
              <a:t>HIPAA Business Associate Agreement</a:t>
            </a:r>
          </a:p>
        </p:txBody>
      </p:sp>
    </p:spTree>
    <p:extLst>
      <p:ext uri="{BB962C8B-B14F-4D97-AF65-F5344CB8AC3E}">
        <p14:creationId xmlns:p14="http://schemas.microsoft.com/office/powerpoint/2010/main" val="24632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241" y="348238"/>
            <a:ext cx="11076937" cy="957600"/>
          </a:xfrm>
        </p:spPr>
        <p:txBody>
          <a:bodyPr/>
          <a:lstStyle/>
          <a:p>
            <a:r>
              <a:rPr lang="en-US" dirty="0"/>
              <a:t>Enterprise Grade Enhancements</a:t>
            </a:r>
          </a:p>
        </p:txBody>
      </p:sp>
      <p:sp>
        <p:nvSpPr>
          <p:cNvPr id="4" name="TextBox 3"/>
          <p:cNvSpPr txBox="1"/>
          <p:nvPr/>
        </p:nvSpPr>
        <p:spPr>
          <a:xfrm>
            <a:off x="154237" y="4799437"/>
            <a:ext cx="377878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4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Largest VMs in Public Cloud</a:t>
            </a:r>
          </a:p>
        </p:txBody>
      </p:sp>
      <p:sp>
        <p:nvSpPr>
          <p:cNvPr id="3" name="Rectangle 2"/>
          <p:cNvSpPr/>
          <p:nvPr/>
        </p:nvSpPr>
        <p:spPr>
          <a:xfrm>
            <a:off x="0" y="1449059"/>
            <a:ext cx="4064000" cy="31892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 name="Rectangle 43"/>
          <p:cNvSpPr/>
          <p:nvPr/>
        </p:nvSpPr>
        <p:spPr>
          <a:xfrm>
            <a:off x="4064000" y="1449059"/>
            <a:ext cx="4064000" cy="3189249"/>
          </a:xfrm>
          <a:prstGeom prst="rect">
            <a:avLst/>
          </a:prstGeom>
          <a:solidFill>
            <a:srgbClr val="003B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Rectangle 44"/>
          <p:cNvSpPr/>
          <p:nvPr/>
        </p:nvSpPr>
        <p:spPr>
          <a:xfrm>
            <a:off x="8128000" y="1449059"/>
            <a:ext cx="4064000" cy="318924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46" name="Group 45"/>
          <p:cNvGrpSpPr/>
          <p:nvPr/>
        </p:nvGrpSpPr>
        <p:grpSpPr>
          <a:xfrm>
            <a:off x="771785" y="1642135"/>
            <a:ext cx="2196525" cy="2864496"/>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B0F0"/>
                  </a:solidFill>
                  <a:effectLst/>
                  <a:uLnTx/>
                  <a:uFillTx/>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402720"/>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000" b="1" i="0" u="none" strike="noStrike" kern="0" cap="none" spc="0" normalizeH="0" baseline="0" noProof="0" dirty="0">
                  <a:ln>
                    <a:noFill/>
                  </a:ln>
                  <a:solidFill>
                    <a:srgbClr val="FFFFFF"/>
                  </a:solidFill>
                  <a:effectLst/>
                  <a:uLnTx/>
                  <a:uFillTx/>
                </a:rPr>
                <a:t>G</a:t>
              </a:r>
            </a:p>
          </p:txBody>
        </p:sp>
      </p:grpSp>
      <p:grpSp>
        <p:nvGrpSpPr>
          <p:cNvPr id="53" name="Group 52"/>
          <p:cNvGrpSpPr/>
          <p:nvPr/>
        </p:nvGrpSpPr>
        <p:grpSpPr>
          <a:xfrm>
            <a:off x="4566498" y="1537262"/>
            <a:ext cx="2887362" cy="2992235"/>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pic>
        <p:nvPicPr>
          <p:cNvPr id="58" name="Picture 57"/>
          <p:cNvPicPr>
            <a:picLocks noChangeAspect="1"/>
          </p:cNvPicPr>
          <p:nvPr/>
        </p:nvPicPr>
        <p:blipFill rotWithShape="1">
          <a:blip r:embed="rId7"/>
          <a:srcRect r="18499"/>
          <a:stretch/>
        </p:blipFill>
        <p:spPr>
          <a:xfrm>
            <a:off x="8128000" y="1449059"/>
            <a:ext cx="4073419" cy="3189249"/>
          </a:xfrm>
          <a:prstGeom prst="rect">
            <a:avLst/>
          </a:prstGeom>
        </p:spPr>
      </p:pic>
      <p:sp>
        <p:nvSpPr>
          <p:cNvPr id="59" name="TextBox 58"/>
          <p:cNvSpPr txBox="1"/>
          <p:nvPr/>
        </p:nvSpPr>
        <p:spPr>
          <a:xfrm>
            <a:off x="166716" y="5290091"/>
            <a:ext cx="3406664" cy="944874"/>
          </a:xfrm>
          <a:prstGeom prst="rect">
            <a:avLst/>
          </a:prstGeom>
          <a:noFill/>
        </p:spPr>
        <p:txBody>
          <a:bodyPr wrap="square" rtlCol="0">
            <a:spAutoFit/>
          </a:bodyPr>
          <a:lstStyle/>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Optimized for data workloads</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Up to 32 CPU cores, 450 GB RAM, </a:t>
            </a:r>
            <a:br>
              <a:rPr kumimoji="0" lang="en-US" sz="1400" b="0" i="0" u="none" strike="noStrike" kern="0" cap="none" spc="0" normalizeH="0" baseline="0" noProof="0" dirty="0">
                <a:ln>
                  <a:noFill/>
                </a:ln>
                <a:solidFill>
                  <a:srgbClr val="FDFDFD"/>
                </a:solidFill>
                <a:effectLst/>
                <a:uLnTx/>
                <a:uFillTx/>
              </a:rPr>
            </a:br>
            <a:r>
              <a:rPr kumimoji="0" lang="en-US" sz="1400" b="0" i="0" u="none" strike="noStrike" kern="0" cap="none" spc="0" normalizeH="0" baseline="0" noProof="0" dirty="0">
                <a:ln>
                  <a:noFill/>
                </a:ln>
                <a:solidFill>
                  <a:srgbClr val="FDFDFD"/>
                </a:solidFill>
                <a:effectLst/>
                <a:uLnTx/>
                <a:uFillTx/>
              </a:rPr>
              <a:t>6.5 TB local SSD</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Latest generation Intel processor</a:t>
            </a:r>
          </a:p>
        </p:txBody>
      </p:sp>
      <p:sp>
        <p:nvSpPr>
          <p:cNvPr id="60" name="TextBox 59"/>
          <p:cNvSpPr txBox="1"/>
          <p:nvPr/>
        </p:nvSpPr>
        <p:spPr>
          <a:xfrm>
            <a:off x="4332283" y="4799437"/>
            <a:ext cx="340666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4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Premium Storage</a:t>
            </a:r>
          </a:p>
        </p:txBody>
      </p:sp>
      <p:sp>
        <p:nvSpPr>
          <p:cNvPr id="61" name="TextBox 60"/>
          <p:cNvSpPr txBox="1"/>
          <p:nvPr/>
        </p:nvSpPr>
        <p:spPr>
          <a:xfrm>
            <a:off x="4332284" y="5290091"/>
            <a:ext cx="3406664" cy="750975"/>
          </a:xfrm>
          <a:prstGeom prst="rect">
            <a:avLst/>
          </a:prstGeom>
          <a:noFill/>
        </p:spPr>
        <p:txBody>
          <a:bodyPr wrap="square" rtlCol="0">
            <a:spAutoFit/>
          </a:bodyPr>
          <a:lstStyle/>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Up to 64 TB of storage per VM</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&gt;50,000 IOPS per VM</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Less than 1ms read latency</a:t>
            </a:r>
          </a:p>
        </p:txBody>
      </p:sp>
      <p:sp>
        <p:nvSpPr>
          <p:cNvPr id="62" name="TextBox 61"/>
          <p:cNvSpPr txBox="1"/>
          <p:nvPr/>
        </p:nvSpPr>
        <p:spPr>
          <a:xfrm>
            <a:off x="8279815" y="4799437"/>
            <a:ext cx="37175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24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End to End Management</a:t>
            </a:r>
          </a:p>
        </p:txBody>
      </p:sp>
      <p:sp>
        <p:nvSpPr>
          <p:cNvPr id="63" name="TextBox 62"/>
          <p:cNvSpPr txBox="1"/>
          <p:nvPr/>
        </p:nvSpPr>
        <p:spPr>
          <a:xfrm>
            <a:off x="8279816" y="5290091"/>
            <a:ext cx="3406664" cy="1215717"/>
          </a:xfrm>
          <a:prstGeom prst="rect">
            <a:avLst/>
          </a:prstGeom>
          <a:noFill/>
        </p:spPr>
        <p:txBody>
          <a:bodyPr wrap="square" rtlCol="0">
            <a:spAutoFit/>
          </a:bodyPr>
          <a:lstStyle/>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Integrated management portal</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Application Templates</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Lifecycle Management</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Role Based Access Control</a:t>
            </a:r>
          </a:p>
          <a:p>
            <a:pPr marL="0" marR="0" lvl="0" indent="0" defTabSz="914400" eaLnBrk="1" fontAlgn="auto" latinLnBrk="0" hangingPunct="1">
              <a:lnSpc>
                <a:spcPct val="90000"/>
              </a:lnSpc>
              <a:spcBef>
                <a:spcPts val="300"/>
              </a:spcBef>
              <a:spcAft>
                <a:spcPts val="0"/>
              </a:spcAft>
              <a:buClr>
                <a:srgbClr val="FFFFFF"/>
              </a:buClr>
              <a:buSzTx/>
              <a:buFontTx/>
              <a:buNone/>
              <a:tabLst/>
              <a:defRPr/>
            </a:pPr>
            <a:r>
              <a:rPr kumimoji="0" lang="en-US" sz="1400" b="0" i="0" u="none" strike="noStrike" kern="0" cap="none" spc="0" normalizeH="0" baseline="0" noProof="0" dirty="0">
                <a:ln>
                  <a:noFill/>
                </a:ln>
                <a:solidFill>
                  <a:srgbClr val="FDFDFD"/>
                </a:solidFill>
                <a:effectLst/>
                <a:uLnTx/>
                <a:uFillTx/>
              </a:rPr>
              <a:t>Billing API</a:t>
            </a:r>
          </a:p>
        </p:txBody>
      </p:sp>
    </p:spTree>
    <p:extLst>
      <p:ext uri="{BB962C8B-B14F-4D97-AF65-F5344CB8AC3E}">
        <p14:creationId xmlns:p14="http://schemas.microsoft.com/office/powerpoint/2010/main" val="143002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47" t="4610" r="2747" b="3153"/>
          <a:stretch/>
        </p:blipFill>
        <p:spPr>
          <a:xfrm>
            <a:off x="3380329" y="2580640"/>
            <a:ext cx="5547360" cy="1485932"/>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New Compute Instance: D series V2 Sizes</a:t>
            </a:r>
            <a:endParaRPr lang="da-DK" sz="4800" dirty="0"/>
          </a:p>
        </p:txBody>
      </p:sp>
      <p:sp>
        <p:nvSpPr>
          <p:cNvPr id="43" name="Rectangle 42"/>
          <p:cNvSpPr/>
          <p:nvPr>
            <p:custDataLst>
              <p:tags r:id="rId1"/>
            </p:custDataLst>
          </p:nvPr>
        </p:nvSpPr>
        <p:spPr bwMode="auto">
          <a:xfrm>
            <a:off x="269241" y="1909747"/>
            <a:ext cx="3559810" cy="184666"/>
          </a:xfrm>
          <a:prstGeom prst="rect">
            <a:avLst/>
          </a:prstGeom>
          <a:ln>
            <a:noFill/>
          </a:ln>
        </p:spPr>
        <p:txBody>
          <a:bodyPr vert="horz"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p:txBody>
      </p:sp>
      <p:sp>
        <p:nvSpPr>
          <p:cNvPr id="115" name="TextBox 114"/>
          <p:cNvSpPr txBox="1"/>
          <p:nvPr/>
        </p:nvSpPr>
        <p:spPr>
          <a:xfrm>
            <a:off x="269240" y="1346862"/>
            <a:ext cx="2709203" cy="6001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800"/>
              </a:spcBef>
              <a:spcAft>
                <a:spcPts val="0"/>
              </a:spcAft>
              <a:buClrTx/>
              <a:buSzTx/>
              <a:buFontTx/>
              <a:buNone/>
              <a:tabLst/>
              <a:defRPr/>
            </a:pPr>
            <a:r>
              <a:rPr kumimoji="0" lang="en-US" sz="2200" b="0" i="0" u="none" strike="noStrike" kern="0" cap="none" spc="-3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What is the feature?</a:t>
            </a:r>
          </a:p>
        </p:txBody>
      </p:sp>
      <p:sp>
        <p:nvSpPr>
          <p:cNvPr id="3" name="TextBox 2"/>
          <p:cNvSpPr txBox="1"/>
          <p:nvPr/>
        </p:nvSpPr>
        <p:spPr>
          <a:xfrm>
            <a:off x="332592" y="1847674"/>
            <a:ext cx="3505988" cy="145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 Series V2 or Dv2 runs on the latest generation of server using the newer intel  E5-2673 v3 2.4GHz processor. Dv2 cores on an average are 30-35% faster than DV1 core. Networking bandwidth is ~ 1.5x-2x more for Dv2 VMs</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pSp>
        <p:nvGrpSpPr>
          <p:cNvPr id="168" name="Group 2"/>
          <p:cNvGrpSpPr/>
          <p:nvPr/>
        </p:nvGrpSpPr>
        <p:grpSpPr>
          <a:xfrm>
            <a:off x="0" y="6504000"/>
            <a:ext cx="12184518" cy="354000"/>
            <a:chOff x="2577137" y="4571778"/>
            <a:chExt cx="9101124" cy="1390560"/>
          </a:xfrm>
        </p:grpSpPr>
        <p:sp>
          <p:nvSpPr>
            <p:cNvPr id="169"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70"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sp>
          <p:nvSpPr>
            <p:cNvPr id="171"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graphicFrame>
        <p:nvGraphicFramePr>
          <p:cNvPr id="15" name="Table 14"/>
          <p:cNvGraphicFramePr>
            <a:graphicFrameLocks noGrp="1"/>
          </p:cNvGraphicFramePr>
          <p:nvPr>
            <p:extLst/>
          </p:nvPr>
        </p:nvGraphicFramePr>
        <p:xfrm>
          <a:off x="5405833" y="1448300"/>
          <a:ext cx="6247544" cy="4213386"/>
        </p:xfrm>
        <a:graphic>
          <a:graphicData uri="http://schemas.openxmlformats.org/drawingml/2006/table">
            <a:tbl>
              <a:tblPr firstRow="1" firstCol="1" bandRow="1">
                <a:tableStyleId>{85BE263C-DBD7-4A20-BB59-AAB30ACAA65A}</a:tableStyleId>
              </a:tblPr>
              <a:tblGrid>
                <a:gridCol w="1529862">
                  <a:extLst>
                    <a:ext uri="{9D8B030D-6E8A-4147-A177-3AD203B41FA5}">
                      <a16:colId xmlns:a16="http://schemas.microsoft.com/office/drawing/2014/main" val="20000"/>
                    </a:ext>
                  </a:extLst>
                </a:gridCol>
                <a:gridCol w="1195754">
                  <a:extLst>
                    <a:ext uri="{9D8B030D-6E8A-4147-A177-3AD203B41FA5}">
                      <a16:colId xmlns:a16="http://schemas.microsoft.com/office/drawing/2014/main" val="1524709135"/>
                    </a:ext>
                  </a:extLst>
                </a:gridCol>
                <a:gridCol w="803332">
                  <a:extLst>
                    <a:ext uri="{9D8B030D-6E8A-4147-A177-3AD203B41FA5}">
                      <a16:colId xmlns:a16="http://schemas.microsoft.com/office/drawing/2014/main" val="1410460832"/>
                    </a:ext>
                  </a:extLst>
                </a:gridCol>
                <a:gridCol w="163822">
                  <a:extLst>
                    <a:ext uri="{9D8B030D-6E8A-4147-A177-3AD203B41FA5}">
                      <a16:colId xmlns:a16="http://schemas.microsoft.com/office/drawing/2014/main" val="20003"/>
                    </a:ext>
                  </a:extLst>
                </a:gridCol>
                <a:gridCol w="1195476">
                  <a:extLst>
                    <a:ext uri="{9D8B030D-6E8A-4147-A177-3AD203B41FA5}">
                      <a16:colId xmlns:a16="http://schemas.microsoft.com/office/drawing/2014/main" val="1078776120"/>
                    </a:ext>
                  </a:extLst>
                </a:gridCol>
                <a:gridCol w="1359298">
                  <a:extLst>
                    <a:ext uri="{9D8B030D-6E8A-4147-A177-3AD203B41FA5}">
                      <a16:colId xmlns:a16="http://schemas.microsoft.com/office/drawing/2014/main" val="20004"/>
                    </a:ext>
                  </a:extLst>
                </a:gridCol>
              </a:tblGrid>
              <a:tr h="422914">
                <a:tc gridSpan="6">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lgn="ctr">
                        <a:spcBef>
                          <a:spcPts val="0"/>
                        </a:spcBef>
                        <a:spcAft>
                          <a:spcPts val="0"/>
                        </a:spcAft>
                      </a:pPr>
                      <a:r>
                        <a:rPr lang="en-US" sz="1200" dirty="0">
                          <a:effectLst/>
                        </a:rPr>
                        <a:t>Standard Memory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3050">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lgn="ctr">
                        <a:spcBef>
                          <a:spcPts val="0"/>
                        </a:spcBef>
                        <a:spcAft>
                          <a:spcPts val="0"/>
                        </a:spcAft>
                      </a:pPr>
                      <a:r>
                        <a:rPr lang="en-US" sz="1200" dirty="0">
                          <a:effectLst/>
                        </a:rPr>
                        <a:t>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kern="1200" dirty="0" err="1">
                          <a:effectLst/>
                        </a:rPr>
                        <a:t>vCores</a:t>
                      </a:r>
                      <a:r>
                        <a:rPr lang="en-US" sz="1200" kern="1200" dirty="0">
                          <a:effectLst/>
                        </a:rPr>
                        <a:t> (non-HT)</a:t>
                      </a:r>
                      <a:br>
                        <a:rPr lang="en-US" sz="1200" kern="1200" dirty="0">
                          <a:effectLst/>
                        </a:rPr>
                      </a:br>
                      <a:r>
                        <a:rPr lang="en-US" sz="1200" kern="1200" dirty="0">
                          <a:effectLst/>
                        </a:rPr>
                        <a:t>(Intel E5-2673 v3 2.4GHz)</a:t>
                      </a:r>
                      <a:endParaRPr lang="en-US" sz="1200" kern="1200" dirty="0">
                        <a:solidFill>
                          <a:schemeClr val="dk1"/>
                        </a:solidFill>
                        <a:effectLst/>
                        <a:latin typeface="+mn-lt"/>
                        <a:ea typeface="+mn-ea"/>
                        <a:cs typeface="+mn-cs"/>
                      </a:endParaRPr>
                    </a:p>
                  </a:txBody>
                  <a:tcPr marL="47422" marR="47422" marT="0" marB="0"/>
                </a:tc>
                <a:tc gridSpan="2">
                  <a:txBody>
                    <a:bodyPr/>
                    <a:lstStyle/>
                    <a:p>
                      <a:pPr marL="0" marR="0" algn="ctr">
                        <a:spcBef>
                          <a:spcPts val="0"/>
                        </a:spcBef>
                        <a:spcAft>
                          <a:spcPts val="0"/>
                        </a:spcAft>
                      </a:pPr>
                      <a:r>
                        <a:rPr lang="en-US" sz="1200" dirty="0">
                          <a:effectLst/>
                        </a:rPr>
                        <a:t>Memory (GB)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Local SSD (GB)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r>
                        <a:rPr lang="en-US" sz="1200" kern="1200" dirty="0">
                          <a:effectLst/>
                        </a:rPr>
                        <a:t>Networking (Mbps)</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1"/>
                  </a:ext>
                </a:extLst>
              </a:tr>
              <a:tr h="235045">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Standard_D1_v2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p>
                      <a:pPr marL="0" marR="0" algn="ctr">
                        <a:spcBef>
                          <a:spcPts val="0"/>
                        </a:spcBef>
                        <a:spcAft>
                          <a:spcPts val="0"/>
                        </a:spcAft>
                      </a:pPr>
                      <a:r>
                        <a:rPr lang="en-US" sz="1200" dirty="0">
                          <a:effectLst/>
                        </a:rPr>
                        <a:t>3.5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750 ~ 1000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2"/>
                  </a:ext>
                </a:extLst>
              </a:tr>
              <a:tr h="247674">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Standard_D2_v2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p>
                      <a:pPr marL="0" marR="0" algn="ctr">
                        <a:spcBef>
                          <a:spcPts val="0"/>
                        </a:spcBef>
                        <a:spcAft>
                          <a:spcPts val="0"/>
                        </a:spcAft>
                      </a:pPr>
                      <a:r>
                        <a:rPr lang="en-US" sz="1200" dirty="0">
                          <a:effectLst/>
                        </a:rPr>
                        <a:t>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1500 ~ 2000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3"/>
                  </a:ext>
                </a:extLst>
              </a:tr>
              <a:tr h="210794">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Standard_D3_v2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p>
                      <a:pPr marL="0" marR="0" algn="ctr">
                        <a:spcBef>
                          <a:spcPts val="0"/>
                        </a:spcBef>
                        <a:spcAft>
                          <a:spcPts val="0"/>
                        </a:spcAft>
                      </a:pPr>
                      <a:r>
                        <a:rPr lang="en-US" sz="1200" dirty="0">
                          <a:effectLst/>
                        </a:rPr>
                        <a:t>14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200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3000 ~ 4000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4"/>
                  </a:ext>
                </a:extLst>
              </a:tr>
              <a:tr h="235045">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Standard_D4_v2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p>
                      <a:pPr marL="0" marR="0" algn="ctr">
                        <a:spcBef>
                          <a:spcPts val="0"/>
                        </a:spcBef>
                        <a:spcAft>
                          <a:spcPts val="0"/>
                        </a:spcAft>
                      </a:pPr>
                      <a:r>
                        <a:rPr lang="en-US" sz="1200" dirty="0">
                          <a:effectLst/>
                        </a:rPr>
                        <a:t>28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6000 ~ 8000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5"/>
                  </a:ext>
                </a:extLst>
              </a:tr>
              <a:tr h="235045">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lgn="l" defTabSz="914250" rtl="0" eaLnBrk="1" latinLnBrk="0" hangingPunct="1">
                        <a:spcBef>
                          <a:spcPts val="0"/>
                        </a:spcBef>
                        <a:spcAft>
                          <a:spcPts val="0"/>
                        </a:spcAft>
                      </a:pPr>
                      <a:r>
                        <a:rPr lang="en-US" sz="1200" kern="1200" dirty="0">
                          <a:effectLst/>
                        </a:rPr>
                        <a:t>Standard_D5_v2</a:t>
                      </a:r>
                      <a:endParaRPr lang="en-US" sz="1200" b="1" kern="1200" dirty="0">
                        <a:solidFill>
                          <a:schemeClr val="lt1"/>
                        </a:solidFill>
                        <a:effectLst/>
                        <a:latin typeface="Segoe UI"/>
                        <a:ea typeface="+mn-ea"/>
                        <a:cs typeface="+mn-cs"/>
                      </a:endParaRPr>
                    </a:p>
                  </a:txBody>
                  <a:tcPr marL="47422" marR="47422" marT="0" marB="0"/>
                </a:tc>
                <a:tc>
                  <a:txBody>
                    <a:bodyPr/>
                    <a:lstStyle/>
                    <a:p>
                      <a:pPr marL="0" marR="0" algn="ctr" defTabSz="914250" rtl="0" eaLnBrk="1" latinLnBrk="0" hangingPunct="1">
                        <a:spcBef>
                          <a:spcPts val="0"/>
                        </a:spcBef>
                        <a:spcAft>
                          <a:spcPts val="0"/>
                        </a:spcAft>
                      </a:pPr>
                      <a:r>
                        <a:rPr lang="en-US" sz="1200" kern="1200" dirty="0">
                          <a:effectLst/>
                        </a:rPr>
                        <a:t>16</a:t>
                      </a:r>
                      <a:endParaRPr lang="en-US" sz="1200" kern="1200" dirty="0">
                        <a:solidFill>
                          <a:schemeClr val="dk1"/>
                        </a:solidFill>
                        <a:effectLst/>
                        <a:latin typeface="Segoe UI"/>
                        <a:ea typeface="+mn-ea"/>
                        <a:cs typeface="+mn-cs"/>
                      </a:endParaRPr>
                    </a:p>
                  </a:txBody>
                  <a:tcPr marL="47422" marR="47422" marT="0" marB="0"/>
                </a:tc>
                <a:tc gridSpan="2">
                  <a:txBody>
                    <a:bodyPr/>
                    <a:lstStyle/>
                    <a:p>
                      <a:pPr marL="0" marR="0" algn="ctr" defTabSz="914250" rtl="0" eaLnBrk="1" latinLnBrk="0" hangingPunct="1">
                        <a:spcBef>
                          <a:spcPts val="0"/>
                        </a:spcBef>
                        <a:spcAft>
                          <a:spcPts val="0"/>
                        </a:spcAft>
                      </a:pPr>
                      <a:r>
                        <a:rPr lang="en-US" sz="1200" kern="1200" dirty="0">
                          <a:effectLst/>
                        </a:rPr>
                        <a:t>56</a:t>
                      </a:r>
                      <a:endParaRPr lang="en-US" sz="1200" kern="1200" dirty="0">
                        <a:solidFill>
                          <a:schemeClr val="dk1"/>
                        </a:solidFill>
                        <a:effectLst/>
                        <a:latin typeface="Segoe UI"/>
                        <a:ea typeface="+mn-ea"/>
                        <a:cs typeface="+mn-cs"/>
                      </a:endParaRPr>
                    </a:p>
                  </a:txBody>
                  <a:tcPr marL="47422" marR="47422" marT="0" marB="0"/>
                </a:tc>
                <a:tc hMerge="1">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endParaRPr lang="en-US" sz="1200" kern="1200" dirty="0">
                        <a:solidFill>
                          <a:schemeClr val="dk1"/>
                        </a:solidFill>
                        <a:effectLst/>
                        <a:latin typeface="Segoe UI"/>
                        <a:ea typeface="+mn-ea"/>
                        <a:cs typeface="+mn-cs"/>
                      </a:endParaRPr>
                    </a:p>
                  </a:txBody>
                  <a:tcPr marL="47422" marR="47422" marT="0" marB="0"/>
                </a:tc>
                <a:tc>
                  <a:txBody>
                    <a:bodyPr/>
                    <a:lstStyle/>
                    <a:p>
                      <a:pPr marL="0" marR="0" algn="ctr" defTabSz="914250" rtl="0" eaLnBrk="1" latinLnBrk="0" hangingPunct="1">
                        <a:spcBef>
                          <a:spcPts val="0"/>
                        </a:spcBef>
                        <a:spcAft>
                          <a:spcPts val="0"/>
                        </a:spcAft>
                      </a:pPr>
                      <a:r>
                        <a:rPr lang="en-US" sz="1200" kern="1200" dirty="0">
                          <a:effectLst/>
                        </a:rPr>
                        <a:t>800</a:t>
                      </a:r>
                      <a:endParaRPr lang="en-US" sz="1200" kern="1200" dirty="0">
                        <a:solidFill>
                          <a:schemeClr val="dk1"/>
                        </a:solidFill>
                        <a:effectLst/>
                        <a:latin typeface="Segoe UI"/>
                        <a:ea typeface="+mn-ea"/>
                        <a:cs typeface="+mn-cs"/>
                      </a:endParaRPr>
                    </a:p>
                  </a:txBody>
                  <a:tcPr marL="47422" marR="47422" marT="0" marB="0"/>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12000 ~ 16000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6"/>
                  </a:ext>
                </a:extLst>
              </a:tr>
              <a:tr h="237914">
                <a:tc gridSpan="6">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lgn="ctr">
                        <a:spcBef>
                          <a:spcPts val="0"/>
                        </a:spcBef>
                        <a:spcAft>
                          <a:spcPts val="0"/>
                        </a:spcAft>
                      </a:pPr>
                      <a:r>
                        <a:rPr lang="en-US" sz="1200" dirty="0">
                          <a:effectLst/>
                        </a:rPr>
                        <a:t>High Memory</a:t>
                      </a:r>
                      <a:endParaRPr lang="en-US" sz="1200" b="1" dirty="0">
                        <a:solidFill>
                          <a:schemeClr val="tx1"/>
                        </a:solidFill>
                        <a:effectLst/>
                      </a:endParaRPr>
                    </a:p>
                  </a:txBody>
                  <a:tcPr marL="47422" marR="4742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09431">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Standard_D11_v2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14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r>
                        <a:rPr lang="en-US" sz="1200" dirty="0">
                          <a:effectLst/>
                        </a:rPr>
                        <a:t>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p>
                      <a:endParaRPr lang="en-US"/>
                    </a:p>
                  </a:txBody>
                  <a:tcPr/>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1500 ~ 2000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8"/>
                  </a:ext>
                </a:extLst>
              </a:tr>
              <a:tr h="409431">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dirty="0">
                          <a:effectLst/>
                        </a:rPr>
                        <a:t>Standard_D12_v2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28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r>
                        <a:rPr lang="en-US" sz="1200" dirty="0">
                          <a:effectLst/>
                        </a:rPr>
                        <a:t>200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p>
                      <a:endParaRPr lang="en-US"/>
                    </a:p>
                  </a:txBody>
                  <a:tcPr/>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3000 ~ 4000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09"/>
                  </a:ext>
                </a:extLst>
              </a:tr>
              <a:tr h="409431">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200">
                          <a:effectLst/>
                        </a:rPr>
                        <a:t>Standard_D13_v2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200" dirty="0">
                          <a:effectLst/>
                        </a:rPr>
                        <a:t>56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r>
                        <a:rPr lang="en-US" sz="1200" dirty="0">
                          <a:effectLst/>
                        </a:rPr>
                        <a:t>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p>
                      <a:endParaRPr lang="en-US"/>
                    </a:p>
                  </a:txBody>
                  <a:tcPr/>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200" kern="1200" dirty="0">
                          <a:effectLst/>
                        </a:rPr>
                        <a:t>6000 ~ 8000</a:t>
                      </a:r>
                      <a:endParaRPr lang="en-US" sz="12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10"/>
                  </a:ext>
                </a:extLst>
              </a:tr>
              <a:tr h="427612">
                <a:tc>
                  <a:txBody>
                    <a:bodyPr/>
                    <a:lstStyle>
                      <a:lvl1pPr marL="0" algn="l" defTabSz="914250" rtl="0" eaLnBrk="1" latinLnBrk="0" hangingPunct="1">
                        <a:defRPr sz="1765" b="1" kern="1200">
                          <a:solidFill>
                            <a:schemeClr val="lt1"/>
                          </a:solidFill>
                          <a:latin typeface="Segoe UI"/>
                        </a:defRPr>
                      </a:lvl1pPr>
                      <a:lvl2pPr marL="457125" algn="l" defTabSz="914250" rtl="0" eaLnBrk="1" latinLnBrk="0" hangingPunct="1">
                        <a:defRPr sz="1765" b="1" kern="1200">
                          <a:solidFill>
                            <a:schemeClr val="lt1"/>
                          </a:solidFill>
                          <a:latin typeface="Segoe UI"/>
                        </a:defRPr>
                      </a:lvl2pPr>
                      <a:lvl3pPr marL="914250" algn="l" defTabSz="914250" rtl="0" eaLnBrk="1" latinLnBrk="0" hangingPunct="1">
                        <a:defRPr sz="1765" b="1" kern="1200">
                          <a:solidFill>
                            <a:schemeClr val="lt1"/>
                          </a:solidFill>
                          <a:latin typeface="Segoe UI"/>
                        </a:defRPr>
                      </a:lvl3pPr>
                      <a:lvl4pPr marL="1371375" algn="l" defTabSz="914250" rtl="0" eaLnBrk="1" latinLnBrk="0" hangingPunct="1">
                        <a:defRPr sz="1765" b="1" kern="1200">
                          <a:solidFill>
                            <a:schemeClr val="lt1"/>
                          </a:solidFill>
                          <a:latin typeface="Segoe UI"/>
                        </a:defRPr>
                      </a:lvl4pPr>
                      <a:lvl5pPr marL="1828500" algn="l" defTabSz="914250" rtl="0" eaLnBrk="1" latinLnBrk="0" hangingPunct="1">
                        <a:defRPr sz="1765" b="1" kern="1200">
                          <a:solidFill>
                            <a:schemeClr val="lt1"/>
                          </a:solidFill>
                          <a:latin typeface="Segoe UI"/>
                        </a:defRPr>
                      </a:lvl5pPr>
                      <a:lvl6pPr marL="2285626" algn="l" defTabSz="914250" rtl="0" eaLnBrk="1" latinLnBrk="0" hangingPunct="1">
                        <a:defRPr sz="1765" b="1" kern="1200">
                          <a:solidFill>
                            <a:schemeClr val="lt1"/>
                          </a:solidFill>
                          <a:latin typeface="Segoe UI"/>
                        </a:defRPr>
                      </a:lvl6pPr>
                      <a:lvl7pPr marL="2742750" algn="l" defTabSz="914250" rtl="0" eaLnBrk="1" latinLnBrk="0" hangingPunct="1">
                        <a:defRPr sz="1765" b="1" kern="1200">
                          <a:solidFill>
                            <a:schemeClr val="lt1"/>
                          </a:solidFill>
                          <a:latin typeface="Segoe UI"/>
                        </a:defRPr>
                      </a:lvl7pPr>
                      <a:lvl8pPr marL="3199876" algn="l" defTabSz="914250" rtl="0" eaLnBrk="1" latinLnBrk="0" hangingPunct="1">
                        <a:defRPr sz="1765" b="1" kern="1200">
                          <a:solidFill>
                            <a:schemeClr val="lt1"/>
                          </a:solidFill>
                          <a:latin typeface="Segoe UI"/>
                        </a:defRPr>
                      </a:lvl8pPr>
                      <a:lvl9pPr marL="3657000" algn="l" defTabSz="914250" rtl="0" eaLnBrk="1" latinLnBrk="0" hangingPunct="1">
                        <a:defRPr sz="1765" b="1" kern="1200">
                          <a:solidFill>
                            <a:schemeClr val="lt1"/>
                          </a:solidFill>
                          <a:latin typeface="Segoe UI"/>
                        </a:defRPr>
                      </a:lvl9pPr>
                    </a:lstStyle>
                    <a:p>
                      <a:pPr marL="0" marR="0">
                        <a:spcBef>
                          <a:spcPts val="0"/>
                        </a:spcBef>
                        <a:spcAft>
                          <a:spcPts val="0"/>
                        </a:spcAft>
                      </a:pPr>
                      <a:r>
                        <a:rPr lang="en-US" sz="1400">
                          <a:effectLst/>
                        </a:rPr>
                        <a:t>Standard_D14_v2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400" dirty="0">
                          <a:effectLst/>
                        </a:rPr>
                        <a:t>16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a:txBody>
                    <a:bodyPr/>
                    <a:lstStyle/>
                    <a:p>
                      <a:pPr marL="0" marR="0" algn="ctr">
                        <a:spcBef>
                          <a:spcPts val="0"/>
                        </a:spcBef>
                        <a:spcAft>
                          <a:spcPts val="0"/>
                        </a:spcAft>
                      </a:pPr>
                      <a:r>
                        <a:rPr lang="en-US" sz="1400" dirty="0">
                          <a:effectLst/>
                        </a:rPr>
                        <a:t>112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gridSpan="2">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a:spcBef>
                          <a:spcPts val="0"/>
                        </a:spcBef>
                        <a:spcAft>
                          <a:spcPts val="0"/>
                        </a:spcAft>
                      </a:pPr>
                      <a:r>
                        <a:rPr lang="en-US" sz="1400" dirty="0">
                          <a:effectLst/>
                        </a:rPr>
                        <a:t>800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7422" marR="47422" marT="0" marB="0"/>
                </a:tc>
                <a:tc hMerge="1">
                  <a:txBody>
                    <a:bodyPr/>
                    <a:lstStyle/>
                    <a:p>
                      <a:endParaRPr lang="en-US"/>
                    </a:p>
                  </a:txBody>
                  <a:tcPr/>
                </a:tc>
                <a:tc>
                  <a:txBody>
                    <a:bodyPr/>
                    <a:lstStyle>
                      <a:lvl1pPr marL="0" algn="l" defTabSz="914250" rtl="0" eaLnBrk="1" latinLnBrk="0" hangingPunct="1">
                        <a:defRPr sz="1765" kern="1200">
                          <a:solidFill>
                            <a:schemeClr val="dk1"/>
                          </a:solidFill>
                          <a:latin typeface="Segoe UI"/>
                        </a:defRPr>
                      </a:lvl1pPr>
                      <a:lvl2pPr marL="457125" algn="l" defTabSz="914250" rtl="0" eaLnBrk="1" latinLnBrk="0" hangingPunct="1">
                        <a:defRPr sz="1765" kern="1200">
                          <a:solidFill>
                            <a:schemeClr val="dk1"/>
                          </a:solidFill>
                          <a:latin typeface="Segoe UI"/>
                        </a:defRPr>
                      </a:lvl2pPr>
                      <a:lvl3pPr marL="914250" algn="l" defTabSz="914250" rtl="0" eaLnBrk="1" latinLnBrk="0" hangingPunct="1">
                        <a:defRPr sz="1765" kern="1200">
                          <a:solidFill>
                            <a:schemeClr val="dk1"/>
                          </a:solidFill>
                          <a:latin typeface="Segoe UI"/>
                        </a:defRPr>
                      </a:lvl3pPr>
                      <a:lvl4pPr marL="1371375" algn="l" defTabSz="914250" rtl="0" eaLnBrk="1" latinLnBrk="0" hangingPunct="1">
                        <a:defRPr sz="1765" kern="1200">
                          <a:solidFill>
                            <a:schemeClr val="dk1"/>
                          </a:solidFill>
                          <a:latin typeface="Segoe UI"/>
                        </a:defRPr>
                      </a:lvl4pPr>
                      <a:lvl5pPr marL="1828500" algn="l" defTabSz="914250" rtl="0" eaLnBrk="1" latinLnBrk="0" hangingPunct="1">
                        <a:defRPr sz="1765" kern="1200">
                          <a:solidFill>
                            <a:schemeClr val="dk1"/>
                          </a:solidFill>
                          <a:latin typeface="Segoe UI"/>
                        </a:defRPr>
                      </a:lvl5pPr>
                      <a:lvl6pPr marL="2285626" algn="l" defTabSz="914250" rtl="0" eaLnBrk="1" latinLnBrk="0" hangingPunct="1">
                        <a:defRPr sz="1765" kern="1200">
                          <a:solidFill>
                            <a:schemeClr val="dk1"/>
                          </a:solidFill>
                          <a:latin typeface="Segoe UI"/>
                        </a:defRPr>
                      </a:lvl6pPr>
                      <a:lvl7pPr marL="2742750" algn="l" defTabSz="914250" rtl="0" eaLnBrk="1" latinLnBrk="0" hangingPunct="1">
                        <a:defRPr sz="1765" kern="1200">
                          <a:solidFill>
                            <a:schemeClr val="dk1"/>
                          </a:solidFill>
                          <a:latin typeface="Segoe UI"/>
                        </a:defRPr>
                      </a:lvl7pPr>
                      <a:lvl8pPr marL="3199876" algn="l" defTabSz="914250" rtl="0" eaLnBrk="1" latinLnBrk="0" hangingPunct="1">
                        <a:defRPr sz="1765" kern="1200">
                          <a:solidFill>
                            <a:schemeClr val="dk1"/>
                          </a:solidFill>
                          <a:latin typeface="Segoe UI"/>
                        </a:defRPr>
                      </a:lvl8pPr>
                      <a:lvl9pPr marL="3657000" algn="l" defTabSz="914250" rtl="0" eaLnBrk="1" latinLnBrk="0" hangingPunct="1">
                        <a:defRPr sz="1765" kern="1200">
                          <a:solidFill>
                            <a:schemeClr val="dk1"/>
                          </a:solidFill>
                          <a:latin typeface="Segoe UI"/>
                        </a:defRPr>
                      </a:lvl9pPr>
                    </a:lstStyle>
                    <a:p>
                      <a:pPr marL="0" marR="0" algn="ctr" defTabSz="914250" rtl="0" eaLnBrk="1" latinLnBrk="0" hangingPunct="1">
                        <a:spcBef>
                          <a:spcPts val="0"/>
                        </a:spcBef>
                        <a:spcAft>
                          <a:spcPts val="0"/>
                        </a:spcAft>
                      </a:pPr>
                      <a:r>
                        <a:rPr lang="en-US" sz="1400" kern="1200" dirty="0">
                          <a:effectLst/>
                        </a:rPr>
                        <a:t>12000 ~ 16000</a:t>
                      </a:r>
                      <a:endParaRPr lang="en-US" sz="1400" kern="1200" dirty="0">
                        <a:solidFill>
                          <a:schemeClr val="dk1"/>
                        </a:solidFill>
                        <a:effectLst/>
                        <a:latin typeface="Segoe UI"/>
                        <a:ea typeface="+mn-ea"/>
                        <a:cs typeface="+mn-cs"/>
                      </a:endParaRPr>
                    </a:p>
                  </a:txBody>
                  <a:tcPr marL="47422" marR="47422" marT="0" marB="0"/>
                </a:tc>
                <a:extLst>
                  <a:ext uri="{0D108BD9-81ED-4DB2-BD59-A6C34878D82A}">
                    <a16:rowId xmlns:a16="http://schemas.microsoft.com/office/drawing/2014/main" val="10011"/>
                  </a:ext>
                </a:extLst>
              </a:tr>
            </a:tbl>
          </a:graphicData>
        </a:graphic>
      </p:graphicFrame>
      <p:sp>
        <p:nvSpPr>
          <p:cNvPr id="12" name="Rectangle 11"/>
          <p:cNvSpPr/>
          <p:nvPr/>
        </p:nvSpPr>
        <p:spPr>
          <a:xfrm>
            <a:off x="9361123" y="1203618"/>
            <a:ext cx="2977720" cy="24468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2C6"/>
                </a:solidFill>
                <a:effectLst/>
                <a:uLnTx/>
                <a:uFillTx/>
                <a:latin typeface="Calibri" panose="020F0502020204030204" pitchFamily="34" charset="0"/>
              </a:rPr>
              <a:t>Availability: September  CY2015(GA)</a:t>
            </a:r>
          </a:p>
        </p:txBody>
      </p:sp>
    </p:spTree>
    <p:extLst>
      <p:ext uri="{BB962C8B-B14F-4D97-AF65-F5344CB8AC3E}">
        <p14:creationId xmlns:p14="http://schemas.microsoft.com/office/powerpoint/2010/main" val="217796621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Freeform 95"/>
          <p:cNvSpPr>
            <a:spLocks/>
          </p:cNvSpPr>
          <p:nvPr/>
        </p:nvSpPr>
        <p:spPr bwMode="auto">
          <a:xfrm flipH="1">
            <a:off x="5786650" y="1817149"/>
            <a:ext cx="5634778" cy="355219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38100">
            <a:solidFill>
              <a:schemeClr val="accent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 name="Title 1"/>
          <p:cNvSpPr>
            <a:spLocks noGrp="1"/>
          </p:cNvSpPr>
          <p:nvPr>
            <p:ph type="title"/>
          </p:nvPr>
        </p:nvSpPr>
        <p:spPr/>
        <p:txBody>
          <a:bodyPr/>
          <a:lstStyle/>
          <a:p>
            <a:r>
              <a:rPr lang="en-US"/>
              <a:t>Virtual Machine(VM) Scale Sets</a:t>
            </a:r>
            <a:endParaRPr lang="da-DK" dirty="0"/>
          </a:p>
        </p:txBody>
      </p:sp>
      <p:sp>
        <p:nvSpPr>
          <p:cNvPr id="3" name="Text Placeholder 2"/>
          <p:cNvSpPr>
            <a:spLocks noGrp="1"/>
          </p:cNvSpPr>
          <p:nvPr>
            <p:ph type="body" sz="quarter" idx="10"/>
          </p:nvPr>
        </p:nvSpPr>
        <p:spPr/>
        <p:txBody>
          <a:bodyPr/>
          <a:lstStyle/>
          <a:p>
            <a:r>
              <a:rPr lang="en-US" dirty="0"/>
              <a:t>What is the feature?</a:t>
            </a:r>
          </a:p>
        </p:txBody>
      </p:sp>
      <p:sp>
        <p:nvSpPr>
          <p:cNvPr id="8" name="Text Placeholder 7"/>
          <p:cNvSpPr>
            <a:spLocks noGrp="1"/>
          </p:cNvSpPr>
          <p:nvPr>
            <p:ph type="body" sz="quarter" idx="11"/>
          </p:nvPr>
        </p:nvSpPr>
        <p:spPr/>
        <p:txBody>
          <a:bodyPr/>
          <a:lstStyle/>
          <a:p>
            <a:r>
              <a:rPr lang="en-US" dirty="0"/>
              <a:t>Scale Sets provide an easy way to deploy and manage groups of identical VMs. They provide a solution to the problem of delivering customized and scalable VM deployments without needing to correlate independent network, storage and compute resources. Features include auto-scale, load balancing, custom and marketplace VMs (Windows/Linux).</a:t>
            </a:r>
          </a:p>
        </p:txBody>
      </p:sp>
      <p:sp>
        <p:nvSpPr>
          <p:cNvPr id="9" name="Text Placeholder 8"/>
          <p:cNvSpPr>
            <a:spLocks noGrp="1"/>
          </p:cNvSpPr>
          <p:nvPr>
            <p:ph type="body" sz="quarter" idx="12"/>
          </p:nvPr>
        </p:nvSpPr>
        <p:spPr/>
        <p:txBody>
          <a:bodyPr/>
          <a:lstStyle/>
          <a:p>
            <a:r>
              <a:rPr lang="en-US" dirty="0"/>
              <a:t>Availability: March CY2016 (GA)</a:t>
            </a:r>
          </a:p>
        </p:txBody>
      </p:sp>
      <p:grpSp>
        <p:nvGrpSpPr>
          <p:cNvPr id="7" name="Group 6"/>
          <p:cNvGrpSpPr/>
          <p:nvPr/>
        </p:nvGrpSpPr>
        <p:grpSpPr>
          <a:xfrm>
            <a:off x="6868060" y="3729611"/>
            <a:ext cx="895839" cy="879157"/>
            <a:chOff x="6464333" y="3187763"/>
            <a:chExt cx="1490247" cy="1462495"/>
          </a:xfrm>
        </p:grpSpPr>
        <p:grpSp>
          <p:nvGrpSpPr>
            <p:cNvPr id="171" name="Group 170"/>
            <p:cNvGrpSpPr/>
            <p:nvPr/>
          </p:nvGrpSpPr>
          <p:grpSpPr>
            <a:xfrm>
              <a:off x="6464333" y="3187763"/>
              <a:ext cx="741349" cy="689753"/>
              <a:chOff x="8459344" y="5109031"/>
              <a:chExt cx="1470831" cy="1354784"/>
            </a:xfrm>
          </p:grpSpPr>
          <p:sp>
            <p:nvSpPr>
              <p:cNvPr id="198" name="Oval 197"/>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00" name="Group 199"/>
              <p:cNvGrpSpPr/>
              <p:nvPr/>
            </p:nvGrpSpPr>
            <p:grpSpPr>
              <a:xfrm>
                <a:off x="8637297" y="5109031"/>
                <a:ext cx="925409" cy="1281071"/>
                <a:chOff x="13103226" y="2775830"/>
                <a:chExt cx="1039812" cy="1407232"/>
              </a:xfrm>
            </p:grpSpPr>
            <p:sp>
              <p:nvSpPr>
                <p:cNvPr id="201"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0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172" name="Group 171"/>
            <p:cNvGrpSpPr/>
            <p:nvPr/>
          </p:nvGrpSpPr>
          <p:grpSpPr>
            <a:xfrm>
              <a:off x="7213231" y="3193075"/>
              <a:ext cx="741349" cy="689753"/>
              <a:chOff x="8459344" y="5109031"/>
              <a:chExt cx="1470831" cy="1354784"/>
            </a:xfrm>
          </p:grpSpPr>
          <p:sp>
            <p:nvSpPr>
              <p:cNvPr id="186" name="Oval 185"/>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188" name="Group 187"/>
              <p:cNvGrpSpPr/>
              <p:nvPr/>
            </p:nvGrpSpPr>
            <p:grpSpPr>
              <a:xfrm>
                <a:off x="8637297" y="5109031"/>
                <a:ext cx="925409" cy="1281071"/>
                <a:chOff x="13103226" y="2775830"/>
                <a:chExt cx="1039812" cy="1407232"/>
              </a:xfrm>
            </p:grpSpPr>
            <p:sp>
              <p:nvSpPr>
                <p:cNvPr id="189"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132" name="Group 131"/>
            <p:cNvGrpSpPr/>
            <p:nvPr/>
          </p:nvGrpSpPr>
          <p:grpSpPr>
            <a:xfrm>
              <a:off x="6464333" y="3955193"/>
              <a:ext cx="741349" cy="689753"/>
              <a:chOff x="8459344" y="5109031"/>
              <a:chExt cx="1470831" cy="1354784"/>
            </a:xfrm>
          </p:grpSpPr>
          <p:sp>
            <p:nvSpPr>
              <p:cNvPr id="159" name="Oval 158"/>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161" name="Group 160"/>
              <p:cNvGrpSpPr/>
              <p:nvPr/>
            </p:nvGrpSpPr>
            <p:grpSpPr>
              <a:xfrm>
                <a:off x="8637297" y="5109031"/>
                <a:ext cx="925409" cy="1281071"/>
                <a:chOff x="13103226" y="2775830"/>
                <a:chExt cx="1039812" cy="1407232"/>
              </a:xfrm>
            </p:grpSpPr>
            <p:sp>
              <p:nvSpPr>
                <p:cNvPr id="162"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6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7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133" name="Group 132"/>
            <p:cNvGrpSpPr/>
            <p:nvPr/>
          </p:nvGrpSpPr>
          <p:grpSpPr>
            <a:xfrm>
              <a:off x="7213231" y="3960505"/>
              <a:ext cx="741349" cy="689753"/>
              <a:chOff x="8459344" y="5109031"/>
              <a:chExt cx="1470831" cy="1354784"/>
            </a:xfrm>
          </p:grpSpPr>
          <p:sp>
            <p:nvSpPr>
              <p:cNvPr id="147" name="Oval 146"/>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8"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149" name="Group 148"/>
              <p:cNvGrpSpPr/>
              <p:nvPr/>
            </p:nvGrpSpPr>
            <p:grpSpPr>
              <a:xfrm>
                <a:off x="8637297" y="5109031"/>
                <a:ext cx="925409" cy="1281071"/>
                <a:chOff x="13103226" y="2775830"/>
                <a:chExt cx="1039812" cy="1407232"/>
              </a:xfrm>
            </p:grpSpPr>
            <p:sp>
              <p:nvSpPr>
                <p:cNvPr id="150"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5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nvGrpSpPr>
          <p:cNvPr id="633" name="Group 632"/>
          <p:cNvGrpSpPr/>
          <p:nvPr/>
        </p:nvGrpSpPr>
        <p:grpSpPr>
          <a:xfrm>
            <a:off x="9260784" y="2803859"/>
            <a:ext cx="1346637" cy="1804611"/>
            <a:chOff x="8993381" y="2816837"/>
            <a:chExt cx="1346637" cy="1791633"/>
          </a:xfrm>
        </p:grpSpPr>
        <p:grpSp>
          <p:nvGrpSpPr>
            <p:cNvPr id="5" name="Group 4"/>
            <p:cNvGrpSpPr/>
            <p:nvPr/>
          </p:nvGrpSpPr>
          <p:grpSpPr>
            <a:xfrm>
              <a:off x="8993381" y="3729611"/>
              <a:ext cx="1346637" cy="878859"/>
              <a:chOff x="7316237" y="1975575"/>
              <a:chExt cx="1852326" cy="1208887"/>
            </a:xfrm>
          </p:grpSpPr>
          <p:grpSp>
            <p:nvGrpSpPr>
              <p:cNvPr id="4" name="Group 3"/>
              <p:cNvGrpSpPr/>
              <p:nvPr/>
            </p:nvGrpSpPr>
            <p:grpSpPr>
              <a:xfrm>
                <a:off x="7316237" y="1975575"/>
                <a:ext cx="1852326" cy="574536"/>
                <a:chOff x="6701742" y="3137423"/>
                <a:chExt cx="4016875" cy="1245913"/>
              </a:xfrm>
            </p:grpSpPr>
            <p:grpSp>
              <p:nvGrpSpPr>
                <p:cNvPr id="28" name="Group 27"/>
                <p:cNvGrpSpPr/>
                <p:nvPr/>
              </p:nvGrpSpPr>
              <p:grpSpPr>
                <a:xfrm>
                  <a:off x="6701742" y="3137423"/>
                  <a:ext cx="1328877" cy="1236390"/>
                  <a:chOff x="8459344" y="5109031"/>
                  <a:chExt cx="1470831" cy="1354784"/>
                </a:xfrm>
              </p:grpSpPr>
              <p:sp>
                <p:nvSpPr>
                  <p:cNvPr id="30" name="Oval 29"/>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2" name="Group 31"/>
                  <p:cNvGrpSpPr/>
                  <p:nvPr/>
                </p:nvGrpSpPr>
                <p:grpSpPr>
                  <a:xfrm>
                    <a:off x="8637297" y="5109031"/>
                    <a:ext cx="925409" cy="1281071"/>
                    <a:chOff x="13103226" y="2775830"/>
                    <a:chExt cx="1039812" cy="1407232"/>
                  </a:xfrm>
                </p:grpSpPr>
                <p:sp>
                  <p:nvSpPr>
                    <p:cNvPr id="33"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44" name="Group 43"/>
                <p:cNvGrpSpPr/>
                <p:nvPr/>
              </p:nvGrpSpPr>
              <p:grpSpPr>
                <a:xfrm>
                  <a:off x="8044150" y="3146945"/>
                  <a:ext cx="1328877" cy="1236390"/>
                  <a:chOff x="8459344" y="5109031"/>
                  <a:chExt cx="1470831" cy="1354784"/>
                </a:xfrm>
              </p:grpSpPr>
              <p:sp>
                <p:nvSpPr>
                  <p:cNvPr id="47" name="Oval 46"/>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9" name="Group 48"/>
                  <p:cNvGrpSpPr/>
                  <p:nvPr/>
                </p:nvGrpSpPr>
                <p:grpSpPr>
                  <a:xfrm>
                    <a:off x="8637297" y="5109031"/>
                    <a:ext cx="925409" cy="1281071"/>
                    <a:chOff x="13103226" y="2775830"/>
                    <a:chExt cx="1039812" cy="1407232"/>
                  </a:xfrm>
                </p:grpSpPr>
                <p:sp>
                  <p:nvSpPr>
                    <p:cNvPr id="50"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60" name="Group 59"/>
                <p:cNvGrpSpPr/>
                <p:nvPr/>
              </p:nvGrpSpPr>
              <p:grpSpPr>
                <a:xfrm>
                  <a:off x="9389740" y="3146947"/>
                  <a:ext cx="1328877" cy="1236389"/>
                  <a:chOff x="8459344" y="5109031"/>
                  <a:chExt cx="1470831" cy="1354784"/>
                </a:xfrm>
              </p:grpSpPr>
              <p:sp>
                <p:nvSpPr>
                  <p:cNvPr id="62" name="Oval 61"/>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64" name="Group 63"/>
                  <p:cNvGrpSpPr/>
                  <p:nvPr/>
                </p:nvGrpSpPr>
                <p:grpSpPr>
                  <a:xfrm>
                    <a:off x="8637297" y="5109031"/>
                    <a:ext cx="925409" cy="1281071"/>
                    <a:chOff x="13103226" y="2775830"/>
                    <a:chExt cx="1039812" cy="1407232"/>
                  </a:xfrm>
                </p:grpSpPr>
                <p:sp>
                  <p:nvSpPr>
                    <p:cNvPr id="6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7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7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7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7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nvGrpSpPr>
              <p:cNvPr id="74" name="Group 73"/>
              <p:cNvGrpSpPr/>
              <p:nvPr/>
            </p:nvGrpSpPr>
            <p:grpSpPr>
              <a:xfrm>
                <a:off x="7316237" y="2609926"/>
                <a:ext cx="1852326" cy="574536"/>
                <a:chOff x="6701742" y="3137423"/>
                <a:chExt cx="4016875" cy="1245913"/>
              </a:xfrm>
            </p:grpSpPr>
            <p:grpSp>
              <p:nvGrpSpPr>
                <p:cNvPr id="75" name="Group 74"/>
                <p:cNvGrpSpPr/>
                <p:nvPr/>
              </p:nvGrpSpPr>
              <p:grpSpPr>
                <a:xfrm>
                  <a:off x="6701742" y="3137423"/>
                  <a:ext cx="1328877" cy="1236390"/>
                  <a:chOff x="8459344" y="5109031"/>
                  <a:chExt cx="1470831" cy="1354784"/>
                </a:xfrm>
              </p:grpSpPr>
              <p:sp>
                <p:nvSpPr>
                  <p:cNvPr id="102" name="Oval 101"/>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104" name="Group 103"/>
                  <p:cNvGrpSpPr/>
                  <p:nvPr/>
                </p:nvGrpSpPr>
                <p:grpSpPr>
                  <a:xfrm>
                    <a:off x="8637297" y="5109031"/>
                    <a:ext cx="925409" cy="1281071"/>
                    <a:chOff x="13103226" y="2775830"/>
                    <a:chExt cx="1039812" cy="1407232"/>
                  </a:xfrm>
                </p:grpSpPr>
                <p:sp>
                  <p:nvSpPr>
                    <p:cNvPr id="10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1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1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1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1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76" name="Group 75"/>
                <p:cNvGrpSpPr/>
                <p:nvPr/>
              </p:nvGrpSpPr>
              <p:grpSpPr>
                <a:xfrm>
                  <a:off x="8044150" y="3146945"/>
                  <a:ext cx="1328877" cy="1236390"/>
                  <a:chOff x="8459344" y="5109031"/>
                  <a:chExt cx="1470831" cy="1354784"/>
                </a:xfrm>
              </p:grpSpPr>
              <p:sp>
                <p:nvSpPr>
                  <p:cNvPr id="90" name="Oval 89"/>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92" name="Group 91"/>
                  <p:cNvGrpSpPr/>
                  <p:nvPr/>
                </p:nvGrpSpPr>
                <p:grpSpPr>
                  <a:xfrm>
                    <a:off x="8637297" y="5109031"/>
                    <a:ext cx="925409" cy="1281071"/>
                    <a:chOff x="13103226" y="2775830"/>
                    <a:chExt cx="1039812" cy="1407232"/>
                  </a:xfrm>
                </p:grpSpPr>
                <p:sp>
                  <p:nvSpPr>
                    <p:cNvPr id="93"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9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10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77" name="Group 76"/>
                <p:cNvGrpSpPr/>
                <p:nvPr/>
              </p:nvGrpSpPr>
              <p:grpSpPr>
                <a:xfrm>
                  <a:off x="9389740" y="3146947"/>
                  <a:ext cx="1328877" cy="1236389"/>
                  <a:chOff x="8459344" y="5109031"/>
                  <a:chExt cx="1470831" cy="1354784"/>
                </a:xfrm>
              </p:grpSpPr>
              <p:sp>
                <p:nvSpPr>
                  <p:cNvPr id="78" name="Oval 77"/>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80" name="Group 79"/>
                  <p:cNvGrpSpPr/>
                  <p:nvPr/>
                </p:nvGrpSpPr>
                <p:grpSpPr>
                  <a:xfrm>
                    <a:off x="8637297" y="5109031"/>
                    <a:ext cx="925409" cy="1281071"/>
                    <a:chOff x="13103226" y="2775830"/>
                    <a:chExt cx="1039812" cy="1407232"/>
                  </a:xfrm>
                </p:grpSpPr>
                <p:sp>
                  <p:nvSpPr>
                    <p:cNvPr id="81"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8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nvGrpSpPr>
            <p:cNvPr id="374" name="Group 373"/>
            <p:cNvGrpSpPr/>
            <p:nvPr/>
          </p:nvGrpSpPr>
          <p:grpSpPr>
            <a:xfrm>
              <a:off x="8993381" y="2816837"/>
              <a:ext cx="1346637" cy="878859"/>
              <a:chOff x="7316237" y="1975575"/>
              <a:chExt cx="1852326" cy="1208887"/>
            </a:xfrm>
          </p:grpSpPr>
          <p:grpSp>
            <p:nvGrpSpPr>
              <p:cNvPr id="375" name="Group 374"/>
              <p:cNvGrpSpPr/>
              <p:nvPr/>
            </p:nvGrpSpPr>
            <p:grpSpPr>
              <a:xfrm>
                <a:off x="7316237" y="1975575"/>
                <a:ext cx="1852326" cy="574536"/>
                <a:chOff x="6701742" y="3137423"/>
                <a:chExt cx="4016875" cy="1245913"/>
              </a:xfrm>
            </p:grpSpPr>
            <p:grpSp>
              <p:nvGrpSpPr>
                <p:cNvPr id="416" name="Group 415"/>
                <p:cNvGrpSpPr/>
                <p:nvPr/>
              </p:nvGrpSpPr>
              <p:grpSpPr>
                <a:xfrm>
                  <a:off x="6701742" y="3137423"/>
                  <a:ext cx="1328877" cy="1236390"/>
                  <a:chOff x="8459344" y="5109031"/>
                  <a:chExt cx="1470831" cy="1354784"/>
                </a:xfrm>
              </p:grpSpPr>
              <p:sp>
                <p:nvSpPr>
                  <p:cNvPr id="443" name="Oval 442"/>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4"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45" name="Group 444"/>
                  <p:cNvGrpSpPr/>
                  <p:nvPr/>
                </p:nvGrpSpPr>
                <p:grpSpPr>
                  <a:xfrm>
                    <a:off x="8637297" y="5109031"/>
                    <a:ext cx="925409" cy="1281071"/>
                    <a:chOff x="13103226" y="2775830"/>
                    <a:chExt cx="1039812" cy="1407232"/>
                  </a:xfrm>
                </p:grpSpPr>
                <p:sp>
                  <p:nvSpPr>
                    <p:cNvPr id="446"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5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5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5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5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417" name="Group 416"/>
                <p:cNvGrpSpPr/>
                <p:nvPr/>
              </p:nvGrpSpPr>
              <p:grpSpPr>
                <a:xfrm>
                  <a:off x="8044150" y="3146945"/>
                  <a:ext cx="1328877" cy="1236390"/>
                  <a:chOff x="8459344" y="5109031"/>
                  <a:chExt cx="1470831" cy="1354784"/>
                </a:xfrm>
              </p:grpSpPr>
              <p:sp>
                <p:nvSpPr>
                  <p:cNvPr id="431" name="Oval 430"/>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2"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33" name="Group 432"/>
                  <p:cNvGrpSpPr/>
                  <p:nvPr/>
                </p:nvGrpSpPr>
                <p:grpSpPr>
                  <a:xfrm>
                    <a:off x="8637297" y="5109031"/>
                    <a:ext cx="925409" cy="1281071"/>
                    <a:chOff x="13103226" y="2775830"/>
                    <a:chExt cx="1039812" cy="1407232"/>
                  </a:xfrm>
                </p:grpSpPr>
                <p:sp>
                  <p:nvSpPr>
                    <p:cNvPr id="434"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4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418" name="Group 417"/>
                <p:cNvGrpSpPr/>
                <p:nvPr/>
              </p:nvGrpSpPr>
              <p:grpSpPr>
                <a:xfrm>
                  <a:off x="9389740" y="3146947"/>
                  <a:ext cx="1328877" cy="1236389"/>
                  <a:chOff x="8459344" y="5109031"/>
                  <a:chExt cx="1470831" cy="1354784"/>
                </a:xfrm>
              </p:grpSpPr>
              <p:sp>
                <p:nvSpPr>
                  <p:cNvPr id="419" name="Oval 418"/>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21" name="Group 420"/>
                  <p:cNvGrpSpPr/>
                  <p:nvPr/>
                </p:nvGrpSpPr>
                <p:grpSpPr>
                  <a:xfrm>
                    <a:off x="8637297" y="5109031"/>
                    <a:ext cx="925409" cy="1281071"/>
                    <a:chOff x="13103226" y="2775830"/>
                    <a:chExt cx="1039812" cy="1407232"/>
                  </a:xfrm>
                </p:grpSpPr>
                <p:sp>
                  <p:nvSpPr>
                    <p:cNvPr id="422"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2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3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nvGrpSpPr>
              <p:cNvPr id="376" name="Group 375"/>
              <p:cNvGrpSpPr/>
              <p:nvPr/>
            </p:nvGrpSpPr>
            <p:grpSpPr>
              <a:xfrm>
                <a:off x="7316237" y="2609926"/>
                <a:ext cx="1852326" cy="574536"/>
                <a:chOff x="6701742" y="3137423"/>
                <a:chExt cx="4016875" cy="1245913"/>
              </a:xfrm>
            </p:grpSpPr>
            <p:grpSp>
              <p:nvGrpSpPr>
                <p:cNvPr id="377" name="Group 376"/>
                <p:cNvGrpSpPr/>
                <p:nvPr/>
              </p:nvGrpSpPr>
              <p:grpSpPr>
                <a:xfrm>
                  <a:off x="6701742" y="3137423"/>
                  <a:ext cx="1328877" cy="1236390"/>
                  <a:chOff x="8459344" y="5109031"/>
                  <a:chExt cx="1470831" cy="1354784"/>
                </a:xfrm>
              </p:grpSpPr>
              <p:sp>
                <p:nvSpPr>
                  <p:cNvPr id="404" name="Oval 403"/>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5"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06" name="Group 405"/>
                  <p:cNvGrpSpPr/>
                  <p:nvPr/>
                </p:nvGrpSpPr>
                <p:grpSpPr>
                  <a:xfrm>
                    <a:off x="8637297" y="5109031"/>
                    <a:ext cx="925409" cy="1281071"/>
                    <a:chOff x="13103226" y="2775830"/>
                    <a:chExt cx="1039812" cy="1407232"/>
                  </a:xfrm>
                </p:grpSpPr>
                <p:sp>
                  <p:nvSpPr>
                    <p:cNvPr id="407"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1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378" name="Group 377"/>
                <p:cNvGrpSpPr/>
                <p:nvPr/>
              </p:nvGrpSpPr>
              <p:grpSpPr>
                <a:xfrm>
                  <a:off x="8044150" y="3146945"/>
                  <a:ext cx="1328877" cy="1236390"/>
                  <a:chOff x="8459344" y="5109031"/>
                  <a:chExt cx="1470831" cy="1354784"/>
                </a:xfrm>
              </p:grpSpPr>
              <p:sp>
                <p:nvSpPr>
                  <p:cNvPr id="392" name="Oval 391"/>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94" name="Group 393"/>
                  <p:cNvGrpSpPr/>
                  <p:nvPr/>
                </p:nvGrpSpPr>
                <p:grpSpPr>
                  <a:xfrm>
                    <a:off x="8637297" y="5109031"/>
                    <a:ext cx="925409" cy="1281071"/>
                    <a:chOff x="13103226" y="2775830"/>
                    <a:chExt cx="1039812" cy="1407232"/>
                  </a:xfrm>
                </p:grpSpPr>
                <p:sp>
                  <p:nvSpPr>
                    <p:cNvPr id="39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0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379" name="Group 378"/>
                <p:cNvGrpSpPr/>
                <p:nvPr/>
              </p:nvGrpSpPr>
              <p:grpSpPr>
                <a:xfrm>
                  <a:off x="9389740" y="3146947"/>
                  <a:ext cx="1328877" cy="1236389"/>
                  <a:chOff x="8459344" y="5109031"/>
                  <a:chExt cx="1470831" cy="1354784"/>
                </a:xfrm>
              </p:grpSpPr>
              <p:sp>
                <p:nvSpPr>
                  <p:cNvPr id="380" name="Oval 379"/>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82" name="Group 381"/>
                  <p:cNvGrpSpPr/>
                  <p:nvPr/>
                </p:nvGrpSpPr>
                <p:grpSpPr>
                  <a:xfrm>
                    <a:off x="8637297" y="5109031"/>
                    <a:ext cx="925409" cy="1281071"/>
                    <a:chOff x="13103226" y="2775830"/>
                    <a:chExt cx="1039812" cy="1407232"/>
                  </a:xfrm>
                </p:grpSpPr>
                <p:sp>
                  <p:nvSpPr>
                    <p:cNvPr id="383"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8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9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grpSp>
        <p:nvGrpSpPr>
          <p:cNvPr id="634" name="Group 633"/>
          <p:cNvGrpSpPr/>
          <p:nvPr/>
        </p:nvGrpSpPr>
        <p:grpSpPr>
          <a:xfrm>
            <a:off x="8078541" y="2803859"/>
            <a:ext cx="874650" cy="1802478"/>
            <a:chOff x="7942209" y="2803859"/>
            <a:chExt cx="874650" cy="1802478"/>
          </a:xfrm>
        </p:grpSpPr>
        <p:grpSp>
          <p:nvGrpSpPr>
            <p:cNvPr id="6" name="Group 5"/>
            <p:cNvGrpSpPr/>
            <p:nvPr/>
          </p:nvGrpSpPr>
          <p:grpSpPr>
            <a:xfrm>
              <a:off x="7945240" y="3735945"/>
              <a:ext cx="871619" cy="870392"/>
              <a:chOff x="6402026" y="3424651"/>
              <a:chExt cx="1852326" cy="1849717"/>
            </a:xfrm>
          </p:grpSpPr>
          <p:grpSp>
            <p:nvGrpSpPr>
              <p:cNvPr id="210" name="Group 209"/>
              <p:cNvGrpSpPr/>
              <p:nvPr/>
            </p:nvGrpSpPr>
            <p:grpSpPr>
              <a:xfrm>
                <a:off x="6402026" y="3424651"/>
                <a:ext cx="1852326" cy="1208887"/>
                <a:chOff x="7316237" y="1975575"/>
                <a:chExt cx="1852326" cy="1208887"/>
              </a:xfrm>
            </p:grpSpPr>
            <p:grpSp>
              <p:nvGrpSpPr>
                <p:cNvPr id="211" name="Group 210"/>
                <p:cNvGrpSpPr/>
                <p:nvPr/>
              </p:nvGrpSpPr>
              <p:grpSpPr>
                <a:xfrm>
                  <a:off x="7316237" y="1975575"/>
                  <a:ext cx="1852326" cy="574536"/>
                  <a:chOff x="6701742" y="3137423"/>
                  <a:chExt cx="4016875" cy="1245913"/>
                </a:xfrm>
              </p:grpSpPr>
              <p:grpSp>
                <p:nvGrpSpPr>
                  <p:cNvPr id="252" name="Group 251"/>
                  <p:cNvGrpSpPr/>
                  <p:nvPr/>
                </p:nvGrpSpPr>
                <p:grpSpPr>
                  <a:xfrm>
                    <a:off x="6701742" y="3137423"/>
                    <a:ext cx="1328877" cy="1236390"/>
                    <a:chOff x="8459344" y="5109031"/>
                    <a:chExt cx="1470831" cy="1354784"/>
                  </a:xfrm>
                </p:grpSpPr>
                <p:sp>
                  <p:nvSpPr>
                    <p:cNvPr id="279" name="Oval 278"/>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0"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81" name="Group 280"/>
                    <p:cNvGrpSpPr/>
                    <p:nvPr/>
                  </p:nvGrpSpPr>
                  <p:grpSpPr>
                    <a:xfrm>
                      <a:off x="8637297" y="5109031"/>
                      <a:ext cx="925409" cy="1281071"/>
                      <a:chOff x="13103226" y="2775830"/>
                      <a:chExt cx="1039812" cy="1407232"/>
                    </a:xfrm>
                  </p:grpSpPr>
                  <p:sp>
                    <p:nvSpPr>
                      <p:cNvPr id="282"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8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9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253" name="Group 252"/>
                  <p:cNvGrpSpPr/>
                  <p:nvPr/>
                </p:nvGrpSpPr>
                <p:grpSpPr>
                  <a:xfrm>
                    <a:off x="8044150" y="3146945"/>
                    <a:ext cx="1328877" cy="1236390"/>
                    <a:chOff x="8459344" y="5109031"/>
                    <a:chExt cx="1470831" cy="1354784"/>
                  </a:xfrm>
                </p:grpSpPr>
                <p:sp>
                  <p:nvSpPr>
                    <p:cNvPr id="267" name="Oval 266"/>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8"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69" name="Group 268"/>
                    <p:cNvGrpSpPr/>
                    <p:nvPr/>
                  </p:nvGrpSpPr>
                  <p:grpSpPr>
                    <a:xfrm>
                      <a:off x="8637297" y="5109031"/>
                      <a:ext cx="925409" cy="1281071"/>
                      <a:chOff x="13103226" y="2775830"/>
                      <a:chExt cx="1039812" cy="1407232"/>
                    </a:xfrm>
                  </p:grpSpPr>
                  <p:sp>
                    <p:nvSpPr>
                      <p:cNvPr id="270"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7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254" name="Group 253"/>
                  <p:cNvGrpSpPr/>
                  <p:nvPr/>
                </p:nvGrpSpPr>
                <p:grpSpPr>
                  <a:xfrm>
                    <a:off x="9389740" y="3146947"/>
                    <a:ext cx="1328877" cy="1236389"/>
                    <a:chOff x="8459344" y="5109031"/>
                    <a:chExt cx="1470831" cy="1354784"/>
                  </a:xfrm>
                </p:grpSpPr>
                <p:sp>
                  <p:nvSpPr>
                    <p:cNvPr id="255" name="Oval 254"/>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6"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57" name="Group 256"/>
                    <p:cNvGrpSpPr/>
                    <p:nvPr/>
                  </p:nvGrpSpPr>
                  <p:grpSpPr>
                    <a:xfrm>
                      <a:off x="8637297" y="5109031"/>
                      <a:ext cx="925409" cy="1281071"/>
                      <a:chOff x="13103226" y="2775830"/>
                      <a:chExt cx="1039812" cy="1407232"/>
                    </a:xfrm>
                  </p:grpSpPr>
                  <p:sp>
                    <p:nvSpPr>
                      <p:cNvPr id="258"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6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nvGrpSpPr>
                <p:cNvPr id="212" name="Group 211"/>
                <p:cNvGrpSpPr/>
                <p:nvPr/>
              </p:nvGrpSpPr>
              <p:grpSpPr>
                <a:xfrm>
                  <a:off x="7316237" y="2609926"/>
                  <a:ext cx="1852326" cy="574536"/>
                  <a:chOff x="6701742" y="3137423"/>
                  <a:chExt cx="4016875" cy="1245913"/>
                </a:xfrm>
              </p:grpSpPr>
              <p:grpSp>
                <p:nvGrpSpPr>
                  <p:cNvPr id="213" name="Group 212"/>
                  <p:cNvGrpSpPr/>
                  <p:nvPr/>
                </p:nvGrpSpPr>
                <p:grpSpPr>
                  <a:xfrm>
                    <a:off x="6701742" y="3137423"/>
                    <a:ext cx="1328877" cy="1236390"/>
                    <a:chOff x="8459344" y="5109031"/>
                    <a:chExt cx="1470831" cy="1354784"/>
                  </a:xfrm>
                </p:grpSpPr>
                <p:sp>
                  <p:nvSpPr>
                    <p:cNvPr id="240" name="Oval 239"/>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1"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42" name="Group 241"/>
                    <p:cNvGrpSpPr/>
                    <p:nvPr/>
                  </p:nvGrpSpPr>
                  <p:grpSpPr>
                    <a:xfrm>
                      <a:off x="8637297" y="5109031"/>
                      <a:ext cx="925409" cy="1281071"/>
                      <a:chOff x="13103226" y="2775830"/>
                      <a:chExt cx="1039812" cy="1407232"/>
                    </a:xfrm>
                  </p:grpSpPr>
                  <p:sp>
                    <p:nvSpPr>
                      <p:cNvPr id="243"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4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5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5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214" name="Group 213"/>
                  <p:cNvGrpSpPr/>
                  <p:nvPr/>
                </p:nvGrpSpPr>
                <p:grpSpPr>
                  <a:xfrm>
                    <a:off x="8044150" y="3146945"/>
                    <a:ext cx="1328877" cy="1236390"/>
                    <a:chOff x="8459344" y="5109031"/>
                    <a:chExt cx="1470831" cy="1354784"/>
                  </a:xfrm>
                </p:grpSpPr>
                <p:sp>
                  <p:nvSpPr>
                    <p:cNvPr id="228" name="Oval 227"/>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9"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30" name="Group 229"/>
                    <p:cNvGrpSpPr/>
                    <p:nvPr/>
                  </p:nvGrpSpPr>
                  <p:grpSpPr>
                    <a:xfrm>
                      <a:off x="8637297" y="5109031"/>
                      <a:ext cx="925409" cy="1281071"/>
                      <a:chOff x="13103226" y="2775830"/>
                      <a:chExt cx="1039812" cy="1407232"/>
                    </a:xfrm>
                  </p:grpSpPr>
                  <p:sp>
                    <p:nvSpPr>
                      <p:cNvPr id="231"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3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215" name="Group 214"/>
                  <p:cNvGrpSpPr/>
                  <p:nvPr/>
                </p:nvGrpSpPr>
                <p:grpSpPr>
                  <a:xfrm>
                    <a:off x="9389740" y="3146947"/>
                    <a:ext cx="1328877" cy="1236389"/>
                    <a:chOff x="8459344" y="5109031"/>
                    <a:chExt cx="1470831" cy="1354784"/>
                  </a:xfrm>
                </p:grpSpPr>
                <p:sp>
                  <p:nvSpPr>
                    <p:cNvPr id="216" name="Oval 215"/>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218" name="Group 217"/>
                    <p:cNvGrpSpPr/>
                    <p:nvPr/>
                  </p:nvGrpSpPr>
                  <p:grpSpPr>
                    <a:xfrm>
                      <a:off x="8637297" y="5109031"/>
                      <a:ext cx="925409" cy="1281071"/>
                      <a:chOff x="13103226" y="2775830"/>
                      <a:chExt cx="1039812" cy="1407232"/>
                    </a:xfrm>
                  </p:grpSpPr>
                  <p:sp>
                    <p:nvSpPr>
                      <p:cNvPr id="219"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22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nvGrpSpPr>
              <p:cNvPr id="292" name="Group 291"/>
              <p:cNvGrpSpPr/>
              <p:nvPr/>
            </p:nvGrpSpPr>
            <p:grpSpPr>
              <a:xfrm>
                <a:off x="6402026" y="4699832"/>
                <a:ext cx="1852326" cy="574536"/>
                <a:chOff x="6701742" y="3137423"/>
                <a:chExt cx="4016875" cy="1245913"/>
              </a:xfrm>
            </p:grpSpPr>
            <p:grpSp>
              <p:nvGrpSpPr>
                <p:cNvPr id="333" name="Group 332"/>
                <p:cNvGrpSpPr/>
                <p:nvPr/>
              </p:nvGrpSpPr>
              <p:grpSpPr>
                <a:xfrm>
                  <a:off x="6701742" y="3137423"/>
                  <a:ext cx="1328877" cy="1236390"/>
                  <a:chOff x="8459344" y="5109031"/>
                  <a:chExt cx="1470831" cy="1354784"/>
                </a:xfrm>
              </p:grpSpPr>
              <p:sp>
                <p:nvSpPr>
                  <p:cNvPr id="360" name="Oval 359"/>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1"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62" name="Group 361"/>
                  <p:cNvGrpSpPr/>
                  <p:nvPr/>
                </p:nvGrpSpPr>
                <p:grpSpPr>
                  <a:xfrm>
                    <a:off x="8637297" y="5109031"/>
                    <a:ext cx="925409" cy="1281071"/>
                    <a:chOff x="13103226" y="2775830"/>
                    <a:chExt cx="1039812" cy="1407232"/>
                  </a:xfrm>
                </p:grpSpPr>
                <p:sp>
                  <p:nvSpPr>
                    <p:cNvPr id="363"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6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7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7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334" name="Group 333"/>
                <p:cNvGrpSpPr/>
                <p:nvPr/>
              </p:nvGrpSpPr>
              <p:grpSpPr>
                <a:xfrm>
                  <a:off x="8044150" y="3146945"/>
                  <a:ext cx="1328877" cy="1236390"/>
                  <a:chOff x="8459344" y="5109031"/>
                  <a:chExt cx="1470831" cy="1354784"/>
                </a:xfrm>
              </p:grpSpPr>
              <p:sp>
                <p:nvSpPr>
                  <p:cNvPr id="348" name="Oval 347"/>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9"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50" name="Group 349"/>
                  <p:cNvGrpSpPr/>
                  <p:nvPr/>
                </p:nvGrpSpPr>
                <p:grpSpPr>
                  <a:xfrm>
                    <a:off x="8637297" y="5109031"/>
                    <a:ext cx="925409" cy="1281071"/>
                    <a:chOff x="13103226" y="2775830"/>
                    <a:chExt cx="1039812" cy="1407232"/>
                  </a:xfrm>
                </p:grpSpPr>
                <p:sp>
                  <p:nvSpPr>
                    <p:cNvPr id="351"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5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335" name="Group 334"/>
                <p:cNvGrpSpPr/>
                <p:nvPr/>
              </p:nvGrpSpPr>
              <p:grpSpPr>
                <a:xfrm>
                  <a:off x="9389740" y="3146947"/>
                  <a:ext cx="1328877" cy="1236389"/>
                  <a:chOff x="8459344" y="5109031"/>
                  <a:chExt cx="1470831" cy="1354784"/>
                </a:xfrm>
              </p:grpSpPr>
              <p:sp>
                <p:nvSpPr>
                  <p:cNvPr id="336" name="Oval 335"/>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338" name="Group 337"/>
                  <p:cNvGrpSpPr/>
                  <p:nvPr/>
                </p:nvGrpSpPr>
                <p:grpSpPr>
                  <a:xfrm>
                    <a:off x="8637297" y="5109031"/>
                    <a:ext cx="925409" cy="1281071"/>
                    <a:chOff x="13103226" y="2775830"/>
                    <a:chExt cx="1039812" cy="1407232"/>
                  </a:xfrm>
                </p:grpSpPr>
                <p:sp>
                  <p:nvSpPr>
                    <p:cNvPr id="339"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34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nvGrpSpPr>
            <p:cNvPr id="455" name="Group 454"/>
            <p:cNvGrpSpPr/>
            <p:nvPr/>
          </p:nvGrpSpPr>
          <p:grpSpPr>
            <a:xfrm>
              <a:off x="7942209" y="2803859"/>
              <a:ext cx="871619" cy="870392"/>
              <a:chOff x="6402026" y="3424651"/>
              <a:chExt cx="1852326" cy="1849717"/>
            </a:xfrm>
          </p:grpSpPr>
          <p:grpSp>
            <p:nvGrpSpPr>
              <p:cNvPr id="456" name="Group 455"/>
              <p:cNvGrpSpPr/>
              <p:nvPr/>
            </p:nvGrpSpPr>
            <p:grpSpPr>
              <a:xfrm>
                <a:off x="6402026" y="3424651"/>
                <a:ext cx="1852326" cy="1208887"/>
                <a:chOff x="7316237" y="1975575"/>
                <a:chExt cx="1852326" cy="1208887"/>
              </a:xfrm>
            </p:grpSpPr>
            <p:grpSp>
              <p:nvGrpSpPr>
                <p:cNvPr id="497" name="Group 496"/>
                <p:cNvGrpSpPr/>
                <p:nvPr/>
              </p:nvGrpSpPr>
              <p:grpSpPr>
                <a:xfrm>
                  <a:off x="7316237" y="1975575"/>
                  <a:ext cx="1852326" cy="574536"/>
                  <a:chOff x="6701742" y="3137423"/>
                  <a:chExt cx="4016875" cy="1245913"/>
                </a:xfrm>
              </p:grpSpPr>
              <p:grpSp>
                <p:nvGrpSpPr>
                  <p:cNvPr id="538" name="Group 537"/>
                  <p:cNvGrpSpPr/>
                  <p:nvPr/>
                </p:nvGrpSpPr>
                <p:grpSpPr>
                  <a:xfrm>
                    <a:off x="6701742" y="3137423"/>
                    <a:ext cx="1328877" cy="1236390"/>
                    <a:chOff x="8459344" y="5109031"/>
                    <a:chExt cx="1470831" cy="1354784"/>
                  </a:xfrm>
                </p:grpSpPr>
                <p:sp>
                  <p:nvSpPr>
                    <p:cNvPr id="565" name="Oval 564"/>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6"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67" name="Group 566"/>
                    <p:cNvGrpSpPr/>
                    <p:nvPr/>
                  </p:nvGrpSpPr>
                  <p:grpSpPr>
                    <a:xfrm>
                      <a:off x="8637297" y="5109031"/>
                      <a:ext cx="925409" cy="1281071"/>
                      <a:chOff x="13103226" y="2775830"/>
                      <a:chExt cx="1039812" cy="1407232"/>
                    </a:xfrm>
                  </p:grpSpPr>
                  <p:sp>
                    <p:nvSpPr>
                      <p:cNvPr id="568"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7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39" name="Group 538"/>
                  <p:cNvGrpSpPr/>
                  <p:nvPr/>
                </p:nvGrpSpPr>
                <p:grpSpPr>
                  <a:xfrm>
                    <a:off x="8044150" y="3146945"/>
                    <a:ext cx="1328877" cy="1236390"/>
                    <a:chOff x="8459344" y="5109031"/>
                    <a:chExt cx="1470831" cy="1354784"/>
                  </a:xfrm>
                </p:grpSpPr>
                <p:sp>
                  <p:nvSpPr>
                    <p:cNvPr id="553" name="Oval 552"/>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4"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55" name="Group 554"/>
                    <p:cNvGrpSpPr/>
                    <p:nvPr/>
                  </p:nvGrpSpPr>
                  <p:grpSpPr>
                    <a:xfrm>
                      <a:off x="8637297" y="5109031"/>
                      <a:ext cx="925409" cy="1281071"/>
                      <a:chOff x="13103226" y="2775830"/>
                      <a:chExt cx="1039812" cy="1407232"/>
                    </a:xfrm>
                  </p:grpSpPr>
                  <p:sp>
                    <p:nvSpPr>
                      <p:cNvPr id="556"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6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40" name="Group 539"/>
                  <p:cNvGrpSpPr/>
                  <p:nvPr/>
                </p:nvGrpSpPr>
                <p:grpSpPr>
                  <a:xfrm>
                    <a:off x="9389740" y="3146947"/>
                    <a:ext cx="1328877" cy="1236389"/>
                    <a:chOff x="8459344" y="5109031"/>
                    <a:chExt cx="1470831" cy="1354784"/>
                  </a:xfrm>
                </p:grpSpPr>
                <p:sp>
                  <p:nvSpPr>
                    <p:cNvPr id="541" name="Oval 540"/>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2"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43" name="Group 542"/>
                    <p:cNvGrpSpPr/>
                    <p:nvPr/>
                  </p:nvGrpSpPr>
                  <p:grpSpPr>
                    <a:xfrm>
                      <a:off x="8637297" y="5109031"/>
                      <a:ext cx="925409" cy="1281071"/>
                      <a:chOff x="13103226" y="2775830"/>
                      <a:chExt cx="1039812" cy="1407232"/>
                    </a:xfrm>
                  </p:grpSpPr>
                  <p:sp>
                    <p:nvSpPr>
                      <p:cNvPr id="544"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4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5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nvGrpSpPr>
                <p:cNvPr id="498" name="Group 497"/>
                <p:cNvGrpSpPr/>
                <p:nvPr/>
              </p:nvGrpSpPr>
              <p:grpSpPr>
                <a:xfrm>
                  <a:off x="7316237" y="2609926"/>
                  <a:ext cx="1852326" cy="574536"/>
                  <a:chOff x="6701742" y="3137423"/>
                  <a:chExt cx="4016875" cy="1245913"/>
                </a:xfrm>
              </p:grpSpPr>
              <p:grpSp>
                <p:nvGrpSpPr>
                  <p:cNvPr id="499" name="Group 498"/>
                  <p:cNvGrpSpPr/>
                  <p:nvPr/>
                </p:nvGrpSpPr>
                <p:grpSpPr>
                  <a:xfrm>
                    <a:off x="6701742" y="3137423"/>
                    <a:ext cx="1328877" cy="1236390"/>
                    <a:chOff x="8459344" y="5109031"/>
                    <a:chExt cx="1470831" cy="1354784"/>
                  </a:xfrm>
                </p:grpSpPr>
                <p:sp>
                  <p:nvSpPr>
                    <p:cNvPr id="526" name="Oval 525"/>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28" name="Group 527"/>
                    <p:cNvGrpSpPr/>
                    <p:nvPr/>
                  </p:nvGrpSpPr>
                  <p:grpSpPr>
                    <a:xfrm>
                      <a:off x="8637297" y="5109031"/>
                      <a:ext cx="925409" cy="1281071"/>
                      <a:chOff x="13103226" y="2775830"/>
                      <a:chExt cx="1039812" cy="1407232"/>
                    </a:xfrm>
                  </p:grpSpPr>
                  <p:sp>
                    <p:nvSpPr>
                      <p:cNvPr id="529"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3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00" name="Group 499"/>
                  <p:cNvGrpSpPr/>
                  <p:nvPr/>
                </p:nvGrpSpPr>
                <p:grpSpPr>
                  <a:xfrm>
                    <a:off x="8044150" y="3146945"/>
                    <a:ext cx="1328877" cy="1236390"/>
                    <a:chOff x="8459344" y="5109031"/>
                    <a:chExt cx="1470831" cy="1354784"/>
                  </a:xfrm>
                </p:grpSpPr>
                <p:sp>
                  <p:nvSpPr>
                    <p:cNvPr id="514" name="Oval 513"/>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16" name="Group 515"/>
                    <p:cNvGrpSpPr/>
                    <p:nvPr/>
                  </p:nvGrpSpPr>
                  <p:grpSpPr>
                    <a:xfrm>
                      <a:off x="8637297" y="5109031"/>
                      <a:ext cx="925409" cy="1281071"/>
                      <a:chOff x="13103226" y="2775830"/>
                      <a:chExt cx="1039812" cy="1407232"/>
                    </a:xfrm>
                  </p:grpSpPr>
                  <p:sp>
                    <p:nvSpPr>
                      <p:cNvPr id="517"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2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01" name="Group 500"/>
                  <p:cNvGrpSpPr/>
                  <p:nvPr/>
                </p:nvGrpSpPr>
                <p:grpSpPr>
                  <a:xfrm>
                    <a:off x="9389740" y="3146947"/>
                    <a:ext cx="1328877" cy="1236389"/>
                    <a:chOff x="8459344" y="5109031"/>
                    <a:chExt cx="1470831" cy="1354784"/>
                  </a:xfrm>
                </p:grpSpPr>
                <p:sp>
                  <p:nvSpPr>
                    <p:cNvPr id="502" name="Oval 501"/>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04" name="Group 503"/>
                    <p:cNvGrpSpPr/>
                    <p:nvPr/>
                  </p:nvGrpSpPr>
                  <p:grpSpPr>
                    <a:xfrm>
                      <a:off x="8637297" y="5109031"/>
                      <a:ext cx="925409" cy="1281071"/>
                      <a:chOff x="13103226" y="2775830"/>
                      <a:chExt cx="1039812" cy="1407232"/>
                    </a:xfrm>
                  </p:grpSpPr>
                  <p:sp>
                    <p:nvSpPr>
                      <p:cNvPr id="505"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1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nvGrpSpPr>
              <p:cNvPr id="457" name="Group 456"/>
              <p:cNvGrpSpPr/>
              <p:nvPr/>
            </p:nvGrpSpPr>
            <p:grpSpPr>
              <a:xfrm>
                <a:off x="6402026" y="4699832"/>
                <a:ext cx="1852326" cy="574536"/>
                <a:chOff x="6701742" y="3137423"/>
                <a:chExt cx="4016875" cy="1245913"/>
              </a:xfrm>
            </p:grpSpPr>
            <p:grpSp>
              <p:nvGrpSpPr>
                <p:cNvPr id="458" name="Group 457"/>
                <p:cNvGrpSpPr/>
                <p:nvPr/>
              </p:nvGrpSpPr>
              <p:grpSpPr>
                <a:xfrm>
                  <a:off x="6701742" y="3137423"/>
                  <a:ext cx="1328877" cy="1236390"/>
                  <a:chOff x="8459344" y="5109031"/>
                  <a:chExt cx="1470831" cy="1354784"/>
                </a:xfrm>
              </p:grpSpPr>
              <p:sp>
                <p:nvSpPr>
                  <p:cNvPr id="485" name="Oval 484"/>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87" name="Group 486"/>
                  <p:cNvGrpSpPr/>
                  <p:nvPr/>
                </p:nvGrpSpPr>
                <p:grpSpPr>
                  <a:xfrm>
                    <a:off x="8637297" y="5109031"/>
                    <a:ext cx="925409" cy="1281071"/>
                    <a:chOff x="13103226" y="2775830"/>
                    <a:chExt cx="1039812" cy="1407232"/>
                  </a:xfrm>
                </p:grpSpPr>
                <p:sp>
                  <p:nvSpPr>
                    <p:cNvPr id="488"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9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459" name="Group 458"/>
                <p:cNvGrpSpPr/>
                <p:nvPr/>
              </p:nvGrpSpPr>
              <p:grpSpPr>
                <a:xfrm>
                  <a:off x="8044150" y="3146945"/>
                  <a:ext cx="1328877" cy="1236390"/>
                  <a:chOff x="8459344" y="5109031"/>
                  <a:chExt cx="1470831" cy="1354784"/>
                </a:xfrm>
              </p:grpSpPr>
              <p:sp>
                <p:nvSpPr>
                  <p:cNvPr id="473" name="Oval 472"/>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4"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75" name="Group 474"/>
                  <p:cNvGrpSpPr/>
                  <p:nvPr/>
                </p:nvGrpSpPr>
                <p:grpSpPr>
                  <a:xfrm>
                    <a:off x="8637297" y="5109031"/>
                    <a:ext cx="925409" cy="1281071"/>
                    <a:chOff x="13103226" y="2775830"/>
                    <a:chExt cx="1039812" cy="1407232"/>
                  </a:xfrm>
                </p:grpSpPr>
                <p:sp>
                  <p:nvSpPr>
                    <p:cNvPr id="476"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8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460" name="Group 459"/>
                <p:cNvGrpSpPr/>
                <p:nvPr/>
              </p:nvGrpSpPr>
              <p:grpSpPr>
                <a:xfrm>
                  <a:off x="9389740" y="3146947"/>
                  <a:ext cx="1328877" cy="1236389"/>
                  <a:chOff x="8459344" y="5109031"/>
                  <a:chExt cx="1470831" cy="1354784"/>
                </a:xfrm>
              </p:grpSpPr>
              <p:sp>
                <p:nvSpPr>
                  <p:cNvPr id="461" name="Oval 460"/>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2"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463" name="Group 462"/>
                  <p:cNvGrpSpPr/>
                  <p:nvPr/>
                </p:nvGrpSpPr>
                <p:grpSpPr>
                  <a:xfrm>
                    <a:off x="8637297" y="5109031"/>
                    <a:ext cx="925409" cy="1281071"/>
                    <a:chOff x="13103226" y="2775830"/>
                    <a:chExt cx="1039812" cy="1407232"/>
                  </a:xfrm>
                </p:grpSpPr>
                <p:sp>
                  <p:nvSpPr>
                    <p:cNvPr id="464"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6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6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6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6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6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47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grpSp>
      </p:grpSp>
      <p:grpSp>
        <p:nvGrpSpPr>
          <p:cNvPr id="577" name="Group 576"/>
          <p:cNvGrpSpPr/>
          <p:nvPr/>
        </p:nvGrpSpPr>
        <p:grpSpPr>
          <a:xfrm>
            <a:off x="6872295" y="2807703"/>
            <a:ext cx="895839" cy="879157"/>
            <a:chOff x="6464333" y="3187763"/>
            <a:chExt cx="1490247" cy="1462495"/>
          </a:xfrm>
        </p:grpSpPr>
        <p:grpSp>
          <p:nvGrpSpPr>
            <p:cNvPr id="578" name="Group 577"/>
            <p:cNvGrpSpPr/>
            <p:nvPr/>
          </p:nvGrpSpPr>
          <p:grpSpPr>
            <a:xfrm>
              <a:off x="6464333" y="3187763"/>
              <a:ext cx="741349" cy="689753"/>
              <a:chOff x="8459344" y="5109031"/>
              <a:chExt cx="1470831" cy="1354784"/>
            </a:xfrm>
          </p:grpSpPr>
          <p:sp>
            <p:nvSpPr>
              <p:cNvPr id="618" name="Oval 617"/>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9"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620" name="Group 619"/>
              <p:cNvGrpSpPr/>
              <p:nvPr/>
            </p:nvGrpSpPr>
            <p:grpSpPr>
              <a:xfrm>
                <a:off x="8637297" y="5109031"/>
                <a:ext cx="925409" cy="1281071"/>
                <a:chOff x="13103226" y="2775830"/>
                <a:chExt cx="1039812" cy="1407232"/>
              </a:xfrm>
            </p:grpSpPr>
            <p:sp>
              <p:nvSpPr>
                <p:cNvPr id="621"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6"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7"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8"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29"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79" name="Group 578"/>
            <p:cNvGrpSpPr/>
            <p:nvPr/>
          </p:nvGrpSpPr>
          <p:grpSpPr>
            <a:xfrm>
              <a:off x="7213231" y="3193075"/>
              <a:ext cx="741349" cy="689753"/>
              <a:chOff x="8459344" y="5109031"/>
              <a:chExt cx="1470831" cy="1354784"/>
            </a:xfrm>
          </p:grpSpPr>
          <p:sp>
            <p:nvSpPr>
              <p:cNvPr id="606" name="Oval 605"/>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608" name="Group 607"/>
              <p:cNvGrpSpPr/>
              <p:nvPr/>
            </p:nvGrpSpPr>
            <p:grpSpPr>
              <a:xfrm>
                <a:off x="8637297" y="5109031"/>
                <a:ext cx="925409" cy="1281071"/>
                <a:chOff x="13103226" y="2775830"/>
                <a:chExt cx="1039812" cy="1407232"/>
              </a:xfrm>
            </p:grpSpPr>
            <p:sp>
              <p:nvSpPr>
                <p:cNvPr id="609"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1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80" name="Group 579"/>
            <p:cNvGrpSpPr/>
            <p:nvPr/>
          </p:nvGrpSpPr>
          <p:grpSpPr>
            <a:xfrm>
              <a:off x="6464333" y="3955193"/>
              <a:ext cx="741349" cy="689753"/>
              <a:chOff x="8459344" y="5109031"/>
              <a:chExt cx="1470831" cy="1354784"/>
            </a:xfrm>
          </p:grpSpPr>
          <p:sp>
            <p:nvSpPr>
              <p:cNvPr id="594" name="Oval 593"/>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5"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96" name="Group 595"/>
              <p:cNvGrpSpPr/>
              <p:nvPr/>
            </p:nvGrpSpPr>
            <p:grpSpPr>
              <a:xfrm>
                <a:off x="8637297" y="5109031"/>
                <a:ext cx="925409" cy="1281071"/>
                <a:chOff x="13103226" y="2775830"/>
                <a:chExt cx="1039812" cy="1407232"/>
              </a:xfrm>
            </p:grpSpPr>
            <p:sp>
              <p:nvSpPr>
                <p:cNvPr id="597"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60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nvGrpSpPr>
            <p:cNvPr id="581" name="Group 580"/>
            <p:cNvGrpSpPr/>
            <p:nvPr/>
          </p:nvGrpSpPr>
          <p:grpSpPr>
            <a:xfrm>
              <a:off x="7213231" y="3960505"/>
              <a:ext cx="741349" cy="689753"/>
              <a:chOff x="8459344" y="5109031"/>
              <a:chExt cx="1470831" cy="1354784"/>
            </a:xfrm>
          </p:grpSpPr>
          <p:sp>
            <p:nvSpPr>
              <p:cNvPr id="582" name="Oval 581"/>
              <p:cNvSpPr/>
              <p:nvPr/>
            </p:nvSpPr>
            <p:spPr bwMode="auto">
              <a:xfrm>
                <a:off x="8459344" y="6225509"/>
                <a:ext cx="1281314" cy="238306"/>
              </a:xfrm>
              <a:prstGeom prst="ellipse">
                <a:avLst/>
              </a:prstGeom>
              <a:no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0000"/>
                  </a:solidFill>
                  <a:effectLst/>
                  <a:uLnTx/>
                  <a:uFillTx/>
                </a:endParaRPr>
              </a:p>
            </p:txBody>
          </p:sp>
          <p:grpSp>
            <p:nvGrpSpPr>
              <p:cNvPr id="584" name="Group 583"/>
              <p:cNvGrpSpPr/>
              <p:nvPr/>
            </p:nvGrpSpPr>
            <p:grpSpPr>
              <a:xfrm>
                <a:off x="8637297" y="5109031"/>
                <a:ext cx="925409" cy="1281071"/>
                <a:chOff x="13103226" y="2775830"/>
                <a:chExt cx="1039812" cy="1407232"/>
              </a:xfrm>
            </p:grpSpPr>
            <p:sp>
              <p:nvSpPr>
                <p:cNvPr id="585"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8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8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8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8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sp>
              <p:nvSpPr>
                <p:cNvPr id="59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endParaRPr>
                </a:p>
              </p:txBody>
            </p:sp>
          </p:grpSp>
        </p:grpSp>
      </p:grpSp>
      <p:sp>
        <p:nvSpPr>
          <p:cNvPr id="630" name="Rectangle 629"/>
          <p:cNvSpPr/>
          <p:nvPr/>
        </p:nvSpPr>
        <p:spPr>
          <a:xfrm>
            <a:off x="6486541" y="4860934"/>
            <a:ext cx="4511300"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rPr>
              <a:t>Auto-scale | Load balancing | Custom and marketplace VMs </a:t>
            </a:r>
          </a:p>
        </p:txBody>
      </p:sp>
      <p:sp>
        <p:nvSpPr>
          <p:cNvPr id="635" name="TextBox 634"/>
          <p:cNvSpPr txBox="1"/>
          <p:nvPr/>
        </p:nvSpPr>
        <p:spPr>
          <a:xfrm>
            <a:off x="6818405" y="2596965"/>
            <a:ext cx="990612"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Scale Set 1</a:t>
            </a:r>
          </a:p>
        </p:txBody>
      </p:sp>
      <p:sp>
        <p:nvSpPr>
          <p:cNvPr id="636" name="TextBox 635"/>
          <p:cNvSpPr txBox="1"/>
          <p:nvPr/>
        </p:nvSpPr>
        <p:spPr>
          <a:xfrm>
            <a:off x="8000122" y="2596965"/>
            <a:ext cx="990612"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Scale Set 2</a:t>
            </a:r>
          </a:p>
        </p:txBody>
      </p:sp>
      <p:sp>
        <p:nvSpPr>
          <p:cNvPr id="637" name="TextBox 636"/>
          <p:cNvSpPr txBox="1"/>
          <p:nvPr/>
        </p:nvSpPr>
        <p:spPr>
          <a:xfrm>
            <a:off x="9409561" y="2596965"/>
            <a:ext cx="990612"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Scale Set 3</a:t>
            </a:r>
          </a:p>
        </p:txBody>
      </p:sp>
    </p:spTree>
    <p:extLst>
      <p:ext uri="{BB962C8B-B14F-4D97-AF65-F5344CB8AC3E}">
        <p14:creationId xmlns:p14="http://schemas.microsoft.com/office/powerpoint/2010/main" val="11123102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95"/>
          <p:cNvSpPr>
            <a:spLocks/>
          </p:cNvSpPr>
          <p:nvPr/>
        </p:nvSpPr>
        <p:spPr bwMode="auto">
          <a:xfrm flipH="1">
            <a:off x="9045645" y="1931970"/>
            <a:ext cx="2681935" cy="179409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95"/>
          <p:cNvSpPr>
            <a:spLocks/>
          </p:cNvSpPr>
          <p:nvPr/>
        </p:nvSpPr>
        <p:spPr bwMode="auto">
          <a:xfrm flipH="1">
            <a:off x="4765694" y="2545977"/>
            <a:ext cx="2681935" cy="179409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5" name="Freeform 95"/>
          <p:cNvSpPr>
            <a:spLocks/>
          </p:cNvSpPr>
          <p:nvPr/>
        </p:nvSpPr>
        <p:spPr bwMode="auto">
          <a:xfrm flipH="1">
            <a:off x="5786650" y="1817149"/>
            <a:ext cx="5634778" cy="355219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38100">
            <a:solidFill>
              <a:schemeClr val="accent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8" name="Group 27"/>
          <p:cNvGrpSpPr/>
          <p:nvPr/>
        </p:nvGrpSpPr>
        <p:grpSpPr>
          <a:xfrm>
            <a:off x="6701742" y="3776565"/>
            <a:ext cx="1328877" cy="1297146"/>
            <a:chOff x="8459344" y="5109031"/>
            <a:chExt cx="1470831" cy="1421358"/>
          </a:xfrm>
        </p:grpSpPr>
        <p:grpSp>
          <p:nvGrpSpPr>
            <p:cNvPr id="69" name="Group 68"/>
            <p:cNvGrpSpPr/>
            <p:nvPr/>
          </p:nvGrpSpPr>
          <p:grpSpPr>
            <a:xfrm>
              <a:off x="8459344" y="5109031"/>
              <a:ext cx="1470831" cy="1354784"/>
              <a:chOff x="8459344" y="5109031"/>
              <a:chExt cx="1470831" cy="1354784"/>
            </a:xfrm>
          </p:grpSpPr>
          <p:sp>
            <p:nvSpPr>
              <p:cNvPr id="71" name="Oval 70"/>
              <p:cNvSpPr/>
              <p:nvPr/>
            </p:nvSpPr>
            <p:spPr bwMode="auto">
              <a:xfrm>
                <a:off x="8459344" y="6225509"/>
                <a:ext cx="1281314" cy="238306"/>
              </a:xfrm>
              <a:prstGeom prst="ellipse">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2"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73" name="Group 72"/>
              <p:cNvGrpSpPr/>
              <p:nvPr/>
            </p:nvGrpSpPr>
            <p:grpSpPr>
              <a:xfrm>
                <a:off x="8637297" y="5109031"/>
                <a:ext cx="925409" cy="1281071"/>
                <a:chOff x="13103226" y="2775830"/>
                <a:chExt cx="1039812" cy="1407232"/>
              </a:xfrm>
            </p:grpSpPr>
            <p:sp>
              <p:nvSpPr>
                <p:cNvPr id="74" name="Rectangle 5"/>
                <p:cNvSpPr>
                  <a:spLocks noChangeArrowheads="1"/>
                </p:cNvSpPr>
                <p:nvPr/>
              </p:nvSpPr>
              <p:spPr bwMode="auto">
                <a:xfrm>
                  <a:off x="13103226" y="2775830"/>
                  <a:ext cx="1039812" cy="14072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70" name="TextBox 69"/>
            <p:cNvSpPr txBox="1"/>
            <p:nvPr/>
          </p:nvSpPr>
          <p:spPr>
            <a:xfrm>
              <a:off x="8682533" y="5994163"/>
              <a:ext cx="814632" cy="5362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VM1</a:t>
              </a:r>
            </a:p>
          </p:txBody>
        </p:sp>
      </p:grpSp>
      <p:grpSp>
        <p:nvGrpSpPr>
          <p:cNvPr id="83" name="Group 82"/>
          <p:cNvGrpSpPr/>
          <p:nvPr/>
        </p:nvGrpSpPr>
        <p:grpSpPr>
          <a:xfrm>
            <a:off x="8044150" y="3786088"/>
            <a:ext cx="1328877" cy="1297146"/>
            <a:chOff x="8459344" y="5109031"/>
            <a:chExt cx="1470831" cy="1421358"/>
          </a:xfrm>
        </p:grpSpPr>
        <p:grpSp>
          <p:nvGrpSpPr>
            <p:cNvPr id="84" name="Group 83"/>
            <p:cNvGrpSpPr/>
            <p:nvPr/>
          </p:nvGrpSpPr>
          <p:grpSpPr>
            <a:xfrm>
              <a:off x="8459344" y="5109031"/>
              <a:ext cx="1470831" cy="1354784"/>
              <a:chOff x="8459344" y="5109031"/>
              <a:chExt cx="1470831" cy="1354784"/>
            </a:xfrm>
          </p:grpSpPr>
          <p:sp>
            <p:nvSpPr>
              <p:cNvPr id="86" name="Oval 85"/>
              <p:cNvSpPr/>
              <p:nvPr/>
            </p:nvSpPr>
            <p:spPr bwMode="auto">
              <a:xfrm>
                <a:off x="8459344" y="6225509"/>
                <a:ext cx="1281314" cy="238306"/>
              </a:xfrm>
              <a:prstGeom prst="ellipse">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88" name="Group 87"/>
              <p:cNvGrpSpPr/>
              <p:nvPr/>
            </p:nvGrpSpPr>
            <p:grpSpPr>
              <a:xfrm>
                <a:off x="8637297" y="5109031"/>
                <a:ext cx="925409" cy="1281071"/>
                <a:chOff x="13103226" y="2775830"/>
                <a:chExt cx="1039812" cy="1407232"/>
              </a:xfrm>
            </p:grpSpPr>
            <p:sp>
              <p:nvSpPr>
                <p:cNvPr id="89"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85" name="TextBox 84"/>
            <p:cNvSpPr txBox="1"/>
            <p:nvPr/>
          </p:nvSpPr>
          <p:spPr>
            <a:xfrm>
              <a:off x="8682533" y="5994163"/>
              <a:ext cx="814632" cy="5362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VM2</a:t>
              </a:r>
            </a:p>
          </p:txBody>
        </p:sp>
      </p:grpSp>
      <p:grpSp>
        <p:nvGrpSpPr>
          <p:cNvPr id="98" name="Group 97"/>
          <p:cNvGrpSpPr/>
          <p:nvPr/>
        </p:nvGrpSpPr>
        <p:grpSpPr>
          <a:xfrm>
            <a:off x="9389740" y="3786088"/>
            <a:ext cx="1328877" cy="1297146"/>
            <a:chOff x="8459344" y="5109031"/>
            <a:chExt cx="1470831" cy="1421358"/>
          </a:xfrm>
        </p:grpSpPr>
        <p:grpSp>
          <p:nvGrpSpPr>
            <p:cNvPr id="99" name="Group 98"/>
            <p:cNvGrpSpPr/>
            <p:nvPr/>
          </p:nvGrpSpPr>
          <p:grpSpPr>
            <a:xfrm>
              <a:off x="8459344" y="5109031"/>
              <a:ext cx="1470831" cy="1354784"/>
              <a:chOff x="8459344" y="5109031"/>
              <a:chExt cx="1470831" cy="1354784"/>
            </a:xfrm>
          </p:grpSpPr>
          <p:sp>
            <p:nvSpPr>
              <p:cNvPr id="101" name="Oval 100"/>
              <p:cNvSpPr/>
              <p:nvPr/>
            </p:nvSpPr>
            <p:spPr bwMode="auto">
              <a:xfrm>
                <a:off x="8459344" y="6225509"/>
                <a:ext cx="1281314" cy="238306"/>
              </a:xfrm>
              <a:prstGeom prst="ellipse">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03" name="Group 102"/>
              <p:cNvGrpSpPr/>
              <p:nvPr/>
            </p:nvGrpSpPr>
            <p:grpSpPr>
              <a:xfrm>
                <a:off x="8637297" y="5109031"/>
                <a:ext cx="925409" cy="1281071"/>
                <a:chOff x="13103226" y="2775830"/>
                <a:chExt cx="1039812" cy="1407232"/>
              </a:xfrm>
            </p:grpSpPr>
            <p:sp>
              <p:nvSpPr>
                <p:cNvPr id="104"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00" name="TextBox 99"/>
            <p:cNvSpPr txBox="1"/>
            <p:nvPr/>
          </p:nvSpPr>
          <p:spPr>
            <a:xfrm>
              <a:off x="8682533" y="5994163"/>
              <a:ext cx="814632" cy="5362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VM3</a:t>
              </a:r>
            </a:p>
          </p:txBody>
        </p:sp>
      </p:grpSp>
      <p:sp>
        <p:nvSpPr>
          <p:cNvPr id="5" name="TextBox 4"/>
          <p:cNvSpPr txBox="1"/>
          <p:nvPr/>
        </p:nvSpPr>
        <p:spPr>
          <a:xfrm>
            <a:off x="6853347" y="3590429"/>
            <a:ext cx="836095"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10.0.0.2</a:t>
            </a:r>
          </a:p>
        </p:txBody>
      </p:sp>
      <p:sp>
        <p:nvSpPr>
          <p:cNvPr id="113" name="TextBox 112"/>
          <p:cNvSpPr txBox="1"/>
          <p:nvPr/>
        </p:nvSpPr>
        <p:spPr>
          <a:xfrm>
            <a:off x="8185991" y="3584586"/>
            <a:ext cx="836095"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10.0.0.3</a:t>
            </a:r>
          </a:p>
        </p:txBody>
      </p:sp>
      <p:sp>
        <p:nvSpPr>
          <p:cNvPr id="114" name="TextBox 113"/>
          <p:cNvSpPr txBox="1"/>
          <p:nvPr/>
        </p:nvSpPr>
        <p:spPr>
          <a:xfrm>
            <a:off x="9295769" y="3579127"/>
            <a:ext cx="1345591" cy="15234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2917">
                      <a:srgbClr val="505050"/>
                    </a:gs>
                    <a:gs pos="30000">
                      <a:srgbClr val="505050"/>
                    </a:gs>
                  </a:gsLst>
                  <a:lin ang="5400000" scaled="0"/>
                </a:gradFill>
                <a:effectLst/>
                <a:uLnTx/>
                <a:uFillTx/>
              </a:rPr>
              <a:t>191.239.213.197</a:t>
            </a:r>
          </a:p>
        </p:txBody>
      </p:sp>
      <p:sp>
        <p:nvSpPr>
          <p:cNvPr id="6" name="TextBox 5"/>
          <p:cNvSpPr txBox="1"/>
          <p:nvPr/>
        </p:nvSpPr>
        <p:spPr>
          <a:xfrm>
            <a:off x="6926139" y="2946916"/>
            <a:ext cx="3393672" cy="2215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2917">
                      <a:srgbClr val="505050"/>
                    </a:gs>
                    <a:gs pos="30000">
                      <a:srgbClr val="505050"/>
                    </a:gs>
                  </a:gsLst>
                  <a:lin ang="5400000" scaled="0"/>
                </a:gradFill>
                <a:effectLst/>
                <a:uLnTx/>
                <a:uFillTx/>
              </a:rPr>
              <a:t>Reserved IPs per virtual device</a:t>
            </a:r>
          </a:p>
        </p:txBody>
      </p:sp>
      <p:sp>
        <p:nvSpPr>
          <p:cNvPr id="2" name="Title 1"/>
          <p:cNvSpPr>
            <a:spLocks noGrp="1"/>
          </p:cNvSpPr>
          <p:nvPr>
            <p:ph type="title"/>
          </p:nvPr>
        </p:nvSpPr>
        <p:spPr/>
        <p:txBody>
          <a:bodyPr/>
          <a:lstStyle/>
          <a:p>
            <a:r>
              <a:rPr lang="en-US" dirty="0"/>
              <a:t>Reservations for Instance Level IP</a:t>
            </a:r>
          </a:p>
        </p:txBody>
      </p:sp>
      <p:sp>
        <p:nvSpPr>
          <p:cNvPr id="3" name="Text Placeholder 2"/>
          <p:cNvSpPr>
            <a:spLocks noGrp="1"/>
          </p:cNvSpPr>
          <p:nvPr>
            <p:ph type="body" sz="quarter" idx="10"/>
          </p:nvPr>
        </p:nvSpPr>
        <p:spPr/>
        <p:txBody>
          <a:bodyPr/>
          <a:lstStyle/>
          <a:p>
            <a:r>
              <a:rPr lang="en-US" dirty="0"/>
              <a:t>What is the feature?</a:t>
            </a:r>
          </a:p>
        </p:txBody>
      </p:sp>
      <p:sp>
        <p:nvSpPr>
          <p:cNvPr id="4" name="Text Placeholder 3"/>
          <p:cNvSpPr>
            <a:spLocks noGrp="1"/>
          </p:cNvSpPr>
          <p:nvPr>
            <p:ph type="body" sz="quarter" idx="11"/>
          </p:nvPr>
        </p:nvSpPr>
        <p:spPr/>
        <p:txBody>
          <a:bodyPr/>
          <a:lstStyle/>
          <a:p>
            <a:r>
              <a:rPr lang="en-US" dirty="0"/>
              <a:t>Customers can now associate Reserved IP Addresses to the Network Interface card of a Virtual Machine. Additionally, they can also reserve the existing dynamic Public IP Addresses on the Virtual Machine.</a:t>
            </a:r>
          </a:p>
        </p:txBody>
      </p:sp>
      <p:sp>
        <p:nvSpPr>
          <p:cNvPr id="7" name="Text Placeholder 6"/>
          <p:cNvSpPr>
            <a:spLocks noGrp="1"/>
          </p:cNvSpPr>
          <p:nvPr>
            <p:ph type="body" sz="quarter" idx="12"/>
          </p:nvPr>
        </p:nvSpPr>
        <p:spPr/>
        <p:txBody>
          <a:bodyPr/>
          <a:lstStyle/>
          <a:p>
            <a:r>
              <a:rPr lang="en-US" dirty="0"/>
              <a:t>Availability:  December CY2015</a:t>
            </a:r>
          </a:p>
        </p:txBody>
      </p:sp>
    </p:spTree>
    <p:extLst>
      <p:ext uri="{BB962C8B-B14F-4D97-AF65-F5344CB8AC3E}">
        <p14:creationId xmlns:p14="http://schemas.microsoft.com/office/powerpoint/2010/main" val="419476056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Container Service</a:t>
            </a:r>
            <a:endParaRPr lang="en-US" dirty="0"/>
          </a:p>
        </p:txBody>
      </p:sp>
      <p:sp>
        <p:nvSpPr>
          <p:cNvPr id="6" name="Text Placeholder 5"/>
          <p:cNvSpPr>
            <a:spLocks noGrp="1"/>
          </p:cNvSpPr>
          <p:nvPr>
            <p:ph type="body" sz="quarter" idx="10"/>
          </p:nvPr>
        </p:nvSpPr>
        <p:spPr/>
        <p:txBody>
          <a:bodyPr/>
          <a:lstStyle/>
          <a:p>
            <a:r>
              <a:rPr lang="en-US" dirty="0"/>
              <a:t>What is the feature?</a:t>
            </a:r>
          </a:p>
        </p:txBody>
      </p:sp>
      <p:sp>
        <p:nvSpPr>
          <p:cNvPr id="8" name="Text Placeholder 7"/>
          <p:cNvSpPr>
            <a:spLocks noGrp="1"/>
          </p:cNvSpPr>
          <p:nvPr>
            <p:ph type="body" sz="quarter" idx="12"/>
          </p:nvPr>
        </p:nvSpPr>
        <p:spPr>
          <a:xfrm>
            <a:off x="6513922" y="1042628"/>
            <a:ext cx="5411158" cy="462853"/>
          </a:xfrm>
        </p:spPr>
        <p:txBody>
          <a:bodyPr/>
          <a:lstStyle/>
          <a:p>
            <a:r>
              <a:rPr lang="en-US" dirty="0"/>
              <a:t>Availability: April CY20106 </a:t>
            </a:r>
          </a:p>
        </p:txBody>
      </p:sp>
      <p:sp>
        <p:nvSpPr>
          <p:cNvPr id="7" name="Text Placeholder 6"/>
          <p:cNvSpPr>
            <a:spLocks noGrp="1"/>
          </p:cNvSpPr>
          <p:nvPr>
            <p:ph type="body" sz="quarter" idx="11"/>
          </p:nvPr>
        </p:nvSpPr>
        <p:spPr/>
        <p:txBody>
          <a:bodyPr/>
          <a:lstStyle/>
          <a:p>
            <a:r>
              <a:rPr lang="en-US" dirty="0"/>
              <a:t>Azure Container Service builds on our work with Docker and Mesosphere to create and manage scalable clusters of host machines onto which containerized applications can be deployed, orchestrated, and managed.</a:t>
            </a:r>
          </a:p>
          <a:p>
            <a:r>
              <a:rPr lang="en-US" dirty="0"/>
              <a:t>By leveraging Azure Container Service Resource Provider for Azure Resource Manager(ARM), Azure Container Service will make it easy for you to create and manage clusters of hosts pre-configured with Docker, Apache </a:t>
            </a:r>
            <a:r>
              <a:rPr lang="en-US" dirty="0" err="1"/>
              <a:t>Mesos</a:t>
            </a:r>
            <a:r>
              <a:rPr lang="en-US" dirty="0"/>
              <a:t>, Marathon and Docker Swarm. This work couples Azure's hyper-scale and enterprise-grade cloud with proven open source technologies to deliver the foundation for the container deployment, orchestration, and management service any team building container apps will need.</a:t>
            </a:r>
          </a:p>
        </p:txBody>
      </p:sp>
      <p:grpSp>
        <p:nvGrpSpPr>
          <p:cNvPr id="25" name="Group 24"/>
          <p:cNvGrpSpPr/>
          <p:nvPr/>
        </p:nvGrpSpPr>
        <p:grpSpPr>
          <a:xfrm>
            <a:off x="5775837" y="3453194"/>
            <a:ext cx="1566253" cy="975809"/>
            <a:chOff x="6511507" y="2294528"/>
            <a:chExt cx="3058288" cy="1905379"/>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07" y="2294641"/>
              <a:ext cx="1905266" cy="1905266"/>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018" y="2294641"/>
              <a:ext cx="1905266" cy="1905266"/>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529" y="2294641"/>
              <a:ext cx="1905266" cy="190526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7953" b="52192"/>
            <a:stretch/>
          </p:blipFill>
          <p:spPr>
            <a:xfrm>
              <a:off x="7287293" y="2295040"/>
              <a:ext cx="1181997" cy="910739"/>
            </a:xfrm>
            <a:prstGeom prst="rect">
              <a:avLst/>
            </a:prstGeom>
            <a:solidFill>
              <a:schemeClr val="bg1"/>
            </a:solidFill>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37953" b="52192"/>
            <a:stretch/>
          </p:blipFill>
          <p:spPr>
            <a:xfrm>
              <a:off x="6884913" y="2294528"/>
              <a:ext cx="1181997" cy="910739"/>
            </a:xfrm>
            <a:prstGeom prst="rect">
              <a:avLst/>
            </a:prstGeom>
          </p:spPr>
        </p:pic>
      </p:grpSp>
      <p:sp>
        <p:nvSpPr>
          <p:cNvPr id="26" name="Freeform 95"/>
          <p:cNvSpPr>
            <a:spLocks/>
          </p:cNvSpPr>
          <p:nvPr/>
        </p:nvSpPr>
        <p:spPr bwMode="auto">
          <a:xfrm flipH="1">
            <a:off x="4614442" y="1263165"/>
            <a:ext cx="6893349" cy="457785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chemeClr val="accent1"/>
            </a:solidFill>
            <a:prstDash val="sysDot"/>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Oval 9"/>
          <p:cNvSpPr>
            <a:spLocks noChangeArrowheads="1"/>
          </p:cNvSpPr>
          <p:nvPr/>
        </p:nvSpPr>
        <p:spPr bwMode="auto">
          <a:xfrm>
            <a:off x="6243685" y="1970751"/>
            <a:ext cx="936530" cy="941427"/>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50" name="Group 49"/>
          <p:cNvGrpSpPr/>
          <p:nvPr/>
        </p:nvGrpSpPr>
        <p:grpSpPr>
          <a:xfrm>
            <a:off x="6322905" y="2110534"/>
            <a:ext cx="429737" cy="416917"/>
            <a:chOff x="6344547" y="2134055"/>
            <a:chExt cx="475801" cy="461607"/>
          </a:xfrm>
        </p:grpSpPr>
        <p:grpSp>
          <p:nvGrpSpPr>
            <p:cNvPr id="45" name="Group 44"/>
            <p:cNvGrpSpPr/>
            <p:nvPr/>
          </p:nvGrpSpPr>
          <p:grpSpPr>
            <a:xfrm>
              <a:off x="6493079" y="2134055"/>
              <a:ext cx="327269" cy="375317"/>
              <a:chOff x="6493079" y="2134055"/>
              <a:chExt cx="473588" cy="543115"/>
            </a:xfrm>
          </p:grpSpPr>
          <p:sp>
            <p:nvSpPr>
              <p:cNvPr id="34"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46" name="Group 45"/>
            <p:cNvGrpSpPr/>
            <p:nvPr/>
          </p:nvGrpSpPr>
          <p:grpSpPr>
            <a:xfrm>
              <a:off x="6344547" y="2220345"/>
              <a:ext cx="327269" cy="375317"/>
              <a:chOff x="6493079" y="2134055"/>
              <a:chExt cx="473588" cy="543115"/>
            </a:xfrm>
          </p:grpSpPr>
          <p:sp>
            <p:nvSpPr>
              <p:cNvPr id="47"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1" name="Group 50"/>
          <p:cNvGrpSpPr/>
          <p:nvPr/>
        </p:nvGrpSpPr>
        <p:grpSpPr>
          <a:xfrm>
            <a:off x="6500932" y="2212097"/>
            <a:ext cx="429737" cy="416917"/>
            <a:chOff x="6344547" y="2134055"/>
            <a:chExt cx="475801" cy="461607"/>
          </a:xfrm>
        </p:grpSpPr>
        <p:grpSp>
          <p:nvGrpSpPr>
            <p:cNvPr id="52" name="Group 51"/>
            <p:cNvGrpSpPr/>
            <p:nvPr/>
          </p:nvGrpSpPr>
          <p:grpSpPr>
            <a:xfrm>
              <a:off x="6493079" y="2134055"/>
              <a:ext cx="327269" cy="375317"/>
              <a:chOff x="6493079" y="2134055"/>
              <a:chExt cx="473588" cy="543115"/>
            </a:xfrm>
          </p:grpSpPr>
          <p:sp>
            <p:nvSpPr>
              <p:cNvPr id="57"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6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009E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53" name="Group 52"/>
            <p:cNvGrpSpPr/>
            <p:nvPr/>
          </p:nvGrpSpPr>
          <p:grpSpPr>
            <a:xfrm>
              <a:off x="6344547" y="2220345"/>
              <a:ext cx="327269" cy="375317"/>
              <a:chOff x="6493079" y="2134055"/>
              <a:chExt cx="473588" cy="543115"/>
            </a:xfrm>
          </p:grpSpPr>
          <p:sp>
            <p:nvSpPr>
              <p:cNvPr id="54"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6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009E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69" name="Group 68"/>
          <p:cNvGrpSpPr/>
          <p:nvPr/>
        </p:nvGrpSpPr>
        <p:grpSpPr>
          <a:xfrm>
            <a:off x="6683272" y="2318628"/>
            <a:ext cx="456302" cy="416924"/>
            <a:chOff x="6695752" y="2255515"/>
            <a:chExt cx="505213" cy="461614"/>
          </a:xfrm>
        </p:grpSpPr>
        <p:grpSp>
          <p:nvGrpSpPr>
            <p:cNvPr id="60" name="Group 59"/>
            <p:cNvGrpSpPr/>
            <p:nvPr/>
          </p:nvGrpSpPr>
          <p:grpSpPr>
            <a:xfrm>
              <a:off x="6695752" y="2255515"/>
              <a:ext cx="475800" cy="461614"/>
              <a:chOff x="6344548" y="2134053"/>
              <a:chExt cx="475800" cy="461614"/>
            </a:xfrm>
          </p:grpSpPr>
          <p:grpSp>
            <p:nvGrpSpPr>
              <p:cNvPr id="61" name="Group 60"/>
              <p:cNvGrpSpPr/>
              <p:nvPr/>
            </p:nvGrpSpPr>
            <p:grpSpPr>
              <a:xfrm>
                <a:off x="6493079" y="2134053"/>
                <a:ext cx="327269" cy="375314"/>
                <a:chOff x="6493079" y="2134058"/>
                <a:chExt cx="473588" cy="543112"/>
              </a:xfrm>
            </p:grpSpPr>
            <p:sp>
              <p:nvSpPr>
                <p:cNvPr id="66"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12"/>
                <p:cNvSpPr>
                  <a:spLocks/>
                </p:cNvSpPr>
                <p:nvPr/>
              </p:nvSpPr>
              <p:spPr bwMode="auto">
                <a:xfrm>
                  <a:off x="6493082" y="2134058"/>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1"/>
              <p:cNvGrpSpPr/>
              <p:nvPr/>
            </p:nvGrpSpPr>
            <p:grpSpPr>
              <a:xfrm>
                <a:off x="6344548" y="2220347"/>
                <a:ext cx="327267" cy="375320"/>
                <a:chOff x="6493079" y="2134052"/>
                <a:chExt cx="473585" cy="543118"/>
              </a:xfrm>
            </p:grpSpPr>
            <p:sp>
              <p:nvSpPr>
                <p:cNvPr id="63"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12"/>
                <p:cNvSpPr>
                  <a:spLocks/>
                </p:cNvSpPr>
                <p:nvPr/>
              </p:nvSpPr>
              <p:spPr bwMode="auto">
                <a:xfrm>
                  <a:off x="6493079" y="2134052"/>
                  <a:ext cx="473585" cy="271170"/>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0658" y="2379617"/>
              <a:ext cx="360307" cy="271696"/>
            </a:xfrm>
            <a:prstGeom prst="rect">
              <a:avLst/>
            </a:prstGeom>
            <a:scene3d>
              <a:camera prst="isometricOffAxis2Right">
                <a:rot lat="1075749" lon="18075349" rev="97326"/>
              </a:camera>
              <a:lightRig rig="threePt" dir="t"/>
            </a:scene3d>
          </p:spPr>
        </p:pic>
      </p:grpSp>
      <p:grpSp>
        <p:nvGrpSpPr>
          <p:cNvPr id="100" name="Group 99"/>
          <p:cNvGrpSpPr/>
          <p:nvPr/>
        </p:nvGrpSpPr>
        <p:grpSpPr>
          <a:xfrm>
            <a:off x="8277522" y="2083643"/>
            <a:ext cx="846200" cy="850625"/>
            <a:chOff x="7295534" y="1482549"/>
            <a:chExt cx="936905" cy="941804"/>
          </a:xfrm>
        </p:grpSpPr>
        <p:sp>
          <p:nvSpPr>
            <p:cNvPr id="70" name="Oval 9"/>
            <p:cNvSpPr>
              <a:spLocks noChangeArrowheads="1"/>
            </p:cNvSpPr>
            <p:nvPr/>
          </p:nvSpPr>
          <p:spPr bwMode="auto">
            <a:xfrm>
              <a:off x="7295534" y="1482549"/>
              <a:ext cx="936905" cy="941804"/>
            </a:xfrm>
            <a:prstGeom prst="ellipse">
              <a:avLst/>
            </a:prstGeom>
            <a:solidFill>
              <a:srgbClr val="00B294"/>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80" name="Group 79"/>
            <p:cNvGrpSpPr/>
            <p:nvPr/>
          </p:nvGrpSpPr>
          <p:grpSpPr>
            <a:xfrm>
              <a:off x="7434413" y="1646320"/>
              <a:ext cx="475801" cy="461607"/>
              <a:chOff x="6344547" y="2134055"/>
              <a:chExt cx="475801" cy="461607"/>
            </a:xfrm>
          </p:grpSpPr>
          <p:grpSp>
            <p:nvGrpSpPr>
              <p:cNvPr id="81" name="Group 80"/>
              <p:cNvGrpSpPr/>
              <p:nvPr/>
            </p:nvGrpSpPr>
            <p:grpSpPr>
              <a:xfrm>
                <a:off x="6493079" y="2134055"/>
                <a:ext cx="327269" cy="375317"/>
                <a:chOff x="6493079" y="2134055"/>
                <a:chExt cx="473588" cy="543115"/>
              </a:xfrm>
            </p:grpSpPr>
            <p:sp>
              <p:nvSpPr>
                <p:cNvPr id="86"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8"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2" name="Group 81"/>
              <p:cNvGrpSpPr/>
              <p:nvPr/>
            </p:nvGrpSpPr>
            <p:grpSpPr>
              <a:xfrm>
                <a:off x="6344547" y="2220345"/>
                <a:ext cx="327269" cy="375317"/>
                <a:chOff x="6493079" y="2134055"/>
                <a:chExt cx="473588" cy="543115"/>
              </a:xfrm>
            </p:grpSpPr>
            <p:sp>
              <p:nvSpPr>
                <p:cNvPr id="83"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89" name="Group 88"/>
            <p:cNvGrpSpPr/>
            <p:nvPr/>
          </p:nvGrpSpPr>
          <p:grpSpPr>
            <a:xfrm>
              <a:off x="7630715" y="1764161"/>
              <a:ext cx="505213" cy="461614"/>
              <a:chOff x="6695752" y="2255515"/>
              <a:chExt cx="505213" cy="461614"/>
            </a:xfrm>
          </p:grpSpPr>
          <p:grpSp>
            <p:nvGrpSpPr>
              <p:cNvPr id="90" name="Group 89"/>
              <p:cNvGrpSpPr/>
              <p:nvPr/>
            </p:nvGrpSpPr>
            <p:grpSpPr>
              <a:xfrm>
                <a:off x="6695752" y="2255515"/>
                <a:ext cx="475800" cy="461614"/>
                <a:chOff x="6344548" y="2134053"/>
                <a:chExt cx="475800" cy="461614"/>
              </a:xfrm>
            </p:grpSpPr>
            <p:grpSp>
              <p:nvGrpSpPr>
                <p:cNvPr id="92" name="Group 91"/>
                <p:cNvGrpSpPr/>
                <p:nvPr/>
              </p:nvGrpSpPr>
              <p:grpSpPr>
                <a:xfrm>
                  <a:off x="6493079" y="2134053"/>
                  <a:ext cx="327269" cy="375314"/>
                  <a:chOff x="6493079" y="2134058"/>
                  <a:chExt cx="473588" cy="543112"/>
                </a:xfrm>
              </p:grpSpPr>
              <p:sp>
                <p:nvSpPr>
                  <p:cNvPr id="97"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12"/>
                  <p:cNvSpPr>
                    <a:spLocks/>
                  </p:cNvSpPr>
                  <p:nvPr/>
                </p:nvSpPr>
                <p:spPr bwMode="auto">
                  <a:xfrm>
                    <a:off x="6493082" y="2134058"/>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3" name="Group 92"/>
                <p:cNvGrpSpPr/>
                <p:nvPr/>
              </p:nvGrpSpPr>
              <p:grpSpPr>
                <a:xfrm>
                  <a:off x="6344548" y="2220347"/>
                  <a:ext cx="327267" cy="375320"/>
                  <a:chOff x="6493079" y="2134052"/>
                  <a:chExt cx="473585" cy="543118"/>
                </a:xfrm>
              </p:grpSpPr>
              <p:sp>
                <p:nvSpPr>
                  <p:cNvPr id="94"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12"/>
                  <p:cNvSpPr>
                    <a:spLocks/>
                  </p:cNvSpPr>
                  <p:nvPr/>
                </p:nvSpPr>
                <p:spPr bwMode="auto">
                  <a:xfrm>
                    <a:off x="6493079" y="2134052"/>
                    <a:ext cx="473585" cy="271170"/>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0658" y="2379617"/>
                <a:ext cx="360307" cy="271696"/>
              </a:xfrm>
              <a:prstGeom prst="rect">
                <a:avLst/>
              </a:prstGeom>
              <a:scene3d>
                <a:camera prst="isometricOffAxis2Right">
                  <a:rot lat="1075749" lon="18075349" rev="97326"/>
                </a:camera>
                <a:lightRig rig="threePt" dir="t"/>
              </a:scene3d>
            </p:spPr>
          </p:pic>
        </p:grpSp>
      </p:grpSp>
      <p:grpSp>
        <p:nvGrpSpPr>
          <p:cNvPr id="116" name="Group 115"/>
          <p:cNvGrpSpPr/>
          <p:nvPr/>
        </p:nvGrpSpPr>
        <p:grpSpPr>
          <a:xfrm>
            <a:off x="7345014" y="1567293"/>
            <a:ext cx="802715" cy="806914"/>
            <a:chOff x="7575310" y="1486959"/>
            <a:chExt cx="888758" cy="893407"/>
          </a:xfrm>
        </p:grpSpPr>
        <p:sp>
          <p:nvSpPr>
            <p:cNvPr id="38" name="Oval 5"/>
            <p:cNvSpPr>
              <a:spLocks noChangeArrowheads="1"/>
            </p:cNvSpPr>
            <p:nvPr/>
          </p:nvSpPr>
          <p:spPr bwMode="auto">
            <a:xfrm>
              <a:off x="7575310" y="1486959"/>
              <a:ext cx="888758" cy="89340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1" name="Group 100"/>
            <p:cNvGrpSpPr/>
            <p:nvPr/>
          </p:nvGrpSpPr>
          <p:grpSpPr>
            <a:xfrm>
              <a:off x="7781788" y="1732038"/>
              <a:ext cx="475801" cy="461607"/>
              <a:chOff x="6344547" y="2134055"/>
              <a:chExt cx="475801" cy="461607"/>
            </a:xfrm>
          </p:grpSpPr>
          <p:grpSp>
            <p:nvGrpSpPr>
              <p:cNvPr id="102" name="Group 101"/>
              <p:cNvGrpSpPr/>
              <p:nvPr/>
            </p:nvGrpSpPr>
            <p:grpSpPr>
              <a:xfrm>
                <a:off x="6493079" y="2134055"/>
                <a:ext cx="327269" cy="375317"/>
                <a:chOff x="6493079" y="2134055"/>
                <a:chExt cx="473588" cy="543115"/>
              </a:xfrm>
            </p:grpSpPr>
            <p:sp>
              <p:nvSpPr>
                <p:cNvPr id="107"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3" name="Group 102"/>
              <p:cNvGrpSpPr/>
              <p:nvPr/>
            </p:nvGrpSpPr>
            <p:grpSpPr>
              <a:xfrm>
                <a:off x="6344547" y="2220345"/>
                <a:ext cx="327269" cy="375317"/>
                <a:chOff x="6493079" y="2134055"/>
                <a:chExt cx="473588" cy="543115"/>
              </a:xfrm>
            </p:grpSpPr>
            <p:sp>
              <p:nvSpPr>
                <p:cNvPr id="104" name="Freeform 10"/>
                <p:cNvSpPr>
                  <a:spLocks/>
                </p:cNvSpPr>
                <p:nvPr/>
              </p:nvSpPr>
              <p:spPr bwMode="auto">
                <a:xfrm>
                  <a:off x="6493079" y="2270027"/>
                  <a:ext cx="237952" cy="407143"/>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5" name="Freeform 11"/>
                <p:cNvSpPr>
                  <a:spLocks/>
                </p:cNvSpPr>
                <p:nvPr/>
              </p:nvSpPr>
              <p:spPr bwMode="auto">
                <a:xfrm>
                  <a:off x="6728712" y="2270027"/>
                  <a:ext cx="237952" cy="407143"/>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12"/>
                <p:cNvSpPr>
                  <a:spLocks/>
                </p:cNvSpPr>
                <p:nvPr/>
              </p:nvSpPr>
              <p:spPr bwMode="auto">
                <a:xfrm>
                  <a:off x="6493082" y="2134055"/>
                  <a:ext cx="473585" cy="271171"/>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7594" y="1859627"/>
              <a:ext cx="360307" cy="271696"/>
            </a:xfrm>
            <a:prstGeom prst="rect">
              <a:avLst/>
            </a:prstGeom>
            <a:scene3d>
              <a:camera prst="isometricOffAxis2Right">
                <a:rot lat="1075749" lon="18075349" rev="97326"/>
              </a:camera>
              <a:lightRig rig="threePt" dir="t"/>
            </a:scene3d>
          </p:spPr>
        </p:pic>
      </p:grpSp>
      <p:sp>
        <p:nvSpPr>
          <p:cNvPr id="117" name="TextBox 116"/>
          <p:cNvSpPr txBox="1"/>
          <p:nvPr/>
        </p:nvSpPr>
        <p:spPr>
          <a:xfrm>
            <a:off x="6341777" y="1668030"/>
            <a:ext cx="88569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rgbClr val="505050"/>
                    </a:gs>
                    <a:gs pos="30000">
                      <a:srgbClr val="505050"/>
                    </a:gs>
                  </a:gsLst>
                  <a:lin ang="5400000" scaled="0"/>
                </a:gradFill>
                <a:effectLst/>
                <a:uLnTx/>
                <a:uFillTx/>
              </a:rPr>
              <a:t>App 1</a:t>
            </a:r>
          </a:p>
        </p:txBody>
      </p:sp>
      <p:sp>
        <p:nvSpPr>
          <p:cNvPr id="118" name="TextBox 117"/>
          <p:cNvSpPr txBox="1"/>
          <p:nvPr/>
        </p:nvSpPr>
        <p:spPr>
          <a:xfrm>
            <a:off x="7357987" y="1240831"/>
            <a:ext cx="88569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rgbClr val="505050"/>
                    </a:gs>
                    <a:gs pos="30000">
                      <a:srgbClr val="505050"/>
                    </a:gs>
                  </a:gsLst>
                  <a:lin ang="5400000" scaled="0"/>
                </a:gradFill>
                <a:effectLst/>
                <a:uLnTx/>
                <a:uFillTx/>
              </a:rPr>
              <a:t>App 2</a:t>
            </a:r>
          </a:p>
        </p:txBody>
      </p:sp>
      <p:sp>
        <p:nvSpPr>
          <p:cNvPr id="119" name="TextBox 118"/>
          <p:cNvSpPr txBox="1"/>
          <p:nvPr/>
        </p:nvSpPr>
        <p:spPr>
          <a:xfrm>
            <a:off x="8303699" y="1756716"/>
            <a:ext cx="885698"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rgbClr val="505050"/>
                    </a:gs>
                    <a:gs pos="30000">
                      <a:srgbClr val="505050"/>
                    </a:gs>
                  </a:gsLst>
                  <a:lin ang="5400000" scaled="0"/>
                </a:gradFill>
                <a:effectLst/>
                <a:uLnTx/>
                <a:uFillTx/>
              </a:rPr>
              <a:t>App 3</a:t>
            </a:r>
          </a:p>
        </p:txBody>
      </p:sp>
      <p:sp>
        <p:nvSpPr>
          <p:cNvPr id="120" name="Rectangle 119"/>
          <p:cNvSpPr/>
          <p:nvPr/>
        </p:nvSpPr>
        <p:spPr bwMode="auto">
          <a:xfrm>
            <a:off x="5813120" y="3031788"/>
            <a:ext cx="4928803" cy="217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1" name="Isosceles Triangle 120"/>
          <p:cNvSpPr/>
          <p:nvPr/>
        </p:nvSpPr>
        <p:spPr bwMode="auto">
          <a:xfrm rot="10800000">
            <a:off x="5820497" y="3122233"/>
            <a:ext cx="1719212" cy="25982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2" name="Isosceles Triangle 121"/>
          <p:cNvSpPr/>
          <p:nvPr/>
        </p:nvSpPr>
        <p:spPr bwMode="auto">
          <a:xfrm rot="10800000">
            <a:off x="8797640" y="3132075"/>
            <a:ext cx="1719212" cy="25982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TextBox 122"/>
          <p:cNvSpPr txBox="1"/>
          <p:nvPr/>
        </p:nvSpPr>
        <p:spPr>
          <a:xfrm>
            <a:off x="7257136" y="2880983"/>
            <a:ext cx="1969897"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Docker Compose</a:t>
            </a:r>
          </a:p>
        </p:txBody>
      </p:sp>
      <p:pic>
        <p:nvPicPr>
          <p:cNvPr id="1026" name="Picture 2" descr="http://www.verizon.com/about/sites/default/files/news-media/150820_Mesosphere_logo_640x400.g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253" b="30989"/>
          <a:stretch/>
        </p:blipFill>
        <p:spPr bwMode="auto">
          <a:xfrm>
            <a:off x="8407713" y="3720057"/>
            <a:ext cx="2547164" cy="47372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0414" y="4972811"/>
            <a:ext cx="1781814" cy="548887"/>
          </a:xfrm>
          <a:prstGeom prst="rect">
            <a:avLst/>
          </a:prstGeom>
        </p:spPr>
      </p:pic>
      <p:grpSp>
        <p:nvGrpSpPr>
          <p:cNvPr id="126" name="Group 125"/>
          <p:cNvGrpSpPr/>
          <p:nvPr/>
        </p:nvGrpSpPr>
        <p:grpSpPr>
          <a:xfrm>
            <a:off x="7240373" y="5044543"/>
            <a:ext cx="1139192" cy="391516"/>
            <a:chOff x="8492152" y="3355564"/>
            <a:chExt cx="1261303" cy="433483"/>
          </a:xfrm>
        </p:grpSpPr>
        <p:grpSp>
          <p:nvGrpSpPr>
            <p:cNvPr id="127" name="Group 126"/>
            <p:cNvGrpSpPr/>
            <p:nvPr/>
          </p:nvGrpSpPr>
          <p:grpSpPr>
            <a:xfrm>
              <a:off x="8492152" y="3355564"/>
              <a:ext cx="1261303" cy="433483"/>
              <a:chOff x="5681033" y="2754320"/>
              <a:chExt cx="1280146" cy="439959"/>
            </a:xfrm>
          </p:grpSpPr>
          <p:sp>
            <p:nvSpPr>
              <p:cNvPr id="129" name="Rectangle 128"/>
              <p:cNvSpPr/>
              <p:nvPr/>
            </p:nvSpPr>
            <p:spPr bwMode="auto">
              <a:xfrm>
                <a:off x="5681033" y="2754320"/>
                <a:ext cx="1280146" cy="439959"/>
              </a:xfrm>
              <a:prstGeom prst="rect">
                <a:avLst/>
              </a:prstGeom>
              <a:solidFill>
                <a:schemeClr val="tx1">
                  <a:lumMod val="60000"/>
                  <a:lumOff val="40000"/>
                </a:schemeClr>
              </a:solidFill>
              <a:ln w="381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0" name="Group 129"/>
              <p:cNvGrpSpPr/>
              <p:nvPr/>
            </p:nvGrpSpPr>
            <p:grpSpPr>
              <a:xfrm>
                <a:off x="5761042" y="2818847"/>
                <a:ext cx="1105214" cy="289119"/>
                <a:chOff x="2737932" y="3309876"/>
                <a:chExt cx="1105214" cy="289119"/>
              </a:xfrm>
            </p:grpSpPr>
            <p:sp>
              <p:nvSpPr>
                <p:cNvPr id="131" name="Rectangle 71"/>
                <p:cNvSpPr>
                  <a:spLocks noChangeArrowheads="1"/>
                </p:cNvSpPr>
                <p:nvPr/>
              </p:nvSpPr>
              <p:spPr bwMode="auto">
                <a:xfrm>
                  <a:off x="2737932" y="3309876"/>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2"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3"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4"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5"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6"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7"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38" name="Oval 78"/>
                <p:cNvSpPr>
                  <a:spLocks noChangeArrowheads="1"/>
                </p:cNvSpPr>
                <p:nvPr/>
              </p:nvSpPr>
              <p:spPr bwMode="auto">
                <a:xfrm>
                  <a:off x="3677055" y="3418552"/>
                  <a:ext cx="71768" cy="7176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sp>
          <p:nvSpPr>
            <p:cNvPr id="128" name="TextBox 127"/>
            <p:cNvSpPr txBox="1"/>
            <p:nvPr/>
          </p:nvSpPr>
          <p:spPr>
            <a:xfrm>
              <a:off x="8985402" y="3469231"/>
              <a:ext cx="399224" cy="2215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2D2D2">
                      <a:lumMod val="25000"/>
                    </a:srgbClr>
                  </a:solidFill>
                  <a:effectLst/>
                  <a:uLnTx/>
                  <a:uFillTx/>
                </a:rPr>
                <a:t>VM</a:t>
              </a:r>
            </a:p>
          </p:txBody>
        </p:sp>
      </p:grpSp>
      <p:grpSp>
        <p:nvGrpSpPr>
          <p:cNvPr id="139" name="Group 138"/>
          <p:cNvGrpSpPr/>
          <p:nvPr/>
        </p:nvGrpSpPr>
        <p:grpSpPr>
          <a:xfrm>
            <a:off x="8444210" y="5044543"/>
            <a:ext cx="1139192" cy="391516"/>
            <a:chOff x="8492152" y="3355564"/>
            <a:chExt cx="1261303" cy="433483"/>
          </a:xfrm>
        </p:grpSpPr>
        <p:grpSp>
          <p:nvGrpSpPr>
            <p:cNvPr id="140" name="Group 139"/>
            <p:cNvGrpSpPr/>
            <p:nvPr/>
          </p:nvGrpSpPr>
          <p:grpSpPr>
            <a:xfrm>
              <a:off x="8492152" y="3355564"/>
              <a:ext cx="1261303" cy="433483"/>
              <a:chOff x="5681033" y="2754320"/>
              <a:chExt cx="1280146" cy="439959"/>
            </a:xfrm>
          </p:grpSpPr>
          <p:sp>
            <p:nvSpPr>
              <p:cNvPr id="142" name="Rectangle 141"/>
              <p:cNvSpPr/>
              <p:nvPr/>
            </p:nvSpPr>
            <p:spPr bwMode="auto">
              <a:xfrm>
                <a:off x="5681033" y="2754320"/>
                <a:ext cx="1280146" cy="439959"/>
              </a:xfrm>
              <a:prstGeom prst="rect">
                <a:avLst/>
              </a:prstGeom>
              <a:solidFill>
                <a:schemeClr val="tx1">
                  <a:lumMod val="60000"/>
                  <a:lumOff val="40000"/>
                </a:schemeClr>
              </a:solidFill>
              <a:ln w="381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3" name="Group 142"/>
              <p:cNvGrpSpPr/>
              <p:nvPr/>
            </p:nvGrpSpPr>
            <p:grpSpPr>
              <a:xfrm>
                <a:off x="5761042" y="2818847"/>
                <a:ext cx="1105214" cy="289119"/>
                <a:chOff x="2737932" y="3309876"/>
                <a:chExt cx="1105214" cy="289119"/>
              </a:xfrm>
            </p:grpSpPr>
            <p:sp>
              <p:nvSpPr>
                <p:cNvPr id="144" name="Rectangle 71"/>
                <p:cNvSpPr>
                  <a:spLocks noChangeArrowheads="1"/>
                </p:cNvSpPr>
                <p:nvPr/>
              </p:nvSpPr>
              <p:spPr bwMode="auto">
                <a:xfrm>
                  <a:off x="2737932" y="3309876"/>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45"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46"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47"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48"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49"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50"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51" name="Oval 78"/>
                <p:cNvSpPr>
                  <a:spLocks noChangeArrowheads="1"/>
                </p:cNvSpPr>
                <p:nvPr/>
              </p:nvSpPr>
              <p:spPr bwMode="auto">
                <a:xfrm>
                  <a:off x="3677055" y="3418552"/>
                  <a:ext cx="71768" cy="7176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sp>
          <p:nvSpPr>
            <p:cNvPr id="141" name="TextBox 140"/>
            <p:cNvSpPr txBox="1"/>
            <p:nvPr/>
          </p:nvSpPr>
          <p:spPr>
            <a:xfrm>
              <a:off x="8985402" y="3469231"/>
              <a:ext cx="399224" cy="2215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2D2D2">
                      <a:lumMod val="25000"/>
                    </a:srgbClr>
                  </a:solidFill>
                  <a:effectLst/>
                  <a:uLnTx/>
                  <a:uFillTx/>
                </a:rPr>
                <a:t>VM</a:t>
              </a:r>
            </a:p>
          </p:txBody>
        </p:sp>
      </p:grpSp>
      <p:grpSp>
        <p:nvGrpSpPr>
          <p:cNvPr id="152" name="Group 151"/>
          <p:cNvGrpSpPr/>
          <p:nvPr/>
        </p:nvGrpSpPr>
        <p:grpSpPr>
          <a:xfrm>
            <a:off x="9648045" y="5044543"/>
            <a:ext cx="1139192" cy="391516"/>
            <a:chOff x="8492152" y="3355564"/>
            <a:chExt cx="1261303" cy="433483"/>
          </a:xfrm>
        </p:grpSpPr>
        <p:grpSp>
          <p:nvGrpSpPr>
            <p:cNvPr id="153" name="Group 152"/>
            <p:cNvGrpSpPr/>
            <p:nvPr/>
          </p:nvGrpSpPr>
          <p:grpSpPr>
            <a:xfrm>
              <a:off x="8492152" y="3355564"/>
              <a:ext cx="1261303" cy="433483"/>
              <a:chOff x="5681033" y="2754320"/>
              <a:chExt cx="1280146" cy="439959"/>
            </a:xfrm>
          </p:grpSpPr>
          <p:sp>
            <p:nvSpPr>
              <p:cNvPr id="155" name="Rectangle 154"/>
              <p:cNvSpPr/>
              <p:nvPr/>
            </p:nvSpPr>
            <p:spPr bwMode="auto">
              <a:xfrm>
                <a:off x="5681033" y="2754320"/>
                <a:ext cx="1280146" cy="439959"/>
              </a:xfrm>
              <a:prstGeom prst="rect">
                <a:avLst/>
              </a:prstGeom>
              <a:solidFill>
                <a:schemeClr val="tx1">
                  <a:lumMod val="60000"/>
                  <a:lumOff val="40000"/>
                </a:schemeClr>
              </a:solidFill>
              <a:ln w="381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56" name="Group 155"/>
              <p:cNvGrpSpPr/>
              <p:nvPr/>
            </p:nvGrpSpPr>
            <p:grpSpPr>
              <a:xfrm>
                <a:off x="5761042" y="2818847"/>
                <a:ext cx="1105214" cy="289119"/>
                <a:chOff x="2737932" y="3309876"/>
                <a:chExt cx="1105214" cy="289119"/>
              </a:xfrm>
            </p:grpSpPr>
            <p:sp>
              <p:nvSpPr>
                <p:cNvPr id="157" name="Rectangle 71"/>
                <p:cNvSpPr>
                  <a:spLocks noChangeArrowheads="1"/>
                </p:cNvSpPr>
                <p:nvPr/>
              </p:nvSpPr>
              <p:spPr bwMode="auto">
                <a:xfrm>
                  <a:off x="2737932" y="3309876"/>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58"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59"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60"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61"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62"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63"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64" name="Oval 78"/>
                <p:cNvSpPr>
                  <a:spLocks noChangeArrowheads="1"/>
                </p:cNvSpPr>
                <p:nvPr/>
              </p:nvSpPr>
              <p:spPr bwMode="auto">
                <a:xfrm>
                  <a:off x="3677055" y="3418552"/>
                  <a:ext cx="71768" cy="7176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sp>
          <p:nvSpPr>
            <p:cNvPr id="154" name="TextBox 153"/>
            <p:cNvSpPr txBox="1"/>
            <p:nvPr/>
          </p:nvSpPr>
          <p:spPr>
            <a:xfrm>
              <a:off x="8985402" y="3469231"/>
              <a:ext cx="399224" cy="2215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2D2D2">
                      <a:lumMod val="25000"/>
                    </a:srgbClr>
                  </a:solidFill>
                  <a:effectLst/>
                  <a:uLnTx/>
                  <a:uFillTx/>
                </a:rPr>
                <a:t>VM</a:t>
              </a:r>
            </a:p>
          </p:txBody>
        </p:sp>
      </p:grpSp>
      <p:sp>
        <p:nvSpPr>
          <p:cNvPr id="165" name="TextBox 164"/>
          <p:cNvSpPr txBox="1"/>
          <p:nvPr/>
        </p:nvSpPr>
        <p:spPr>
          <a:xfrm>
            <a:off x="5462106" y="4151842"/>
            <a:ext cx="1969897" cy="46700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rPr>
              <a:t>Docker swarm</a:t>
            </a:r>
          </a:p>
        </p:txBody>
      </p:sp>
      <p:sp>
        <p:nvSpPr>
          <p:cNvPr id="166" name="TextBox 165"/>
          <p:cNvSpPr txBox="1"/>
          <p:nvPr/>
        </p:nvSpPr>
        <p:spPr>
          <a:xfrm>
            <a:off x="8427397" y="4131020"/>
            <a:ext cx="2711424"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rPr>
              <a:t>Marathon, </a:t>
            </a:r>
            <a:r>
              <a:rPr kumimoji="0" lang="en-US" sz="1600" b="0" i="0" u="none" strike="noStrike" kern="0" cap="none" spc="0" normalizeH="0" baseline="0" noProof="0" dirty="0" err="1">
                <a:ln>
                  <a:noFill/>
                </a:ln>
                <a:gradFill>
                  <a:gsLst>
                    <a:gs pos="2917">
                      <a:srgbClr val="505050"/>
                    </a:gs>
                    <a:gs pos="30000">
                      <a:srgbClr val="505050"/>
                    </a:gs>
                  </a:gsLst>
                  <a:lin ang="5400000" scaled="0"/>
                </a:gradFill>
                <a:effectLst/>
                <a:uLnTx/>
                <a:uFillTx/>
              </a:rPr>
              <a:t>Chronos</a:t>
            </a:r>
            <a:endPar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endParaRPr>
          </a:p>
        </p:txBody>
      </p:sp>
      <p:cxnSp>
        <p:nvCxnSpPr>
          <p:cNvPr id="1024" name="Straight Connector 1023"/>
          <p:cNvCxnSpPr/>
          <p:nvPr/>
        </p:nvCxnSpPr>
        <p:spPr>
          <a:xfrm>
            <a:off x="4793689" y="4804967"/>
            <a:ext cx="6477918" cy="0"/>
          </a:xfrm>
          <a:prstGeom prst="line">
            <a:avLst/>
          </a:prstGeom>
          <a:noFill/>
          <a:ln w="38100">
            <a:solidFill>
              <a:schemeClr val="bg1">
                <a:lumMod val="75000"/>
              </a:schemeClr>
            </a:solidFill>
            <a:prstDash val="sysDot"/>
            <a:round/>
            <a:headEnd/>
            <a:tailEnd/>
          </a:ln>
        </p:spPr>
      </p:cxnSp>
      <p:sp>
        <p:nvSpPr>
          <p:cNvPr id="169" name="TextBox 168"/>
          <p:cNvSpPr txBox="1"/>
          <p:nvPr/>
        </p:nvSpPr>
        <p:spPr>
          <a:xfrm>
            <a:off x="7100097" y="5402919"/>
            <a:ext cx="1969897" cy="46700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err="1">
                <a:ln>
                  <a:noFill/>
                </a:ln>
                <a:gradFill>
                  <a:gsLst>
                    <a:gs pos="2917">
                      <a:srgbClr val="505050"/>
                    </a:gs>
                    <a:gs pos="30000">
                      <a:srgbClr val="505050"/>
                    </a:gs>
                  </a:gsLst>
                  <a:lin ang="5400000" scaled="0"/>
                </a:gradFill>
                <a:effectLst/>
                <a:uLnTx/>
                <a:uFillTx/>
              </a:rPr>
              <a:t>Mesos</a:t>
            </a: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rPr>
              <a:t> cluster</a:t>
            </a:r>
          </a:p>
        </p:txBody>
      </p:sp>
      <p:cxnSp>
        <p:nvCxnSpPr>
          <p:cNvPr id="1027" name="Straight Connector 1026"/>
          <p:cNvCxnSpPr/>
          <p:nvPr/>
        </p:nvCxnSpPr>
        <p:spPr>
          <a:xfrm>
            <a:off x="8098362" y="3760228"/>
            <a:ext cx="0" cy="74158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8" name="Rectangle 1027"/>
          <p:cNvSpPr/>
          <p:nvPr/>
        </p:nvSpPr>
        <p:spPr>
          <a:xfrm>
            <a:off x="6164210" y="5921525"/>
            <a:ext cx="3815467" cy="341632"/>
          </a:xfrm>
          <a:prstGeom prst="rect">
            <a:avLst/>
          </a:prstGeom>
        </p:spPr>
        <p:txBody>
          <a:bodyPr wrap="none">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2C6"/>
                </a:solidFill>
                <a:effectLst/>
                <a:uLnTx/>
                <a:uFillTx/>
                <a:ea typeface="Segoe UI" pitchFamily="34" charset="0"/>
                <a:cs typeface="Segoe UI" pitchFamily="34" charset="0"/>
              </a:rPr>
              <a:t>Azure Management and Ecosystem </a:t>
            </a:r>
          </a:p>
        </p:txBody>
      </p:sp>
    </p:spTree>
    <p:extLst>
      <p:ext uri="{BB962C8B-B14F-4D97-AF65-F5344CB8AC3E}">
        <p14:creationId xmlns:p14="http://schemas.microsoft.com/office/powerpoint/2010/main" val="2439321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70458" y="-1"/>
            <a:ext cx="6919955" cy="6858001"/>
          </a:xfrm>
          <a:prstGeom prst="rect">
            <a:avLst/>
          </a:prstGeom>
        </p:spPr>
      </p:pic>
      <p:sp>
        <p:nvSpPr>
          <p:cNvPr id="11" name="Content Placeholder 2"/>
          <p:cNvSpPr txBox="1">
            <a:spLocks/>
          </p:cNvSpPr>
          <p:nvPr/>
        </p:nvSpPr>
        <p:spPr>
          <a:xfrm>
            <a:off x="258013" y="430839"/>
            <a:ext cx="4644055"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600" b="0" i="0" u="none" strike="noStrike" kern="1200" cap="none" spc="0" normalizeH="0" baseline="0" noProof="0" dirty="0">
                <a:ln>
                  <a:noFill/>
                </a:ln>
                <a:solidFill>
                  <a:srgbClr val="FFFFFF"/>
                </a:solidFill>
                <a:effectLst/>
                <a:uLnTx/>
                <a:uFillTx/>
                <a:latin typeface="Segoe UI Light"/>
                <a:ea typeface="+mn-ea"/>
                <a:cs typeface="+mn-cs"/>
              </a:rPr>
              <a:t>Azure Marketplace</a:t>
            </a:r>
          </a:p>
        </p:txBody>
      </p:sp>
      <p:sp>
        <p:nvSpPr>
          <p:cNvPr id="4" name="TextBox 3"/>
          <p:cNvSpPr txBox="1"/>
          <p:nvPr/>
        </p:nvSpPr>
        <p:spPr>
          <a:xfrm>
            <a:off x="1381528" y="2883178"/>
            <a:ext cx="2241384" cy="35394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Oracle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IBM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SAP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FFFFFF"/>
                </a:solidFill>
                <a:effectLst/>
                <a:uLnTx/>
                <a:uFillTx/>
              </a:rPr>
              <a:t>Informatica</a:t>
            </a:r>
            <a:endParaRPr kumimoji="0" lang="en-US" sz="28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FFFFFF"/>
                </a:solidFill>
                <a:effectLst/>
                <a:uLnTx/>
                <a:uFillTx/>
              </a:rPr>
              <a:t>Cloudera</a:t>
            </a:r>
            <a:endParaRPr kumimoji="0" lang="en-US" sz="28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FFFFFF"/>
                </a:solidFill>
                <a:effectLst/>
                <a:uLnTx/>
                <a:uFillTx/>
              </a:rPr>
              <a:t>Hortonworks</a:t>
            </a:r>
            <a:endParaRPr kumimoji="0" lang="en-US" sz="28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FFFFFF"/>
                </a:solidFill>
                <a:effectLst/>
                <a:uLnTx/>
                <a:uFillTx/>
              </a:rPr>
              <a:t>DataStax</a:t>
            </a:r>
            <a:endParaRPr kumimoji="0" lang="en-US" sz="2800" b="0" i="0" u="none" strike="noStrike" kern="0" cap="none" spc="0" normalizeH="0" baseline="0" noProof="0" dirty="0">
              <a:ln>
                <a:noFill/>
              </a:ln>
              <a:solidFill>
                <a:srgbClr val="FFFFFF"/>
              </a:solidFill>
              <a:effectLst/>
              <a:uLnTx/>
              <a:uFillTx/>
            </a:endParaRPr>
          </a:p>
        </p:txBody>
      </p:sp>
      <p:cxnSp>
        <p:nvCxnSpPr>
          <p:cNvPr id="3" name="Straight Connector 2"/>
          <p:cNvCxnSpPr/>
          <p:nvPr/>
        </p:nvCxnSpPr>
        <p:spPr>
          <a:xfrm>
            <a:off x="395416" y="2600231"/>
            <a:ext cx="44288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7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0838" y="1976840"/>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917395" y="2463541"/>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algn="ctr"/>
            <a:r>
              <a:rPr lang="en-US" sz="3529" spc="-74" dirty="0">
                <a:latin typeface="+mj-lt"/>
              </a:rPr>
              <a:t>We will </a:t>
            </a:r>
            <a:r>
              <a:rPr lang="en-US" sz="3529" b="1" spc="-74" dirty="0">
                <a:latin typeface="+mj-lt"/>
              </a:rPr>
              <a:t>empower</a:t>
            </a:r>
          </a:p>
          <a:p>
            <a:pPr algn="ctr"/>
            <a:r>
              <a:rPr lang="en-US" sz="3529" spc="-74" dirty="0">
                <a:latin typeface="+mj-lt"/>
              </a:rPr>
              <a:t>every person and</a:t>
            </a:r>
          </a:p>
          <a:p>
            <a:pPr algn="ctr"/>
            <a:r>
              <a:rPr lang="en-US" sz="3529" spc="-74" dirty="0">
                <a:latin typeface="+mj-lt"/>
              </a:rPr>
              <a:t>every organization</a:t>
            </a:r>
          </a:p>
          <a:p>
            <a:pPr algn="ctr"/>
            <a:r>
              <a:rPr lang="en-US" sz="3529" spc="-74" dirty="0">
                <a:latin typeface="+mj-lt"/>
              </a:rPr>
              <a:t>on the planet</a:t>
            </a:r>
          </a:p>
          <a:p>
            <a:pPr algn="ctr"/>
            <a:r>
              <a:rPr lang="en-US" sz="3529" spc="-74" dirty="0">
                <a:latin typeface="+mj-lt"/>
              </a:rPr>
              <a:t>to achieve more</a:t>
            </a:r>
          </a:p>
        </p:txBody>
      </p:sp>
      <p:sp>
        <p:nvSpPr>
          <p:cNvPr id="66" name="Rectangle 65"/>
          <p:cNvSpPr/>
          <p:nvPr/>
        </p:nvSpPr>
        <p:spPr>
          <a:xfrm>
            <a:off x="5802110" y="1292228"/>
            <a:ext cx="3019989" cy="560153"/>
          </a:xfrm>
          <a:prstGeom prst="rect">
            <a:avLst/>
          </a:prstGeom>
        </p:spPr>
        <p:txBody>
          <a:bodyPr wrap="square" anchor="ctr">
            <a:spAutoFit/>
          </a:bodyPr>
          <a:lstStyle/>
          <a:p>
            <a:pPr defTabSz="914102" fontAlgn="base">
              <a:lnSpc>
                <a:spcPct val="95000"/>
              </a:lnSpc>
              <a:spcBef>
                <a:spcPct val="0"/>
              </a:spcBef>
              <a:spcAft>
                <a:spcPts val="1176"/>
              </a:spcAft>
            </a:pPr>
            <a:r>
              <a:rPr lang="en-US" sz="3200" b="1" spc="-98"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Strategy</a:t>
            </a:r>
          </a:p>
        </p:txBody>
      </p:sp>
      <p:sp>
        <p:nvSpPr>
          <p:cNvPr id="67" name="Rectangle 66"/>
          <p:cNvSpPr/>
          <p:nvPr/>
        </p:nvSpPr>
        <p:spPr>
          <a:xfrm>
            <a:off x="5802110" y="3543707"/>
            <a:ext cx="3187518" cy="560153"/>
          </a:xfrm>
          <a:prstGeom prst="rect">
            <a:avLst/>
          </a:prstGeom>
        </p:spPr>
        <p:txBody>
          <a:bodyPr wrap="square" anchor="ctr">
            <a:spAutoFit/>
          </a:bodyPr>
          <a:lstStyle/>
          <a:p>
            <a:pPr defTabSz="914102" fontAlgn="base">
              <a:lnSpc>
                <a:spcPct val="95000"/>
              </a:lnSpc>
              <a:spcBef>
                <a:spcPct val="0"/>
              </a:spcBef>
              <a:spcAft>
                <a:spcPts val="1176"/>
              </a:spcAft>
            </a:pPr>
            <a:r>
              <a:rPr lang="en-US" sz="3200" b="1" spc="-98"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Ambitions</a:t>
            </a:r>
          </a:p>
        </p:txBody>
      </p:sp>
      <p:sp>
        <p:nvSpPr>
          <p:cNvPr id="68" name="Title 1"/>
          <p:cNvSpPr txBox="1">
            <a:spLocks/>
          </p:cNvSpPr>
          <p:nvPr/>
        </p:nvSpPr>
        <p:spPr>
          <a:xfrm>
            <a:off x="5802111" y="1882480"/>
            <a:ext cx="5471548" cy="1510605"/>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spc="-98" dirty="0">
                <a:gradFill>
                  <a:gsLst>
                    <a:gs pos="5000">
                      <a:srgbClr val="626262"/>
                    </a:gs>
                    <a:gs pos="100000">
                      <a:srgbClr val="626262"/>
                    </a:gs>
                  </a:gsLst>
                  <a:lin ang="5400000" scaled="1"/>
                </a:gradFill>
                <a:latin typeface="Segoe UI Light"/>
                <a:ea typeface="Segoe UI" pitchFamily="34" charset="0"/>
              </a:rPr>
              <a:t>Build the best-in-class platforms and productivity services for the mobile-first, cloud-first world</a:t>
            </a:r>
          </a:p>
        </p:txBody>
      </p:sp>
      <p:grpSp>
        <p:nvGrpSpPr>
          <p:cNvPr id="70" name="Group 69"/>
          <p:cNvGrpSpPr/>
          <p:nvPr/>
        </p:nvGrpSpPr>
        <p:grpSpPr>
          <a:xfrm>
            <a:off x="5989729" y="5642930"/>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5989729" y="4278839"/>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5989729" y="4954155"/>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6671552" y="5748748"/>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defTabSz="914102" fontAlgn="base">
              <a:lnSpc>
                <a:spcPct val="95000"/>
              </a:lnSpc>
              <a:spcBef>
                <a:spcPct val="0"/>
              </a:spcBef>
              <a:spcAft>
                <a:spcPct val="0"/>
              </a:spcAft>
            </a:pPr>
            <a:r>
              <a:rPr lang="en-US" sz="2400" spc="-74" dirty="0">
                <a:ln w="3175">
                  <a:noFill/>
                </a:ln>
                <a:solidFill>
                  <a:srgbClr val="505050"/>
                </a:solidFill>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6671552" y="4382356"/>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defTabSz="914102" fontAlgn="base">
              <a:lnSpc>
                <a:spcPct val="95000"/>
              </a:lnSpc>
              <a:spcBef>
                <a:spcPct val="0"/>
              </a:spcBef>
              <a:spcAft>
                <a:spcPct val="0"/>
              </a:spcAft>
            </a:pPr>
            <a:r>
              <a:rPr lang="en-US" sz="2400" spc="-74" dirty="0">
                <a:ln w="3175">
                  <a:noFill/>
                </a:ln>
                <a:solidFill>
                  <a:srgbClr val="505050"/>
                </a:solidFill>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6671552" y="5053360"/>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defTabSz="914102" fontAlgn="base">
              <a:lnSpc>
                <a:spcPct val="95000"/>
              </a:lnSpc>
              <a:spcBef>
                <a:spcPct val="0"/>
              </a:spcBef>
              <a:spcAft>
                <a:spcPct val="0"/>
              </a:spcAft>
            </a:pPr>
            <a:r>
              <a:rPr lang="en-US" sz="2400" spc="-74" dirty="0">
                <a:ln w="3175">
                  <a:noFill/>
                </a:ln>
                <a:solidFill>
                  <a:srgbClr val="505050"/>
                </a:solidFill>
                <a:latin typeface="Segoe UI Light" panose="020B0502040204020203" pitchFamily="34" charset="0"/>
                <a:cs typeface="Segoe UI Light" panose="020B0502040204020203" pitchFamily="34" charset="0"/>
              </a:rPr>
              <a:t>Build the intelligent cloud platform</a:t>
            </a:r>
          </a:p>
        </p:txBody>
      </p:sp>
      <p:sp>
        <p:nvSpPr>
          <p:cNvPr id="82" name="Rectangle 81"/>
          <p:cNvSpPr/>
          <p:nvPr/>
        </p:nvSpPr>
        <p:spPr>
          <a:xfrm>
            <a:off x="560560" y="1292228"/>
            <a:ext cx="3156434" cy="560153"/>
          </a:xfrm>
          <a:prstGeom prst="rect">
            <a:avLst/>
          </a:prstGeom>
        </p:spPr>
        <p:txBody>
          <a:bodyPr wrap="square" anchor="ctr">
            <a:spAutoFit/>
          </a:bodyPr>
          <a:lstStyle/>
          <a:p>
            <a:pPr defTabSz="914102" fontAlgn="base">
              <a:lnSpc>
                <a:spcPct val="95000"/>
              </a:lnSpc>
              <a:spcBef>
                <a:spcPct val="0"/>
              </a:spcBef>
              <a:spcAft>
                <a:spcPts val="1176"/>
              </a:spcAft>
            </a:pPr>
            <a:r>
              <a:rPr lang="en-US" sz="3200" b="1" spc="-98"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308248536"/>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5657607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lvl="0" algn="ctr" defTabSz="914192">
                <a:spcAft>
                  <a:spcPts val="588"/>
                </a:spcAft>
                <a:defRPr/>
              </a:pPr>
              <a:r>
                <a:rPr lang="en-US" sz="1600" kern="0" dirty="0">
                  <a:solidFill>
                    <a:schemeClr val="tx1">
                      <a:lumMod val="75000"/>
                      <a:lumOff val="25000"/>
                    </a:schemeClr>
                  </a:solidFill>
                  <a:latin typeface="Segoe UI"/>
                </a:rPr>
                <a:t>Embrace </a:t>
              </a:r>
              <a:r>
                <a:rPr kumimoji="0" lang="en-US" sz="1600" b="0" i="0" u="none" strike="noStrike" kern="0" cap="none" spc="0" normalizeH="0" baseline="0" noProof="0" dirty="0">
                  <a:ln>
                    <a:noFill/>
                  </a:ln>
                  <a:solidFill>
                    <a:schemeClr val="tx1">
                      <a:lumMod val="75000"/>
                      <a:lumOff val="25000"/>
                    </a:schemeClr>
                  </a:solidFill>
                  <a:uLnTx/>
                  <a:uFillTx/>
                  <a:latin typeface="Segoe UI"/>
                </a:rPr>
                <a:t>leading Open Source ecosystems and integrate </a:t>
              </a:r>
              <a:r>
                <a:rPr lang="en-US" sz="1600" kern="0" dirty="0">
                  <a:solidFill>
                    <a:schemeClr val="tx1">
                      <a:lumMod val="75000"/>
                      <a:lumOff val="25000"/>
                    </a:schemeClr>
                  </a:solidFill>
                  <a:latin typeface="Segoe UI"/>
                </a:rPr>
                <a:t>Microsoft products with agility and consistency</a:t>
              </a:r>
              <a:endParaRPr kumimoji="0" lang="en-US" sz="1600" b="0" i="0" u="none" strike="noStrike" kern="0" cap="none" spc="0" normalizeH="0" baseline="0" noProof="0" dirty="0">
                <a:ln>
                  <a:noFill/>
                </a:ln>
                <a:solidFill>
                  <a:schemeClr val="tx1">
                    <a:lumMod val="75000"/>
                    <a:lumOff val="25000"/>
                  </a:schemeClr>
                </a:solidFill>
                <a:uLnTx/>
                <a:uFillTx/>
                <a:latin typeface="Segoe UI"/>
              </a:endParaRP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lvl="0" algn="ctr" defTabSz="914192">
                <a:spcAft>
                  <a:spcPts val="588"/>
                </a:spcAft>
                <a:defRPr/>
              </a:pPr>
              <a:r>
                <a:rPr lang="en-US" sz="1600" kern="0" dirty="0">
                  <a:solidFill>
                    <a:schemeClr val="tx1">
                      <a:lumMod val="75000"/>
                      <a:lumOff val="25000"/>
                    </a:schemeClr>
                  </a:solidFill>
                  <a:latin typeface="Segoe UI"/>
                </a:rPr>
                <a:t>Release key Microsoft technologies into the Open Source domain to build </a:t>
              </a:r>
              <a:r>
                <a:rPr kumimoji="0" lang="en-US" sz="1600" b="0" i="0" u="none" strike="noStrike" kern="0" cap="none" spc="0" normalizeH="0" baseline="0" noProof="0" dirty="0">
                  <a:ln>
                    <a:noFill/>
                  </a:ln>
                  <a:solidFill>
                    <a:schemeClr val="tx1">
                      <a:lumMod val="75000"/>
                      <a:lumOff val="25000"/>
                    </a:schemeClr>
                  </a:solidFill>
                  <a:uLnTx/>
                  <a:uFillTx/>
                  <a:latin typeface="Segoe UI"/>
                </a:rPr>
                <a:t>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uLnTx/>
                  <a:uFillTx/>
                  <a:latin typeface="Segoe UI"/>
                </a:rPr>
                <a:t>Microsoft engineers to participate in communities and contribute to key </a:t>
              </a:r>
              <a:r>
                <a:rPr lang="en-US" sz="1600" kern="0" dirty="0">
                  <a:solidFill>
                    <a:schemeClr val="tx1">
                      <a:lumMod val="75000"/>
                      <a:lumOff val="25000"/>
                    </a:schemeClr>
                  </a:solidFill>
                  <a:latin typeface="Segoe UI"/>
                </a:rPr>
                <a:t>Open Source projects</a:t>
              </a:r>
              <a:endParaRPr kumimoji="0" lang="en-US" sz="1600" b="0" i="0" u="none" strike="noStrike" kern="0" cap="none" spc="0" normalizeH="0" baseline="0" noProof="0" dirty="0">
                <a:ln>
                  <a:noFill/>
                </a:ln>
                <a:solidFill>
                  <a:schemeClr val="tx1">
                    <a:lumMod val="75000"/>
                    <a:lumOff val="25000"/>
                  </a:schemeClr>
                </a:solidFill>
                <a:uLnTx/>
                <a:uFillTx/>
                <a:latin typeface="Segoe UI"/>
              </a:endParaRP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lvl="0" algn="ctr" defTabSz="914192">
                <a:spcAft>
                  <a:spcPts val="588"/>
                </a:spcAft>
                <a:defRPr/>
              </a:pPr>
              <a:r>
                <a:rPr lang="en-US" sz="1600" kern="0" dirty="0">
                  <a:solidFill>
                    <a:schemeClr val="tx1">
                      <a:lumMod val="75000"/>
                      <a:lumOff val="25000"/>
                    </a:schemeClr>
                  </a:solidFill>
                  <a:latin typeface="Segoe UI"/>
                </a:rPr>
                <a:t>Enable Linux and Open Source technology to be first class citizens on Microsoft Platforms </a:t>
              </a:r>
              <a:endParaRPr kumimoji="0" lang="en-US" sz="1600" b="0" i="0" u="none" strike="noStrike" kern="0" cap="none" spc="0" normalizeH="0" baseline="0" noProof="0" dirty="0">
                <a:ln>
                  <a:noFill/>
                </a:ln>
                <a:solidFill>
                  <a:schemeClr val="tx1">
                    <a:lumMod val="75000"/>
                    <a:lumOff val="25000"/>
                  </a:schemeClr>
                </a:solidFill>
                <a:uLnTx/>
                <a:uFillTx/>
                <a:latin typeface="Segoe UI"/>
              </a:endParaRP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R Server</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.NET Core</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Roslyn</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TypeScript</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autorest</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PowerBI Visuals</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Office UI Fabric</a:t>
              </a:r>
            </a:p>
            <a:p>
              <a:pPr algn="ctr">
                <a:defRPr/>
              </a:pPr>
              <a:r>
                <a:rPr lang="en-US" sz="1200" b="1" kern="0" dirty="0">
                  <a:solidFill>
                    <a:sysClr val="windowText" lastClr="000000"/>
                  </a:solidFill>
                  <a:latin typeface="Segoe UI" panose="020B0502040204020203" pitchFamily="34" charset="0"/>
                  <a:cs typeface="Segoe UI" panose="020B0502040204020203" pitchFamily="34" charset="0"/>
                </a:rPr>
                <a:t>Tools plugins</a:t>
              </a:r>
            </a:p>
            <a:p>
              <a:pPr algn="ctr">
                <a:defRPr/>
              </a:pPr>
              <a:endParaRPr lang="en-US" sz="1200" kern="0" dirty="0">
                <a:solidFill>
                  <a:sysClr val="windowText" lastClr="000000"/>
                </a:solidFill>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2131828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0000"/>
                  <a:lumOff val="10000"/>
                </a:schemeClr>
              </a:solidFill>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0000"/>
                  <a:lumOff val="10000"/>
                </a:schemeClr>
              </a:solidFill>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lang="en-US" sz="2400" b="1" kern="0" dirty="0">
                  <a:solidFill>
                    <a:schemeClr val="tx1">
                      <a:lumMod val="90000"/>
                      <a:lumOff val="10000"/>
                    </a:schemeClr>
                  </a:solidFill>
                  <a:latin typeface="Segoe UI" panose="020B0502040204020203" pitchFamily="34" charset="0"/>
                  <a:cs typeface="Segoe UI" panose="020B0502040204020203" pitchFamily="34" charset="0"/>
                </a:rPr>
                <a:t>6</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lang="en-US" sz="2400" b="1" kern="0" dirty="0">
                <a:solidFill>
                  <a:schemeClr val="tx1">
                    <a:lumMod val="90000"/>
                    <a:lumOff val="10000"/>
                  </a:schemeClr>
                </a:solidFill>
                <a:latin typeface="Segoe UI" panose="020B0502040204020203" pitchFamily="34" charset="0"/>
                <a:cs typeface="Segoe UI" panose="020B0502040204020203" pitchFamily="34" charset="0"/>
              </a:rPr>
              <a:t>1</a:t>
            </a:r>
            <a:r>
              <a:rPr kumimoji="0" lang="en-US" sz="2448" b="1" i="0" u="none" strike="noStrike" kern="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lang="en-US" sz="2400" b="1" kern="0" dirty="0">
                <a:solidFill>
                  <a:schemeClr val="tx1">
                    <a:lumMod val="90000"/>
                    <a:lumOff val="10000"/>
                  </a:schemeClr>
                </a:solidFill>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a:t>
            </a:r>
            <a:r>
              <a:rPr kumimoji="0" lang="en-US" sz="1600" b="0" i="0" u="none" strike="noStrike" kern="0" cap="none" spc="0" normalizeH="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Linux,</a:t>
            </a:r>
            <a:r>
              <a:rPr kumimoji="0" lang="en-US" sz="1600" b="0" i="0" u="none" strike="noStrike" kern="0" cap="none" spc="0" normalizeH="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and more than half of all new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r>
              <a:rPr lang="en-US" sz="2000" b="1" spc="-30" dirty="0">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dirty="0"/>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dirty="0"/>
              <a:t>Our Offerings</a:t>
            </a:r>
          </a:p>
        </p:txBody>
      </p:sp>
      <p:sp>
        <p:nvSpPr>
          <p:cNvPr id="72" name="Rectangle 71"/>
          <p:cNvSpPr/>
          <p:nvPr/>
        </p:nvSpPr>
        <p:spPr>
          <a:xfrm>
            <a:off x="6693034" y="4370225"/>
            <a:ext cx="1831365" cy="830997"/>
          </a:xfrm>
          <a:prstGeom prst="rect">
            <a:avLst/>
          </a:prstGeom>
        </p:spPr>
        <p:txBody>
          <a:bodyPr wrap="square">
            <a:spAutoFit/>
          </a:bodyPr>
          <a:lstStyle/>
          <a:p>
            <a:pPr lvl="0" defTabSz="932742">
              <a:defRPr/>
            </a:pPr>
            <a:r>
              <a:rPr lang="en-US" sz="1600" b="1" kern="0" dirty="0">
                <a:solidFill>
                  <a:schemeClr val="tx1">
                    <a:lumMod val="90000"/>
                    <a:lumOff val="10000"/>
                  </a:schemeClr>
                </a:solidFill>
                <a:latin typeface="Segoe UI" panose="020B0502040204020203" pitchFamily="34" charset="0"/>
                <a:cs typeface="Segoe UI" panose="020B0502040204020203" pitchFamily="34" charset="0"/>
              </a:rPr>
              <a:t>Ross </a:t>
            </a:r>
            <a:r>
              <a:rPr lang="en-US" sz="1600" b="1" kern="0" dirty="0" err="1">
                <a:solidFill>
                  <a:schemeClr val="tx1">
                    <a:lumMod val="90000"/>
                    <a:lumOff val="10000"/>
                  </a:schemeClr>
                </a:solidFill>
                <a:latin typeface="Segoe UI" panose="020B0502040204020203" pitchFamily="34" charset="0"/>
                <a:cs typeface="Segoe UI" panose="020B0502040204020203" pitchFamily="34" charset="0"/>
              </a:rPr>
              <a:t>Gardler</a:t>
            </a:r>
            <a:r>
              <a:rPr lang="en-US" sz="1600" b="1" kern="0" dirty="0">
                <a:solidFill>
                  <a:schemeClr val="tx1">
                    <a:lumMod val="90000"/>
                    <a:lumOff val="10000"/>
                  </a:schemeClr>
                </a:solidFill>
                <a:latin typeface="Segoe UI" panose="020B0502040204020203" pitchFamily="34" charset="0"/>
                <a:cs typeface="Segoe UI" panose="020B0502040204020203" pitchFamily="34" charset="0"/>
              </a:rPr>
              <a:t> </a:t>
            </a:r>
            <a:r>
              <a:rPr lang="en-US" sz="1600" kern="0" dirty="0">
                <a:solidFill>
                  <a:schemeClr val="tx1">
                    <a:lumMod val="90000"/>
                    <a:lumOff val="10000"/>
                  </a:schemeClr>
                </a:solidFill>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r>
              <a:rPr lang="en-US" dirty="0"/>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599" kern="0" dirty="0">
                  <a:solidFill>
                    <a:schemeClr val="tx1">
                      <a:lumMod val="90000"/>
                      <a:lumOff val="10000"/>
                    </a:schemeClr>
                  </a:solidFill>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248949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defTabSz="932597"/>
            <a:r>
              <a:rPr lang="en-US" sz="1200" b="1" spc="-30" dirty="0">
                <a:solidFill>
                  <a:schemeClr val="tx2"/>
                </a:solidFill>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defTabSz="932597"/>
            <a:r>
              <a:rPr lang="en-US" sz="1200" b="1" spc="-30" dirty="0">
                <a:solidFill>
                  <a:schemeClr val="tx2"/>
                </a:solidFill>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lang="en-US" sz="1200" b="1" spc="-30" dirty="0">
                <a:solidFill>
                  <a:schemeClr val="tx2"/>
                </a:solidFill>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R="0" lvl="0" indent="0" defTabSz="932597" fontAlgn="auto">
              <a:lnSpc>
                <a:spcPct val="100000"/>
              </a:lnSpc>
              <a:spcBef>
                <a:spcPts val="0"/>
              </a:spcBef>
              <a:spcAft>
                <a:spcPts val="0"/>
              </a:spcAft>
              <a:buClrTx/>
              <a:buSzTx/>
              <a:buFontTx/>
              <a:buNone/>
              <a:tabLst/>
              <a:defRPr/>
            </a:pPr>
            <a:r>
              <a:rPr lang="en-US" sz="1200" b="1" spc="-30" dirty="0">
                <a:solidFill>
                  <a:schemeClr val="tx2"/>
                </a:solidFill>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R="0" lvl="0" indent="0" defTabSz="932597" fontAlgn="auto">
              <a:lnSpc>
                <a:spcPct val="100000"/>
              </a:lnSpc>
              <a:spcBef>
                <a:spcPts val="0"/>
              </a:spcBef>
              <a:spcAft>
                <a:spcPts val="0"/>
              </a:spcAft>
              <a:buClrTx/>
              <a:buSzTx/>
              <a:buFontTx/>
              <a:buNone/>
              <a:tabLst/>
              <a:defRPr/>
            </a:pPr>
            <a:r>
              <a:rPr lang="en-US" sz="1200" b="1" spc="-30" dirty="0">
                <a:solidFill>
                  <a:schemeClr val="tx2"/>
                </a:solidFill>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spcBef>
                <a:spcPts val="0"/>
              </a:spcBef>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spcBef>
                <a:spcPts val="0"/>
              </a:spcBef>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spcBef>
                <a:spcPts val="0"/>
              </a:spcBef>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spcBef>
                <a:spcPts val="0"/>
              </a:spcBef>
              <a:buClrTx/>
              <a:buSzTx/>
              <a:buFontTx/>
              <a:buNone/>
              <a:tabLst/>
              <a:defRPr/>
            </a:pPr>
            <a:r>
              <a:rPr lang="en-US" sz="1100" b="1" kern="0" dirty="0">
                <a:solidFill>
                  <a:schemeClr val="accent1"/>
                </a:solidFill>
                <a:latin typeface="Segoe UI Light" panose="020B0502040204020203" pitchFamily="34" charset="0"/>
                <a:cs typeface="Segoe UI Light" panose="020B0502040204020203" pitchFamily="34" charset="0"/>
              </a:rPr>
              <a:t>OMS</a:t>
            </a:r>
            <a:endPar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endParaRP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algn="ctr" defTabSz="932742"/>
            <a:r>
              <a:rPr lang="en-US" sz="1100" b="1" kern="0" dirty="0">
                <a:solidFill>
                  <a:schemeClr val="accent1"/>
                </a:solidFill>
                <a:latin typeface="Segoe UI Light" panose="020B0502040204020203" pitchFamily="34" charset="0"/>
                <a:cs typeface="Segoe UI Light" panose="020B0502040204020203" pitchFamily="34" charset="0"/>
              </a:rPr>
              <a:t>Windows </a:t>
            </a:r>
          </a:p>
          <a:p>
            <a:pPr algn="ctr" defTabSz="932742"/>
            <a:r>
              <a:rPr lang="en-US" sz="1100" b="1" kern="0" dirty="0">
                <a:solidFill>
                  <a:schemeClr val="accent1"/>
                </a:solidFill>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a:t>
            </a:r>
            <a:r>
              <a:rPr kumimoji="0" lang="en-US" sz="1600" b="1" i="1" u="none" strike="noStrike" kern="0" cap="none" spc="0" normalizeH="0" noProof="0" dirty="0">
                <a:ln>
                  <a:noFill/>
                </a:ln>
                <a:solidFill>
                  <a:schemeClr val="lt1"/>
                </a:solidFill>
                <a:effectLst/>
                <a:uLnTx/>
                <a:uFillTx/>
                <a:latin typeface="Segoe UI Light" panose="020B0502040204020203" pitchFamily="34" charset="0"/>
                <a:cs typeface="Segoe UI Light" panose="020B0502040204020203" pitchFamily="34" charset="0"/>
              </a:rPr>
              <a:t>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defTabSz="932597"/>
            <a:r>
              <a:rPr lang="en-US" sz="1200" b="1" spc="-30" dirty="0">
                <a:solidFill>
                  <a:schemeClr val="tx2"/>
                </a:solidFill>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spcBef>
                <a:spcPts val="0"/>
              </a:spcBef>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r>
              <a:rPr lang="en-US" sz="1600" b="1" dirty="0">
                <a:solidFill>
                  <a:schemeClr val="tx1"/>
                </a:solidFill>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r>
              <a:rPr lang="en-US" sz="1600" b="1" i="1" dirty="0">
                <a:solidFill>
                  <a:schemeClr val="tx1"/>
                </a:solidFill>
                <a:latin typeface="Segoe UI Light" panose="020B0502040204020203" pitchFamily="34" charset="0"/>
                <a:ea typeface="+mn-ea"/>
                <a:cs typeface="Segoe UI Light" panose="020B0502040204020203" pitchFamily="34" charset="0"/>
              </a:rPr>
              <a:t>..... Now Across Your Entire Stack! </a:t>
            </a:r>
            <a:endParaRPr lang="en-US" sz="2000" b="1" i="1" dirty="0">
              <a:solidFill>
                <a:schemeClr val="tx1"/>
              </a:solidFill>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73275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928" y="2448573"/>
            <a:ext cx="11653523" cy="3120854"/>
          </a:xfrm>
        </p:spPr>
        <p:txBody>
          <a:bodyPr/>
          <a:lstStyle/>
          <a:p>
            <a:r>
              <a:rPr lang="en-US" sz="3600" dirty="0">
                <a:solidFill>
                  <a:schemeClr val="bg2">
                    <a:lumMod val="25000"/>
                  </a:schemeClr>
                </a:solidFill>
              </a:rPr>
              <a:t>Linux and OS X</a:t>
            </a:r>
          </a:p>
          <a:p>
            <a:pPr fontAlgn="ctr"/>
            <a:r>
              <a:rPr lang="en-US" sz="3600" dirty="0">
                <a:solidFill>
                  <a:schemeClr val="bg2">
                    <a:lumMod val="25000"/>
                  </a:schemeClr>
                </a:solidFill>
              </a:rPr>
              <a:t>Heterogeneous world</a:t>
            </a:r>
          </a:p>
          <a:p>
            <a:pPr fontAlgn="ctr"/>
            <a:r>
              <a:rPr lang="en-US" sz="3600" dirty="0">
                <a:solidFill>
                  <a:schemeClr val="bg2">
                    <a:lumMod val="25000"/>
                  </a:schemeClr>
                </a:solidFill>
              </a:rPr>
              <a:t>Use any client</a:t>
            </a:r>
          </a:p>
          <a:p>
            <a:pPr fontAlgn="ctr"/>
            <a:r>
              <a:rPr lang="en-US" sz="3600" dirty="0">
                <a:solidFill>
                  <a:schemeClr val="bg2">
                    <a:lumMod val="25000"/>
                  </a:schemeClr>
                </a:solidFill>
              </a:rPr>
              <a:t>Run workloads on any server</a:t>
            </a:r>
          </a:p>
          <a:p>
            <a:pPr fontAlgn="ctr"/>
            <a:r>
              <a:rPr lang="en-US" sz="3600" dirty="0">
                <a:solidFill>
                  <a:schemeClr val="bg2">
                    <a:lumMod val="25000"/>
                  </a:schemeClr>
                </a:solidFill>
              </a:rPr>
              <a:t>And any cloud</a:t>
            </a:r>
          </a:p>
        </p:txBody>
      </p:sp>
      <p:sp>
        <p:nvSpPr>
          <p:cNvPr id="2" name="Title 1"/>
          <p:cNvSpPr>
            <a:spLocks noGrp="1"/>
          </p:cNvSpPr>
          <p:nvPr>
            <p:ph type="title"/>
          </p:nvPr>
        </p:nvSpPr>
        <p:spPr>
          <a:xfrm>
            <a:off x="268928" y="291102"/>
            <a:ext cx="9913569" cy="1555276"/>
          </a:xfrm>
        </p:spPr>
        <p:txBody>
          <a:bodyPr/>
          <a:lstStyle/>
          <a:p>
            <a:r>
              <a:rPr lang="en-US" sz="5400" dirty="0">
                <a:solidFill>
                  <a:schemeClr val="accent4">
                    <a:lumMod val="75000"/>
                  </a:schemeClr>
                </a:solidFill>
              </a:rPr>
              <a:t>PowerShell Core and Bash on Windows 10</a:t>
            </a:r>
          </a:p>
        </p:txBody>
      </p:sp>
      <p:sp>
        <p:nvSpPr>
          <p:cNvPr id="6" name="TextBox 5"/>
          <p:cNvSpPr txBox="1"/>
          <p:nvPr/>
        </p:nvSpPr>
        <p:spPr>
          <a:xfrm>
            <a:off x="9427546" y="2303706"/>
            <a:ext cx="1498601"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PowerShell</a:t>
            </a:r>
          </a:p>
        </p:txBody>
      </p:sp>
      <p:sp>
        <p:nvSpPr>
          <p:cNvPr id="7" name="TextBox 6"/>
          <p:cNvSpPr txBox="1"/>
          <p:nvPr/>
        </p:nvSpPr>
        <p:spPr>
          <a:xfrm>
            <a:off x="7550540" y="5150678"/>
            <a:ext cx="908696"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Linux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188012" y="387706"/>
            <a:ext cx="2476500" cy="1847850"/>
          </a:xfrm>
          <a:prstGeom prst="rect">
            <a:avLst/>
          </a:prstGeom>
        </p:spPr>
      </p:pic>
      <p:pic>
        <p:nvPicPr>
          <p:cNvPr id="11" name="Picture 10"/>
          <p:cNvPicPr>
            <a:picLocks noChangeAspect="1"/>
          </p:cNvPicPr>
          <p:nvPr/>
        </p:nvPicPr>
        <p:blipFill>
          <a:blip r:embed="rId4"/>
          <a:stretch>
            <a:fillRect/>
          </a:stretch>
        </p:blipFill>
        <p:spPr>
          <a:xfrm>
            <a:off x="6957343" y="2869374"/>
            <a:ext cx="1971675" cy="2324100"/>
          </a:xfrm>
          <a:prstGeom prst="rect">
            <a:avLst/>
          </a:prstGeom>
        </p:spPr>
      </p:pic>
      <p:pic>
        <p:nvPicPr>
          <p:cNvPr id="13" name="Picture 12"/>
          <p:cNvPicPr>
            <a:picLocks noChangeAspect="1"/>
          </p:cNvPicPr>
          <p:nvPr/>
        </p:nvPicPr>
        <p:blipFill>
          <a:blip r:embed="rId5"/>
          <a:stretch>
            <a:fillRect/>
          </a:stretch>
        </p:blipFill>
        <p:spPr>
          <a:xfrm>
            <a:off x="8963010" y="3148619"/>
            <a:ext cx="3128580" cy="1645028"/>
          </a:xfrm>
          <a:prstGeom prst="rect">
            <a:avLst/>
          </a:prstGeom>
        </p:spPr>
      </p:pic>
      <p:sp>
        <p:nvSpPr>
          <p:cNvPr id="115" name="TextBox 114"/>
          <p:cNvSpPr txBox="1"/>
          <p:nvPr/>
        </p:nvSpPr>
        <p:spPr>
          <a:xfrm>
            <a:off x="10108528" y="5150677"/>
            <a:ext cx="859004"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OS 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835317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928" y="2448573"/>
            <a:ext cx="11653523" cy="3120854"/>
          </a:xfrm>
        </p:spPr>
        <p:txBody>
          <a:bodyPr/>
          <a:lstStyle/>
          <a:p>
            <a:r>
              <a:rPr lang="en-US" sz="3600" dirty="0">
                <a:solidFill>
                  <a:schemeClr val="bg2">
                    <a:lumMod val="75000"/>
                    <a:lumOff val="25000"/>
                  </a:schemeClr>
                </a:solidFill>
              </a:rPr>
              <a:t>Linux and OS X</a:t>
            </a:r>
          </a:p>
          <a:p>
            <a:pPr fontAlgn="ctr"/>
            <a:r>
              <a:rPr lang="en-US" sz="3600" dirty="0">
                <a:solidFill>
                  <a:schemeClr val="bg2">
                    <a:lumMod val="75000"/>
                    <a:lumOff val="25000"/>
                  </a:schemeClr>
                </a:solidFill>
              </a:rPr>
              <a:t>Heterogeneous world</a:t>
            </a:r>
          </a:p>
          <a:p>
            <a:pPr fontAlgn="ctr"/>
            <a:r>
              <a:rPr lang="en-US" sz="3600" dirty="0">
                <a:solidFill>
                  <a:schemeClr val="bg2">
                    <a:lumMod val="75000"/>
                    <a:lumOff val="25000"/>
                  </a:schemeClr>
                </a:solidFill>
              </a:rPr>
              <a:t>Use any client</a:t>
            </a:r>
          </a:p>
          <a:p>
            <a:pPr fontAlgn="ctr"/>
            <a:r>
              <a:rPr lang="en-US" sz="3600" dirty="0">
                <a:solidFill>
                  <a:schemeClr val="bg2">
                    <a:lumMod val="75000"/>
                    <a:lumOff val="25000"/>
                  </a:schemeClr>
                </a:solidFill>
              </a:rPr>
              <a:t>Run workloads on any server</a:t>
            </a:r>
          </a:p>
          <a:p>
            <a:pPr fontAlgn="ctr"/>
            <a:r>
              <a:rPr lang="en-US" sz="3600" dirty="0">
                <a:solidFill>
                  <a:schemeClr val="bg2">
                    <a:lumMod val="75000"/>
                    <a:lumOff val="25000"/>
                  </a:schemeClr>
                </a:solidFill>
              </a:rPr>
              <a:t>And any cloud</a:t>
            </a:r>
          </a:p>
        </p:txBody>
      </p:sp>
      <p:sp>
        <p:nvSpPr>
          <p:cNvPr id="2" name="Title 1"/>
          <p:cNvSpPr>
            <a:spLocks noGrp="1"/>
          </p:cNvSpPr>
          <p:nvPr>
            <p:ph type="title"/>
          </p:nvPr>
        </p:nvSpPr>
        <p:spPr>
          <a:xfrm>
            <a:off x="268928" y="291102"/>
            <a:ext cx="9913569" cy="1555276"/>
          </a:xfrm>
        </p:spPr>
        <p:txBody>
          <a:bodyPr/>
          <a:lstStyle/>
          <a:p>
            <a:r>
              <a:rPr lang="en-US" sz="5400" dirty="0"/>
              <a:t>PowerShell Core and Bash on Windows 10</a:t>
            </a:r>
          </a:p>
        </p:txBody>
      </p:sp>
      <p:sp>
        <p:nvSpPr>
          <p:cNvPr id="6" name="TextBox 5"/>
          <p:cNvSpPr txBox="1"/>
          <p:nvPr/>
        </p:nvSpPr>
        <p:spPr>
          <a:xfrm>
            <a:off x="9427546" y="2303706"/>
            <a:ext cx="1498601"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rPr>
              <a:t>PowerShell</a:t>
            </a:r>
          </a:p>
        </p:txBody>
      </p:sp>
      <p:sp>
        <p:nvSpPr>
          <p:cNvPr id="7" name="TextBox 6"/>
          <p:cNvSpPr txBox="1"/>
          <p:nvPr/>
        </p:nvSpPr>
        <p:spPr>
          <a:xfrm>
            <a:off x="7550540" y="5150678"/>
            <a:ext cx="908696"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Linux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188012" y="387706"/>
            <a:ext cx="2476500" cy="1847850"/>
          </a:xfrm>
          <a:prstGeom prst="rect">
            <a:avLst/>
          </a:prstGeom>
        </p:spPr>
      </p:pic>
      <p:pic>
        <p:nvPicPr>
          <p:cNvPr id="11" name="Picture 10"/>
          <p:cNvPicPr>
            <a:picLocks noChangeAspect="1"/>
          </p:cNvPicPr>
          <p:nvPr/>
        </p:nvPicPr>
        <p:blipFill>
          <a:blip r:embed="rId4"/>
          <a:stretch>
            <a:fillRect/>
          </a:stretch>
        </p:blipFill>
        <p:spPr>
          <a:xfrm>
            <a:off x="6957343" y="2869374"/>
            <a:ext cx="1971675" cy="2324100"/>
          </a:xfrm>
          <a:prstGeom prst="rect">
            <a:avLst/>
          </a:prstGeom>
        </p:spPr>
      </p:pic>
      <p:pic>
        <p:nvPicPr>
          <p:cNvPr id="13" name="Picture 12"/>
          <p:cNvPicPr>
            <a:picLocks noChangeAspect="1"/>
          </p:cNvPicPr>
          <p:nvPr/>
        </p:nvPicPr>
        <p:blipFill>
          <a:blip r:embed="rId5"/>
          <a:stretch>
            <a:fillRect/>
          </a:stretch>
        </p:blipFill>
        <p:spPr>
          <a:xfrm>
            <a:off x="8963010" y="3148619"/>
            <a:ext cx="3128580" cy="1645028"/>
          </a:xfrm>
          <a:prstGeom prst="rect">
            <a:avLst/>
          </a:prstGeom>
        </p:spPr>
      </p:pic>
      <p:sp>
        <p:nvSpPr>
          <p:cNvPr id="115" name="TextBox 114"/>
          <p:cNvSpPr txBox="1"/>
          <p:nvPr/>
        </p:nvSpPr>
        <p:spPr>
          <a:xfrm>
            <a:off x="10108528" y="5150677"/>
            <a:ext cx="859004" cy="534083"/>
          </a:xfrm>
          <a:prstGeom prst="rect">
            <a:avLst/>
          </a:prstGeom>
          <a:no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765" kern="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OS X</a:t>
            </a: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374212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11111871" y="469293"/>
            <a:ext cx="644101" cy="644101"/>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ndParaRPr>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32143">
                        <a:schemeClr val="tx1"/>
                      </a:gs>
                      <a:gs pos="47000">
                        <a:schemeClr val="tx1"/>
                      </a:gs>
                    </a:gsLst>
                    <a:lin ang="5400000" scaled="0"/>
                  </a:gradFill>
                  <a:effectLst/>
                  <a:uLnTx/>
                  <a:uFillTx/>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40179">
                          <a:schemeClr val="tx1"/>
                        </a:gs>
                        <a:gs pos="88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2207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3570769" y="4054765"/>
            <a:ext cx="4856898" cy="2820828"/>
            <a:chOff x="3570769" y="4054765"/>
            <a:chExt cx="4856898" cy="2820828"/>
          </a:xfrm>
        </p:grpSpPr>
        <p:pic>
          <p:nvPicPr>
            <p:cNvPr id="21" name="Picture 20"/>
            <p:cNvPicPr>
              <a:picLocks noChangeAspect="1"/>
            </p:cNvPicPr>
            <p:nvPr/>
          </p:nvPicPr>
          <p:blipFill>
            <a:blip r:embed="rId3"/>
            <a:stretch>
              <a:fillRect/>
            </a:stretch>
          </p:blipFill>
          <p:spPr>
            <a:xfrm>
              <a:off x="3570769" y="4054765"/>
              <a:ext cx="4856898" cy="2820828"/>
            </a:xfrm>
            <a:prstGeom prst="rect">
              <a:avLst/>
            </a:prstGeom>
          </p:spPr>
        </p:pic>
        <p:grpSp>
          <p:nvGrpSpPr>
            <p:cNvPr id="37" name="Group 36"/>
            <p:cNvGrpSpPr/>
            <p:nvPr/>
          </p:nvGrpSpPr>
          <p:grpSpPr>
            <a:xfrm>
              <a:off x="4864258" y="5403511"/>
              <a:ext cx="2479440" cy="1186831"/>
              <a:chOff x="4962229" y="5403511"/>
              <a:chExt cx="2479440" cy="1186831"/>
            </a:xfrm>
          </p:grpSpPr>
          <p:sp>
            <p:nvSpPr>
              <p:cNvPr id="12" name="Rectangle 11"/>
              <p:cNvSpPr/>
              <p:nvPr/>
            </p:nvSpPr>
            <p:spPr>
              <a:xfrm>
                <a:off x="4962229" y="5898967"/>
                <a:ext cx="2479439" cy="69137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rPr>
                  <a:t>Private Clouds </a:t>
                </a:r>
                <a:br>
                  <a:rPr kumimoji="0" lang="en-US" sz="1800" b="0" i="0" u="none" strike="noStrike" kern="0" cap="none" spc="0" normalizeH="0" baseline="0" noProof="0" dirty="0">
                    <a:ln>
                      <a:noFill/>
                    </a:ln>
                    <a:solidFill>
                      <a:srgbClr val="FFFFFF"/>
                    </a:solidFill>
                    <a:effectLst/>
                    <a:uLnTx/>
                    <a:uFillTx/>
                    <a:latin typeface="Segoe UI Light"/>
                  </a:rPr>
                </a:br>
                <a:r>
                  <a:rPr kumimoji="0" lang="en-US" sz="1400" b="0" i="0" u="none" strike="noStrike" kern="0" cap="none" spc="0" normalizeH="0" baseline="0" noProof="0" dirty="0">
                    <a:ln>
                      <a:noFill/>
                    </a:ln>
                    <a:solidFill>
                      <a:srgbClr val="FFFFFF"/>
                    </a:solidFill>
                    <a:effectLst/>
                    <a:uLnTx/>
                    <a:uFillTx/>
                    <a:latin typeface="Segoe UI Light"/>
                  </a:rPr>
                  <a:t>(</a:t>
                </a:r>
                <a:r>
                  <a:rPr kumimoji="0" lang="en-US" sz="1400" b="0" i="0" u="none" strike="noStrike" kern="0" cap="none" spc="0" normalizeH="0" baseline="0" noProof="0" dirty="0" err="1">
                    <a:ln>
                      <a:noFill/>
                    </a:ln>
                    <a:solidFill>
                      <a:srgbClr val="FFFFFF"/>
                    </a:solidFill>
                    <a:effectLst/>
                    <a:uLnTx/>
                    <a:uFillTx/>
                    <a:latin typeface="Segoe UI Light"/>
                  </a:rPr>
                  <a:t>HyperV</a:t>
                </a:r>
                <a:r>
                  <a:rPr kumimoji="0" lang="en-US" sz="1400" b="0" i="0" u="none" strike="noStrike" kern="0" cap="none" spc="0" normalizeH="0" baseline="0" noProof="0" dirty="0">
                    <a:ln>
                      <a:noFill/>
                    </a:ln>
                    <a:solidFill>
                      <a:srgbClr val="FFFFFF"/>
                    </a:solidFill>
                    <a:effectLst/>
                    <a:uLnTx/>
                    <a:uFillTx/>
                    <a:latin typeface="Segoe UI Light"/>
                  </a:rPr>
                  <a:t>, VMWare, </a:t>
                </a:r>
                <a:r>
                  <a:rPr kumimoji="0" lang="en-US" sz="1400" b="0" i="0" u="none" strike="noStrike" kern="0" cap="none" spc="0" normalizeH="0" baseline="0" noProof="0" dirty="0" err="1">
                    <a:ln>
                      <a:noFill/>
                    </a:ln>
                    <a:solidFill>
                      <a:srgbClr val="FFFFFF"/>
                    </a:solidFill>
                    <a:effectLst/>
                    <a:uLnTx/>
                    <a:uFillTx/>
                    <a:latin typeface="Segoe UI Light"/>
                  </a:rPr>
                  <a:t>OpenStack</a:t>
                </a:r>
                <a:r>
                  <a:rPr kumimoji="0" lang="en-US" sz="1400" b="0" i="0" u="none" strike="noStrike" kern="0" cap="none" spc="0" normalizeH="0" baseline="0" noProof="0" dirty="0">
                    <a:ln>
                      <a:noFill/>
                    </a:ln>
                    <a:solidFill>
                      <a:srgbClr val="FFFFFF"/>
                    </a:solidFill>
                    <a:effectLst/>
                    <a:uLnTx/>
                    <a:uFillTx/>
                    <a:latin typeface="Segoe UI Light"/>
                  </a:rPr>
                  <a:t>)</a:t>
                </a:r>
              </a:p>
            </p:txBody>
          </p:sp>
          <p:sp>
            <p:nvSpPr>
              <p:cNvPr id="13" name="Rectangle 12"/>
              <p:cNvSpPr/>
              <p:nvPr/>
            </p:nvSpPr>
            <p:spPr>
              <a:xfrm>
                <a:off x="4962230" y="5403511"/>
                <a:ext cx="457200" cy="45720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(Guest)</a:t>
                </a:r>
              </a:p>
            </p:txBody>
          </p:sp>
          <p:sp>
            <p:nvSpPr>
              <p:cNvPr id="14" name="Rectangle 13"/>
              <p:cNvSpPr/>
              <p:nvPr/>
            </p:nvSpPr>
            <p:spPr>
              <a:xfrm>
                <a:off x="5467790" y="5403511"/>
                <a:ext cx="457200" cy="45720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(Guest)</a:t>
                </a:r>
              </a:p>
            </p:txBody>
          </p:sp>
          <p:sp>
            <p:nvSpPr>
              <p:cNvPr id="15" name="Rectangle 14"/>
              <p:cNvSpPr/>
              <p:nvPr/>
            </p:nvSpPr>
            <p:spPr>
              <a:xfrm>
                <a:off x="5973350" y="5403511"/>
                <a:ext cx="457200" cy="45720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(Guest)</a:t>
                </a:r>
              </a:p>
            </p:txBody>
          </p:sp>
          <p:sp>
            <p:nvSpPr>
              <p:cNvPr id="16" name="Rectangle 15"/>
              <p:cNvSpPr/>
              <p:nvPr/>
            </p:nvSpPr>
            <p:spPr>
              <a:xfrm>
                <a:off x="6478910" y="5403511"/>
                <a:ext cx="457200" cy="45720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(Guest)</a:t>
                </a:r>
              </a:p>
            </p:txBody>
          </p:sp>
          <p:sp>
            <p:nvSpPr>
              <p:cNvPr id="17" name="Rectangle 16"/>
              <p:cNvSpPr/>
              <p:nvPr/>
            </p:nvSpPr>
            <p:spPr>
              <a:xfrm>
                <a:off x="6984469" y="5403511"/>
                <a:ext cx="457200" cy="45720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(Guest)</a:t>
                </a:r>
              </a:p>
            </p:txBody>
          </p:sp>
        </p:grpSp>
      </p:grpSp>
      <p:sp>
        <p:nvSpPr>
          <p:cNvPr id="2" name="Rectangle 1"/>
          <p:cNvSpPr/>
          <p:nvPr/>
        </p:nvSpPr>
        <p:spPr>
          <a:xfrm>
            <a:off x="4071257" y="3796145"/>
            <a:ext cx="1447800" cy="7105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itle 1"/>
          <p:cNvSpPr>
            <a:spLocks noGrp="1"/>
          </p:cNvSpPr>
          <p:nvPr>
            <p:ph type="title"/>
          </p:nvPr>
        </p:nvSpPr>
        <p:spPr>
          <a:xfrm>
            <a:off x="578311" y="408303"/>
            <a:ext cx="10743405" cy="873133"/>
          </a:xfrm>
        </p:spPr>
        <p:txBody>
          <a:bodyPr>
            <a:noAutofit/>
          </a:bodyPr>
          <a:lstStyle/>
          <a:p>
            <a:r>
              <a:rPr lang="en-US" sz="3921" dirty="0"/>
              <a:t>Microsoft Operation Management Suite (OMS)</a:t>
            </a:r>
            <a:br>
              <a:rPr lang="en-US" sz="3921" dirty="0"/>
            </a:br>
            <a:r>
              <a:rPr lang="en-US" sz="2400" dirty="0">
                <a:solidFill>
                  <a:schemeClr val="tx1"/>
                </a:solidFill>
              </a:rPr>
              <a:t>Multi-cloud IT management</a:t>
            </a:r>
            <a:endParaRPr lang="en-US" sz="2800" dirty="0">
              <a:solidFill>
                <a:schemeClr val="tx1"/>
              </a:solidFill>
            </a:endParaRPr>
          </a:p>
        </p:txBody>
      </p:sp>
      <p:grpSp>
        <p:nvGrpSpPr>
          <p:cNvPr id="26" name="Group 25"/>
          <p:cNvGrpSpPr/>
          <p:nvPr/>
        </p:nvGrpSpPr>
        <p:grpSpPr>
          <a:xfrm>
            <a:off x="9088330" y="1866388"/>
            <a:ext cx="2551986" cy="2092284"/>
            <a:chOff x="8577887" y="3302049"/>
            <a:chExt cx="2551986" cy="2092284"/>
          </a:xfrm>
        </p:grpSpPr>
        <p:sp>
          <p:nvSpPr>
            <p:cNvPr id="28" name="Rectangle 27"/>
            <p:cNvSpPr/>
            <p:nvPr/>
          </p:nvSpPr>
          <p:spPr>
            <a:xfrm>
              <a:off x="8596359" y="3812695"/>
              <a:ext cx="2479439" cy="691375"/>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rPr>
                <a:t>Amazon Web Services</a:t>
              </a:r>
            </a:p>
          </p:txBody>
        </p:sp>
        <p:sp>
          <p:nvSpPr>
            <p:cNvPr id="29" name="Rectangle 28"/>
            <p:cNvSpPr/>
            <p:nvPr/>
          </p:nvSpPr>
          <p:spPr>
            <a:xfrm>
              <a:off x="8596360" y="3302049"/>
              <a:ext cx="457200" cy="457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30" name="Rectangle 29"/>
            <p:cNvSpPr/>
            <p:nvPr/>
          </p:nvSpPr>
          <p:spPr>
            <a:xfrm>
              <a:off x="9101920" y="3302049"/>
              <a:ext cx="457200" cy="457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31" name="Rectangle 30"/>
            <p:cNvSpPr/>
            <p:nvPr/>
          </p:nvSpPr>
          <p:spPr>
            <a:xfrm>
              <a:off x="9607480" y="3302049"/>
              <a:ext cx="457200" cy="457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32" name="Rectangle 31"/>
            <p:cNvSpPr/>
            <p:nvPr/>
          </p:nvSpPr>
          <p:spPr>
            <a:xfrm>
              <a:off x="10113040" y="3302049"/>
              <a:ext cx="457200" cy="457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33" name="Rectangle 32"/>
            <p:cNvSpPr/>
            <p:nvPr/>
          </p:nvSpPr>
          <p:spPr>
            <a:xfrm>
              <a:off x="10618599" y="3302049"/>
              <a:ext cx="457200" cy="457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pic>
          <p:nvPicPr>
            <p:cNvPr id="22" name="Picture 21"/>
            <p:cNvPicPr>
              <a:picLocks noChangeAspect="1"/>
            </p:cNvPicPr>
            <p:nvPr/>
          </p:nvPicPr>
          <p:blipFill>
            <a:blip r:embed="rId4"/>
            <a:stretch>
              <a:fillRect/>
            </a:stretch>
          </p:blipFill>
          <p:spPr>
            <a:xfrm>
              <a:off x="8577887" y="4583795"/>
              <a:ext cx="2551986" cy="810538"/>
            </a:xfrm>
            <a:prstGeom prst="rect">
              <a:avLst/>
            </a:prstGeom>
          </p:spPr>
        </p:pic>
      </p:grpSp>
      <p:grpSp>
        <p:nvGrpSpPr>
          <p:cNvPr id="34" name="Group 33"/>
          <p:cNvGrpSpPr/>
          <p:nvPr/>
        </p:nvGrpSpPr>
        <p:grpSpPr>
          <a:xfrm>
            <a:off x="597644" y="1879743"/>
            <a:ext cx="2551986" cy="2057157"/>
            <a:chOff x="967123" y="3315404"/>
            <a:chExt cx="2551986" cy="2057157"/>
          </a:xfrm>
        </p:grpSpPr>
        <p:sp>
          <p:nvSpPr>
            <p:cNvPr id="5" name="Rectangle 4"/>
            <p:cNvSpPr/>
            <p:nvPr/>
          </p:nvSpPr>
          <p:spPr>
            <a:xfrm>
              <a:off x="984812" y="3813776"/>
              <a:ext cx="2479439" cy="691375"/>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Azure </a:t>
              </a:r>
            </a:p>
          </p:txBody>
        </p:sp>
        <p:sp>
          <p:nvSpPr>
            <p:cNvPr id="7" name="Rectangle 6"/>
            <p:cNvSpPr/>
            <p:nvPr/>
          </p:nvSpPr>
          <p:spPr>
            <a:xfrm>
              <a:off x="984813" y="3315404"/>
              <a:ext cx="457200" cy="457200"/>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8" name="Rectangle 7"/>
            <p:cNvSpPr/>
            <p:nvPr/>
          </p:nvSpPr>
          <p:spPr>
            <a:xfrm>
              <a:off x="1490373" y="3315404"/>
              <a:ext cx="457200" cy="457200"/>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9" name="Rectangle 8"/>
            <p:cNvSpPr/>
            <p:nvPr/>
          </p:nvSpPr>
          <p:spPr>
            <a:xfrm>
              <a:off x="1995933" y="3315404"/>
              <a:ext cx="457200" cy="457200"/>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10" name="Rectangle 9"/>
            <p:cNvSpPr/>
            <p:nvPr/>
          </p:nvSpPr>
          <p:spPr>
            <a:xfrm>
              <a:off x="2501493" y="3315404"/>
              <a:ext cx="457200" cy="457200"/>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Windows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sp>
          <p:nvSpPr>
            <p:cNvPr id="11" name="Rectangle 10"/>
            <p:cNvSpPr/>
            <p:nvPr/>
          </p:nvSpPr>
          <p:spPr>
            <a:xfrm>
              <a:off x="3007052" y="3315404"/>
              <a:ext cx="457200" cy="457200"/>
            </a:xfrm>
            <a:prstGeom prst="rect">
              <a:avLst/>
            </a:prstGeom>
            <a:solidFill>
              <a:srgbClr val="00B0F0"/>
            </a:solidFill>
            <a:ln>
              <a:solidFill>
                <a:srgbClr val="081C23"/>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Linux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rPr>
                <a:t>(VM)</a:t>
              </a:r>
            </a:p>
          </p:txBody>
        </p:sp>
        <p:pic>
          <p:nvPicPr>
            <p:cNvPr id="40" name="Picture 39"/>
            <p:cNvPicPr>
              <a:picLocks noChangeAspect="1"/>
            </p:cNvPicPr>
            <p:nvPr/>
          </p:nvPicPr>
          <p:blipFill>
            <a:blip r:embed="rId4"/>
            <a:stretch>
              <a:fillRect/>
            </a:stretch>
          </p:blipFill>
          <p:spPr>
            <a:xfrm>
              <a:off x="967123" y="4562023"/>
              <a:ext cx="2551986" cy="810538"/>
            </a:xfrm>
            <a:prstGeom prst="rect">
              <a:avLst/>
            </a:prstGeom>
          </p:spPr>
        </p:pic>
      </p:grpSp>
      <p:sp>
        <p:nvSpPr>
          <p:cNvPr id="35" name="Right Arrow 34"/>
          <p:cNvSpPr/>
          <p:nvPr/>
        </p:nvSpPr>
        <p:spPr>
          <a:xfrm>
            <a:off x="7590124" y="2474323"/>
            <a:ext cx="1281730" cy="496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Right Arrow 46"/>
          <p:cNvSpPr/>
          <p:nvPr/>
        </p:nvSpPr>
        <p:spPr>
          <a:xfrm rot="10800000">
            <a:off x="3324505" y="2474322"/>
            <a:ext cx="1281732" cy="496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 name="Right Arrow 47"/>
          <p:cNvSpPr/>
          <p:nvPr/>
        </p:nvSpPr>
        <p:spPr>
          <a:xfrm rot="5400000">
            <a:off x="5565319" y="4084452"/>
            <a:ext cx="1073409" cy="4967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54" name="Group 53"/>
          <p:cNvGrpSpPr/>
          <p:nvPr/>
        </p:nvGrpSpPr>
        <p:grpSpPr>
          <a:xfrm>
            <a:off x="4606238" y="1699841"/>
            <a:ext cx="3087616" cy="2473018"/>
            <a:chOff x="4725983" y="1738941"/>
            <a:chExt cx="3087616" cy="2473018"/>
          </a:xfrm>
        </p:grpSpPr>
        <p:sp>
          <p:nvSpPr>
            <p:cNvPr id="55" name="Rounded Rectangle 54"/>
            <p:cNvSpPr/>
            <p:nvPr/>
          </p:nvSpPr>
          <p:spPr>
            <a:xfrm>
              <a:off x="4725983" y="1738941"/>
              <a:ext cx="2983886" cy="2473018"/>
            </a:xfrm>
            <a:prstGeom prst="roundRect">
              <a:avLst>
                <a:gd name="adj" fmla="val 516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      </a:t>
              </a:r>
            </a:p>
          </p:txBody>
        </p:sp>
        <p:sp>
          <p:nvSpPr>
            <p:cNvPr id="56" name="Rectangle 55"/>
            <p:cNvSpPr/>
            <p:nvPr/>
          </p:nvSpPr>
          <p:spPr>
            <a:xfrm>
              <a:off x="4863090" y="2765137"/>
              <a:ext cx="2950509" cy="1138773"/>
            </a:xfrm>
            <a:prstGeom prst="rect">
              <a:avLst/>
            </a:prstGeom>
          </p:spPr>
          <p:txBody>
            <a:bodyPr wrap="square">
              <a:spAutoFit/>
            </a:bodyPr>
            <a:lstStyle/>
            <a:p>
              <a:pPr marL="119063" marR="0" lvl="0"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rPr>
                <a:t>Log Analytics</a:t>
              </a:r>
            </a:p>
            <a:p>
              <a:pPr marL="119063" marR="0" lvl="0"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rPr>
                <a:t>Automation </a:t>
              </a:r>
            </a:p>
            <a:p>
              <a:pPr marL="119063" marR="0" lvl="0"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rPr>
                <a:t>Backup, DR and Data Protection </a:t>
              </a:r>
            </a:p>
            <a:p>
              <a:pPr marL="119063" marR="0" lvl="0"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rPr>
                <a:t>Security</a:t>
              </a:r>
            </a:p>
            <a:p>
              <a:pPr marL="119063" marR="0" lvl="0"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FFFFFF"/>
                </a:solidFill>
                <a:effectLst/>
                <a:uLnTx/>
                <a:uFillTx/>
                <a:latin typeface="Segoe UI Light"/>
              </a:endParaRPr>
            </a:p>
          </p:txBody>
        </p:sp>
        <p:sp>
          <p:nvSpPr>
            <p:cNvPr id="60" name="TextBox 59"/>
            <p:cNvSpPr txBox="1"/>
            <p:nvPr/>
          </p:nvSpPr>
          <p:spPr>
            <a:xfrm>
              <a:off x="4780925" y="1863235"/>
              <a:ext cx="287451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rPr>
                <a:t>Microsoft Operation Management Suite</a:t>
              </a:r>
            </a:p>
          </p:txBody>
        </p:sp>
      </p:grpSp>
    </p:spTree>
    <p:extLst>
      <p:ext uri="{BB962C8B-B14F-4D97-AF65-F5344CB8AC3E}">
        <p14:creationId xmlns:p14="http://schemas.microsoft.com/office/powerpoint/2010/main" val="7836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2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4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750"/>
                                        <p:tgtEl>
                                          <p:spTgt spid="54"/>
                                        </p:tgtEl>
                                      </p:cBhvr>
                                    </p:animEffect>
                                  </p:childTnLst>
                                </p:cTn>
                              </p:par>
                            </p:childTnLst>
                          </p:cTn>
                        </p:par>
                        <p:par>
                          <p:cTn id="19" fill="hold">
                            <p:stCondLst>
                              <p:cond delay="750"/>
                            </p:stCondLst>
                            <p:childTnLst>
                              <p:par>
                                <p:cTn id="20" presetID="12" presetClass="entr" presetSubtype="2" fill="hold" grpId="0" nodeType="afterEffect">
                                  <p:stCondLst>
                                    <p:cond delay="50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p:tgtEl>
                                          <p:spTgt spid="47"/>
                                        </p:tgtEl>
                                        <p:attrNameLst>
                                          <p:attrName>ppt_x</p:attrName>
                                        </p:attrNameLst>
                                      </p:cBhvr>
                                      <p:tavLst>
                                        <p:tav tm="0">
                                          <p:val>
                                            <p:strVal val="#ppt_x+#ppt_w*1.125000"/>
                                          </p:val>
                                        </p:tav>
                                        <p:tav tm="100000">
                                          <p:val>
                                            <p:strVal val="#ppt_x"/>
                                          </p:val>
                                        </p:tav>
                                      </p:tavLst>
                                    </p:anim>
                                    <p:animEffect transition="in" filter="wipe(left)">
                                      <p:cBhvr>
                                        <p:cTn id="23" dur="500"/>
                                        <p:tgtEl>
                                          <p:spTgt spid="47"/>
                                        </p:tgtEl>
                                      </p:cBhvr>
                                    </p:animEffect>
                                  </p:childTnLst>
                                </p:cTn>
                              </p:par>
                              <p:par>
                                <p:cTn id="24" presetID="12" presetClass="entr" presetSubtype="8" fill="hold" grpId="0" nodeType="withEffect">
                                  <p:stCondLst>
                                    <p:cond delay="70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p:tgtEl>
                                          <p:spTgt spid="35"/>
                                        </p:tgtEl>
                                        <p:attrNameLst>
                                          <p:attrName>ppt_x</p:attrName>
                                        </p:attrNameLst>
                                      </p:cBhvr>
                                      <p:tavLst>
                                        <p:tav tm="0">
                                          <p:val>
                                            <p:strVal val="#ppt_x-#ppt_w*1.125000"/>
                                          </p:val>
                                        </p:tav>
                                        <p:tav tm="100000">
                                          <p:val>
                                            <p:strVal val="#ppt_x"/>
                                          </p:val>
                                        </p:tav>
                                      </p:tavLst>
                                    </p:anim>
                                    <p:animEffect transition="in" filter="wipe(right)">
                                      <p:cBhvr>
                                        <p:cTn id="27" dur="500"/>
                                        <p:tgtEl>
                                          <p:spTgt spid="35"/>
                                        </p:tgtEl>
                                      </p:cBhvr>
                                    </p:animEffect>
                                  </p:childTnLst>
                                </p:cTn>
                              </p:par>
                              <p:par>
                                <p:cTn id="28" presetID="12" presetClass="entr" presetSubtype="1" fill="hold" grpId="0" nodeType="withEffect">
                                  <p:stCondLst>
                                    <p:cond delay="80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p:tgtEl>
                                          <p:spTgt spid="48"/>
                                        </p:tgtEl>
                                        <p:attrNameLst>
                                          <p:attrName>ppt_y</p:attrName>
                                        </p:attrNameLst>
                                      </p:cBhvr>
                                      <p:tavLst>
                                        <p:tav tm="0">
                                          <p:val>
                                            <p:strVal val="#ppt_y-#ppt_h*1.125000"/>
                                          </p:val>
                                        </p:tav>
                                        <p:tav tm="100000">
                                          <p:val>
                                            <p:strVal val="#ppt_y"/>
                                          </p:val>
                                        </p:tav>
                                      </p:tavLst>
                                    </p:anim>
                                    <p:animEffect transition="in" filter="wipe(down)">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7" grpId="0" animBg="1"/>
      <p:bldP spid="4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834" y="364963"/>
            <a:ext cx="10315749" cy="6256378"/>
          </a:xfrm>
        </p:spPr>
      </p:pic>
    </p:spTree>
    <p:extLst>
      <p:ext uri="{BB962C8B-B14F-4D97-AF65-F5344CB8AC3E}">
        <p14:creationId xmlns:p14="http://schemas.microsoft.com/office/powerpoint/2010/main" val="2745831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 name="Group 34"/>
          <p:cNvGrpSpPr/>
          <p:nvPr/>
        </p:nvGrpSpPr>
        <p:grpSpPr>
          <a:xfrm>
            <a:off x="11111871" y="469293"/>
            <a:ext cx="644101" cy="644101"/>
            <a:chOff x="457580" y="4622691"/>
            <a:chExt cx="657017" cy="657017"/>
          </a:xfrm>
        </p:grpSpPr>
        <p:sp>
          <p:nvSpPr>
            <p:cNvPr id="36" name="Oval 35"/>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ndParaRPr>
            </a:p>
          </p:txBody>
        </p:sp>
      </p:grpSp>
      <p:sp>
        <p:nvSpPr>
          <p:cNvPr id="6" name="Title 5"/>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32143">
                        <a:schemeClr val="tx1"/>
                      </a:gs>
                      <a:gs pos="47000">
                        <a:schemeClr val="tx1"/>
                      </a:gs>
                    </a:gsLst>
                    <a:lin ang="5400000" scaled="0"/>
                  </a:gradFill>
                  <a:effectLst/>
                  <a:uLnTx/>
                  <a:uFillTx/>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32143">
                        <a:schemeClr val="tx1"/>
                      </a:gs>
                      <a:gs pos="47000">
                        <a:schemeClr val="tx1"/>
                      </a:gs>
                    </a:gsLst>
                    <a:lin ang="5400000" scaled="0"/>
                  </a:gradFill>
                  <a:effectLst/>
                  <a:uLnTx/>
                  <a:uFillTx/>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90000"/>
                </a:lnSpc>
                <a:spcBef>
                  <a:spcPct val="0"/>
                </a:spcBef>
                <a:spcAft>
                  <a:spcPts val="2941"/>
                </a:spcAft>
                <a:buClrTx/>
                <a:buSzTx/>
                <a:buFontTx/>
                <a:buNone/>
                <a:tabLst/>
                <a:defRPr/>
              </a:pPr>
              <a:r>
                <a:rPr kumimoji="0" lang="en-US" sz="1961"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Application Availability</a:t>
              </a:r>
            </a:p>
            <a:p>
              <a:pPr marL="0" marR="0" lvl="0" indent="0" defTabSz="932472" eaLnBrk="1" fontAlgn="base" latinLnBrk="0" hangingPunct="1">
                <a:lnSpc>
                  <a:spcPct val="90000"/>
                </a:lnSpc>
                <a:spcBef>
                  <a:spcPct val="0"/>
                </a:spcBef>
                <a:spcAft>
                  <a:spcPts val="2941"/>
                </a:spcAft>
                <a:buClrTx/>
                <a:buSzTx/>
                <a:buFontTx/>
                <a:buNone/>
                <a:tabLst/>
                <a:defRPr/>
              </a:pPr>
              <a:r>
                <a:rPr kumimoji="0" lang="en-US" sz="1961"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Bottomless Storage</a:t>
              </a:r>
            </a:p>
            <a:p>
              <a:pPr marL="0" marR="0" lvl="0" indent="0" defTabSz="932472" eaLnBrk="1" fontAlgn="base" latinLnBrk="0" hangingPunct="1">
                <a:lnSpc>
                  <a:spcPct val="90000"/>
                </a:lnSpc>
                <a:spcBef>
                  <a:spcPct val="0"/>
                </a:spcBef>
                <a:spcAft>
                  <a:spcPts val="2941"/>
                </a:spcAft>
                <a:buClrTx/>
                <a:buSzTx/>
                <a:buFontTx/>
                <a:buNone/>
                <a:tabLst/>
                <a:defRPr/>
              </a:pPr>
              <a:r>
                <a:rPr kumimoji="0" lang="en-US" sz="1961"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Identity Management</a:t>
              </a:r>
            </a:p>
            <a:p>
              <a:pPr marL="0" marR="0" lvl="0" indent="0" defTabSz="932472" eaLnBrk="1" fontAlgn="base" latinLnBrk="0" hangingPunct="1">
                <a:lnSpc>
                  <a:spcPct val="90000"/>
                </a:lnSpc>
                <a:spcBef>
                  <a:spcPct val="0"/>
                </a:spcBef>
                <a:spcAft>
                  <a:spcPts val="2941"/>
                </a:spcAft>
                <a:buClrTx/>
                <a:buSzTx/>
                <a:buFontTx/>
                <a:buNone/>
                <a:tabLst/>
                <a:defRPr/>
              </a:pPr>
              <a:r>
                <a:rPr kumimoji="0" lang="en-US" sz="1961"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solidFill>
                  <a:schemeClr val="tx1"/>
                </a:solidFill>
                <a:effectLst/>
                <a:uLnTx/>
                <a:uFillTx/>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ts val="588"/>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App Service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1" i="0" u="none" strike="noStrike" kern="0" cap="none" spc="98"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13504901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756485" y="239567"/>
            <a:ext cx="3257820" cy="1867914"/>
          </a:xfrm>
          <a:prstGeom prst="rect">
            <a:avLst/>
          </a:prstGeom>
        </p:spPr>
      </p:pic>
      <p:sp>
        <p:nvSpPr>
          <p:cNvPr id="48" name="Title 1"/>
          <p:cNvSpPr txBox="1">
            <a:spLocks/>
          </p:cNvSpPr>
          <p:nvPr/>
        </p:nvSpPr>
        <p:spPr>
          <a:xfrm>
            <a:off x="9681699" y="1113236"/>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98" normalizeH="0" baseline="0" noProof="0" dirty="0">
                <a:ln>
                  <a:noFill/>
                </a:ln>
                <a:solidFill>
                  <a:srgbClr val="0070C0"/>
                </a:solidFill>
                <a:effectLst/>
                <a:uLnTx/>
                <a:uFillTx/>
                <a:latin typeface="Segoe UI Light" pitchFamily="34" charset="0"/>
                <a:ea typeface="Segoe UI" pitchFamily="34" charset="0"/>
                <a:cs typeface="Segoe UI" pitchFamily="34" charset="0"/>
              </a:rPr>
              <a:t>Azure</a:t>
            </a:r>
          </a:p>
        </p:txBody>
      </p:sp>
      <p:pic>
        <p:nvPicPr>
          <p:cNvPr id="22" name="Picture 21"/>
          <p:cNvPicPr>
            <a:picLocks noChangeAspect="1"/>
          </p:cNvPicPr>
          <p:nvPr/>
        </p:nvPicPr>
        <p:blipFill>
          <a:blip r:embed="rId4"/>
          <a:stretch>
            <a:fillRect/>
          </a:stretch>
        </p:blipFill>
        <p:spPr>
          <a:xfrm>
            <a:off x="1" y="1262641"/>
            <a:ext cx="6766980" cy="5631913"/>
          </a:xfrm>
          <a:prstGeom prst="rect">
            <a:avLst/>
          </a:prstGeom>
        </p:spPr>
      </p:pic>
      <p:pic>
        <p:nvPicPr>
          <p:cNvPr id="24" name="Picture 23"/>
          <p:cNvPicPr>
            <a:picLocks noChangeAspect="1"/>
          </p:cNvPicPr>
          <p:nvPr/>
        </p:nvPicPr>
        <p:blipFill>
          <a:blip r:embed="rId5"/>
          <a:stretch>
            <a:fillRect/>
          </a:stretch>
        </p:blipFill>
        <p:spPr>
          <a:xfrm>
            <a:off x="-149709" y="3729814"/>
            <a:ext cx="2290908" cy="3159041"/>
          </a:xfrm>
          <a:prstGeom prst="rect">
            <a:avLst/>
          </a:prstGeom>
        </p:spPr>
      </p:pic>
      <p:pic>
        <p:nvPicPr>
          <p:cNvPr id="23" name="Picture 22"/>
          <p:cNvPicPr>
            <a:picLocks noChangeAspect="1"/>
          </p:cNvPicPr>
          <p:nvPr/>
        </p:nvPicPr>
        <p:blipFill>
          <a:blip r:embed="rId6"/>
          <a:stretch>
            <a:fillRect/>
          </a:stretch>
        </p:blipFill>
        <p:spPr>
          <a:xfrm>
            <a:off x="1293958" y="2493841"/>
            <a:ext cx="2018584" cy="4405859"/>
          </a:xfrm>
          <a:prstGeom prst="rect">
            <a:avLst/>
          </a:prstGeom>
        </p:spPr>
      </p:pic>
      <p:sp>
        <p:nvSpPr>
          <p:cNvPr id="17" name="Bent Arrow 16"/>
          <p:cNvSpPr/>
          <p:nvPr/>
        </p:nvSpPr>
        <p:spPr bwMode="auto">
          <a:xfrm rot="16200000" flipV="1">
            <a:off x="8055755" y="3365795"/>
            <a:ext cx="4152126" cy="1618293"/>
          </a:xfrm>
          <a:prstGeom prst="ben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 name="Group 64"/>
          <p:cNvGrpSpPr/>
          <p:nvPr/>
        </p:nvGrpSpPr>
        <p:grpSpPr>
          <a:xfrm>
            <a:off x="2302086" y="1676649"/>
            <a:ext cx="7251929" cy="5217904"/>
            <a:chOff x="2348247" y="1709773"/>
            <a:chExt cx="7397345" cy="5322534"/>
          </a:xfrm>
        </p:grpSpPr>
        <p:pic>
          <p:nvPicPr>
            <p:cNvPr id="27" name="Picture 26"/>
            <p:cNvPicPr>
              <a:picLocks noChangeAspect="1"/>
            </p:cNvPicPr>
            <p:nvPr/>
          </p:nvPicPr>
          <p:blipFill>
            <a:blip r:embed="rId7"/>
            <a:stretch>
              <a:fillRect/>
            </a:stretch>
          </p:blipFill>
          <p:spPr>
            <a:xfrm>
              <a:off x="2348247" y="1709773"/>
              <a:ext cx="3209061" cy="5322534"/>
            </a:xfrm>
            <a:prstGeom prst="rect">
              <a:avLst/>
            </a:prstGeom>
          </p:spPr>
        </p:pic>
        <p:pic>
          <p:nvPicPr>
            <p:cNvPr id="64" name="Picture 63"/>
            <p:cNvPicPr>
              <a:picLocks noChangeAspect="1"/>
            </p:cNvPicPr>
            <p:nvPr/>
          </p:nvPicPr>
          <p:blipFill>
            <a:blip r:embed="rId8"/>
            <a:stretch>
              <a:fillRect/>
            </a:stretch>
          </p:blipFill>
          <p:spPr>
            <a:xfrm>
              <a:off x="4130307" y="5211593"/>
              <a:ext cx="5615285" cy="1820714"/>
            </a:xfrm>
            <a:prstGeom prst="rect">
              <a:avLst/>
            </a:prstGeom>
          </p:spPr>
        </p:pic>
      </p:grpSp>
      <p:sp>
        <p:nvSpPr>
          <p:cNvPr id="2" name="Title 1"/>
          <p:cNvSpPr>
            <a:spLocks noGrp="1"/>
          </p:cNvSpPr>
          <p:nvPr>
            <p:ph type="title" idx="4294967295"/>
          </p:nvPr>
        </p:nvSpPr>
        <p:spPr>
          <a:xfrm>
            <a:off x="951631" y="439144"/>
            <a:ext cx="6257855" cy="1458247"/>
          </a:xfrm>
        </p:spPr>
        <p:txBody>
          <a:bodyPr>
            <a:noAutofit/>
          </a:bodyPr>
          <a:lstStyle/>
          <a:p>
            <a:r>
              <a:rPr lang="en-US" sz="3921" dirty="0"/>
              <a:t>Connect every on-premises server to the cloud</a:t>
            </a:r>
          </a:p>
        </p:txBody>
      </p:sp>
      <p:sp>
        <p:nvSpPr>
          <p:cNvPr id="26" name="Title 1"/>
          <p:cNvSpPr txBox="1">
            <a:spLocks/>
          </p:cNvSpPr>
          <p:nvPr/>
        </p:nvSpPr>
        <p:spPr>
          <a:xfrm>
            <a:off x="6029490" y="4548342"/>
            <a:ext cx="3431166" cy="609514"/>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1765" b="1" i="0" u="none" strike="noStrike" kern="1200" cap="none" spc="-98" normalizeH="0" baseline="0" noProof="0" dirty="0">
                <a:ln>
                  <a:noFill/>
                </a:ln>
                <a:solidFill>
                  <a:schemeClr val="bg1"/>
                </a:solidFill>
                <a:effectLst/>
                <a:uLnTx/>
                <a:uFillTx/>
                <a:latin typeface="+mn-lt"/>
                <a:ea typeface="Segoe UI" pitchFamily="34" charset="0"/>
                <a:cs typeface="Segoe UI" pitchFamily="34" charset="0"/>
              </a:rPr>
              <a:t>On-Premises Datacenter</a:t>
            </a:r>
          </a:p>
        </p:txBody>
      </p:sp>
      <p:sp>
        <p:nvSpPr>
          <p:cNvPr id="15" name="TextBox 14"/>
          <p:cNvSpPr txBox="1"/>
          <p:nvPr/>
        </p:nvSpPr>
        <p:spPr>
          <a:xfrm>
            <a:off x="6096000" y="2159065"/>
            <a:ext cx="3271152" cy="2575978"/>
          </a:xfrm>
          <a:prstGeom prst="rect">
            <a:avLst/>
          </a:prstGeom>
        </p:spPr>
        <p:txBody>
          <a:bodyPr vert="horz" wrap="square" lIns="91427" tIns="91427" rIns="91427" bIns="91427"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Backup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Disaster recovery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Identity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Networking</a:t>
            </a:r>
          </a:p>
        </p:txBody>
      </p:sp>
    </p:spTree>
    <p:extLst>
      <p:ext uri="{BB962C8B-B14F-4D97-AF65-F5344CB8AC3E}">
        <p14:creationId xmlns:p14="http://schemas.microsoft.com/office/powerpoint/2010/main" val="327123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42"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0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2000"/>
                                        <p:tgtEl>
                                          <p:spTgt spid="22"/>
                                        </p:tgtEl>
                                      </p:cBhvr>
                                    </p:animEffect>
                                    <p:anim calcmode="lin" valueType="num">
                                      <p:cBhvr>
                                        <p:cTn id="37" dur="2000" fill="hold"/>
                                        <p:tgtEl>
                                          <p:spTgt spid="22"/>
                                        </p:tgtEl>
                                        <p:attrNameLst>
                                          <p:attrName>ppt_x</p:attrName>
                                        </p:attrNameLst>
                                      </p:cBhvr>
                                      <p:tavLst>
                                        <p:tav tm="0">
                                          <p:val>
                                            <p:strVal val="#ppt_x"/>
                                          </p:val>
                                        </p:tav>
                                        <p:tav tm="100000">
                                          <p:val>
                                            <p:strVal val="#ppt_x"/>
                                          </p:val>
                                        </p:tav>
                                      </p:tavLst>
                                    </p:anim>
                                    <p:anim calcmode="lin" valueType="num">
                                      <p:cBhvr>
                                        <p:cTn id="38" dur="2000" fill="hold"/>
                                        <p:tgtEl>
                                          <p:spTgt spid="22"/>
                                        </p:tgtEl>
                                        <p:attrNameLst>
                                          <p:attrName>ppt_y</p:attrName>
                                        </p:attrNameLst>
                                      </p:cBhvr>
                                      <p:tavLst>
                                        <p:tav tm="0">
                                          <p:val>
                                            <p:strVal val="#ppt_y+.1"/>
                                          </p:val>
                                        </p:tav>
                                        <p:tav tm="100000">
                                          <p:val>
                                            <p:strVal val="#ppt_y"/>
                                          </p:val>
                                        </p:tav>
                                      </p:tavLst>
                                    </p:anim>
                                  </p:childTnLst>
                                </p:cTn>
                              </p:par>
                              <p:par>
                                <p:cTn id="39" presetID="22" presetClass="entr" presetSubtype="4" fill="hold" grpId="0" nodeType="with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7" grpId="0" animBg="1"/>
      <p:bldP spid="2" grpId="0"/>
      <p:bldP spid="26"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zoid 9"/>
          <p:cNvSpPr/>
          <p:nvPr/>
        </p:nvSpPr>
        <p:spPr bwMode="auto">
          <a:xfrm>
            <a:off x="5670067" y="3231574"/>
            <a:ext cx="6014738" cy="2682304"/>
          </a:xfrm>
          <a:prstGeom prst="trapezoid">
            <a:avLst>
              <a:gd name="adj" fmla="val 26852"/>
            </a:avLst>
          </a:prstGeom>
          <a:solidFill>
            <a:schemeClr val="accent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6217214" y="1279744"/>
            <a:ext cx="4899625" cy="3181922"/>
            <a:chOff x="6217214" y="1279744"/>
            <a:chExt cx="4899625" cy="3181922"/>
          </a:xfrm>
        </p:grpSpPr>
        <p:sp>
          <p:nvSpPr>
            <p:cNvPr id="185" name="Freeform 95"/>
            <p:cNvSpPr>
              <a:spLocks/>
            </p:cNvSpPr>
            <p:nvPr/>
          </p:nvSpPr>
          <p:spPr bwMode="auto">
            <a:xfrm flipH="1">
              <a:off x="6217214" y="1279744"/>
              <a:ext cx="4899625" cy="31819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536" y="2022127"/>
              <a:ext cx="2785799" cy="640846"/>
            </a:xfrm>
            <a:prstGeom prst="rect">
              <a:avLst/>
            </a:prstGeom>
          </p:spPr>
        </p:pic>
        <p:sp>
          <p:nvSpPr>
            <p:cNvPr id="11" name="Rectangle 10"/>
            <p:cNvSpPr/>
            <p:nvPr/>
          </p:nvSpPr>
          <p:spPr>
            <a:xfrm>
              <a:off x="7164537" y="2810523"/>
              <a:ext cx="3093283"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Extensive capacity and scalability for:</a:t>
              </a:r>
              <a:br>
                <a:rPr kumimoji="0" lang="en-US" sz="1400" b="0" i="0" u="none" strike="noStrike" kern="0" cap="none" spc="0" normalizeH="0" baseline="0" noProof="0" dirty="0">
                  <a:ln>
                    <a:noFill/>
                  </a:ln>
                  <a:solidFill>
                    <a:schemeClr val="bg1"/>
                  </a:solidFill>
                  <a:effectLst/>
                  <a:uLnTx/>
                  <a:uFillTx/>
                </a:rPr>
              </a:br>
              <a:r>
                <a:rPr kumimoji="0" lang="en-US" sz="1400" b="0" i="0" u="none" strike="noStrike" kern="0" cap="none" spc="0" normalizeH="0" baseline="0" noProof="0" dirty="0">
                  <a:ln>
                    <a:noFill/>
                  </a:ln>
                  <a:solidFill>
                    <a:schemeClr val="bg1"/>
                  </a:solidFill>
                  <a:effectLst/>
                  <a:uLnTx/>
                  <a:uFillTx/>
                </a:rPr>
                <a:t>site recovery | dev/test | cloud burst </a:t>
              </a:r>
            </a:p>
          </p:txBody>
        </p:sp>
      </p:grpSp>
      <p:sp>
        <p:nvSpPr>
          <p:cNvPr id="2" name="Title 1"/>
          <p:cNvSpPr>
            <a:spLocks noGrp="1"/>
          </p:cNvSpPr>
          <p:nvPr>
            <p:ph type="title"/>
          </p:nvPr>
        </p:nvSpPr>
        <p:spPr>
          <a:xfrm>
            <a:off x="219899" y="241497"/>
            <a:ext cx="11655840" cy="899665"/>
          </a:xfrm>
        </p:spPr>
        <p:txBody>
          <a:bodyPr/>
          <a:lstStyle/>
          <a:p>
            <a:r>
              <a:rPr lang="en-US" sz="4400" dirty="0"/>
              <a:t>Azure Site Recovery (VMware to Azure)</a:t>
            </a:r>
            <a:endParaRPr lang="da-DK" sz="4000" dirty="0"/>
          </a:p>
        </p:txBody>
      </p:sp>
      <p:sp>
        <p:nvSpPr>
          <p:cNvPr id="43" name="Rectangle 42"/>
          <p:cNvSpPr/>
          <p:nvPr>
            <p:custDataLst>
              <p:tags r:id="rId1"/>
            </p:custDataLst>
          </p:nvPr>
        </p:nvSpPr>
        <p:spPr bwMode="auto">
          <a:xfrm>
            <a:off x="219900" y="1841608"/>
            <a:ext cx="4154674" cy="2931572"/>
          </a:xfrm>
          <a:prstGeom prst="rect">
            <a:avLst/>
          </a:prstGeom>
          <a:ln>
            <a:noFill/>
          </a:ln>
        </p:spPr>
        <p:txBody>
          <a:bodyPr vert="horz" wrap="square" lIns="182880" tIns="0" rIns="0" bIns="0" rtlCol="0">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Azure Site Recovery functionality protects VMware VMs and physical servers using Azure as a disaster recovery site. Site Recovery provides near-zero recovery point objective (RPO) with continuous data-protection technology. Customizable Site Recovery plans can ensure that multi-tier applications are recovered to a consistent point in time, minimizing lost transactions and application errors. When primary data center recovers, customers can almost seamlessly failback to on-premises virtual infrastructure. It also enables testing new versions of applications and then failback a new version into production in customers’ data center—or continue to run applications in Azure as part of migration to the cloud.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505050"/>
              </a:solidFill>
              <a:effectLst/>
              <a:uLnTx/>
              <a:uFillTx/>
            </a:endParaRPr>
          </a:p>
        </p:txBody>
      </p:sp>
      <p:sp>
        <p:nvSpPr>
          <p:cNvPr id="180" name="TextBox 179"/>
          <p:cNvSpPr txBox="1"/>
          <p:nvPr/>
        </p:nvSpPr>
        <p:spPr>
          <a:xfrm>
            <a:off x="219899" y="1374146"/>
            <a:ext cx="2709203" cy="6001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800"/>
              </a:spcBef>
              <a:spcAft>
                <a:spcPts val="0"/>
              </a:spcAft>
              <a:buClrTx/>
              <a:buSzTx/>
              <a:buFontTx/>
              <a:buNone/>
              <a:tabLst/>
              <a:defRPr/>
            </a:pPr>
            <a:r>
              <a:rPr kumimoji="0" lang="en-US" sz="2200" b="0" i="0" u="none" strike="noStrike" kern="0" cap="none" spc="-30" normalizeH="0" baseline="0" noProof="0" dirty="0">
                <a:ln>
                  <a:noFill/>
                </a:ln>
                <a:solidFill>
                  <a:srgbClr val="0072C6"/>
                </a:solidFill>
                <a:effectLst/>
                <a:uLnTx/>
                <a:uFillTx/>
                <a:latin typeface="Segoe UI Semilight" panose="020B0402040204020203" pitchFamily="34" charset="0"/>
                <a:cs typeface="Segoe UI Semilight" panose="020B0402040204020203" pitchFamily="34" charset="0"/>
              </a:rPr>
              <a:t>What is the feature?</a:t>
            </a:r>
          </a:p>
        </p:txBody>
      </p:sp>
      <p:grpSp>
        <p:nvGrpSpPr>
          <p:cNvPr id="99" name="Group 2"/>
          <p:cNvGrpSpPr/>
          <p:nvPr/>
        </p:nvGrpSpPr>
        <p:grpSpPr>
          <a:xfrm>
            <a:off x="7482" y="6522601"/>
            <a:ext cx="12184518" cy="354000"/>
            <a:chOff x="2577137" y="4571778"/>
            <a:chExt cx="9101124" cy="1390560"/>
          </a:xfrm>
        </p:grpSpPr>
        <p:sp>
          <p:nvSpPr>
            <p:cNvPr id="100"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01" name="TextBox 5"/>
            <p:cNvSpPr txBox="1"/>
            <p:nvPr/>
          </p:nvSpPr>
          <p:spPr>
            <a:xfrm>
              <a:off x="5993465" y="4572002"/>
              <a:ext cx="2896720" cy="1390014"/>
            </a:xfrm>
            <a:prstGeom prst="rect">
              <a:avLst/>
            </a:prstGeom>
            <a:solidFill>
              <a:schemeClr val="accent2">
                <a:lumMod val="75000"/>
              </a:schemeClr>
            </a:solidFill>
          </p:spPr>
          <p:txBody>
            <a:bodyPr wrap="square" lIns="457200" tIns="137160" rIns="36576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sp>
          <p:nvSpPr>
            <p:cNvPr id="102" name="TextBox 6"/>
            <p:cNvSpPr txBox="1"/>
            <p:nvPr/>
          </p:nvSpPr>
          <p:spPr>
            <a:xfrm>
              <a:off x="8890185" y="4572324"/>
              <a:ext cx="2788076" cy="1390014"/>
            </a:xfrm>
            <a:prstGeom prst="rect">
              <a:avLst/>
            </a:prstGeom>
            <a:solidFill>
              <a:schemeClr val="accent2">
                <a:lumMod val="50000"/>
              </a:schemeClr>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
        <p:nvSpPr>
          <p:cNvPr id="116"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19" name="Group 118"/>
          <p:cNvGrpSpPr/>
          <p:nvPr/>
        </p:nvGrpSpPr>
        <p:grpSpPr>
          <a:xfrm>
            <a:off x="7588138" y="5563543"/>
            <a:ext cx="174773" cy="338749"/>
            <a:chOff x="8003343" y="6072433"/>
            <a:chExt cx="145517" cy="282045"/>
          </a:xfrm>
        </p:grpSpPr>
        <p:sp>
          <p:nvSpPr>
            <p:cNvPr id="12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26"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27" name="Group 126"/>
          <p:cNvGrpSpPr/>
          <p:nvPr/>
        </p:nvGrpSpPr>
        <p:grpSpPr>
          <a:xfrm>
            <a:off x="11025746" y="5293431"/>
            <a:ext cx="210318" cy="407646"/>
            <a:chOff x="8003343" y="6072433"/>
            <a:chExt cx="145517" cy="282045"/>
          </a:xfrm>
        </p:grpSpPr>
        <p:sp>
          <p:nvSpPr>
            <p:cNvPr id="12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31" name="Isosceles Triangle 130"/>
          <p:cNvSpPr/>
          <p:nvPr/>
        </p:nvSpPr>
        <p:spPr bwMode="auto">
          <a:xfrm>
            <a:off x="9334746" y="5381795"/>
            <a:ext cx="149308" cy="522924"/>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 name="Group 11"/>
          <p:cNvGrpSpPr/>
          <p:nvPr/>
        </p:nvGrpSpPr>
        <p:grpSpPr>
          <a:xfrm>
            <a:off x="8459344" y="5109031"/>
            <a:ext cx="1470831" cy="1354784"/>
            <a:chOff x="8459344" y="5109031"/>
            <a:chExt cx="1470831" cy="1354784"/>
          </a:xfrm>
        </p:grpSpPr>
        <p:sp>
          <p:nvSpPr>
            <p:cNvPr id="144" name="Oval 143"/>
            <p:cNvSpPr/>
            <p:nvPr/>
          </p:nvSpPr>
          <p:spPr bwMode="auto">
            <a:xfrm>
              <a:off x="8459344" y="6225509"/>
              <a:ext cx="1281314" cy="238306"/>
            </a:xfrm>
            <a:prstGeom prst="ellipse">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46" name="Group 145"/>
            <p:cNvGrpSpPr/>
            <p:nvPr/>
          </p:nvGrpSpPr>
          <p:grpSpPr>
            <a:xfrm>
              <a:off x="8637297" y="5109031"/>
              <a:ext cx="925409" cy="1281071"/>
              <a:chOff x="13103226" y="2775830"/>
              <a:chExt cx="1039812" cy="1407232"/>
            </a:xfrm>
          </p:grpSpPr>
          <p:sp>
            <p:nvSpPr>
              <p:cNvPr id="147"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 name="Group 4"/>
          <p:cNvGrpSpPr/>
          <p:nvPr/>
        </p:nvGrpSpPr>
        <p:grpSpPr>
          <a:xfrm>
            <a:off x="9808608" y="5078366"/>
            <a:ext cx="896924" cy="777913"/>
            <a:chOff x="9871516" y="5193060"/>
            <a:chExt cx="896924" cy="777913"/>
          </a:xfrm>
        </p:grpSpPr>
        <p:sp>
          <p:nvSpPr>
            <p:cNvPr id="156" name="Oval 155"/>
            <p:cNvSpPr/>
            <p:nvPr/>
          </p:nvSpPr>
          <p:spPr bwMode="auto">
            <a:xfrm>
              <a:off x="9871516" y="5837466"/>
              <a:ext cx="872649" cy="133507"/>
            </a:xfrm>
            <a:prstGeom prst="ellipse">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7" name="Freeform 55"/>
            <p:cNvSpPr>
              <a:spLocks/>
            </p:cNvSpPr>
            <p:nvPr/>
          </p:nvSpPr>
          <p:spPr bwMode="auto">
            <a:xfrm>
              <a:off x="10118606"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58" name="Group 157"/>
            <p:cNvGrpSpPr/>
            <p:nvPr/>
          </p:nvGrpSpPr>
          <p:grpSpPr>
            <a:xfrm>
              <a:off x="10026054" y="5193060"/>
              <a:ext cx="518446" cy="717700"/>
              <a:chOff x="13103226" y="2775830"/>
              <a:chExt cx="1039812" cy="1407232"/>
            </a:xfrm>
          </p:grpSpPr>
          <p:sp>
            <p:nvSpPr>
              <p:cNvPr id="159" name="Rectangle 5"/>
              <p:cNvSpPr>
                <a:spLocks noChangeArrowheads="1"/>
              </p:cNvSpPr>
              <p:nvPr/>
            </p:nvSpPr>
            <p:spPr bwMode="auto">
              <a:xfrm>
                <a:off x="13103226" y="2775830"/>
                <a:ext cx="1039812" cy="140723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72" name="Group 171"/>
          <p:cNvGrpSpPr/>
          <p:nvPr/>
        </p:nvGrpSpPr>
        <p:grpSpPr>
          <a:xfrm>
            <a:off x="7861333" y="5555044"/>
            <a:ext cx="174773" cy="338749"/>
            <a:chOff x="8003343" y="6072433"/>
            <a:chExt cx="145517" cy="282045"/>
          </a:xfrm>
        </p:grpSpPr>
        <p:sp>
          <p:nvSpPr>
            <p:cNvPr id="17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6" name="Group 175"/>
          <p:cNvGrpSpPr/>
          <p:nvPr/>
        </p:nvGrpSpPr>
        <p:grpSpPr>
          <a:xfrm>
            <a:off x="6019716" y="5886760"/>
            <a:ext cx="174773" cy="338749"/>
            <a:chOff x="8003343" y="6072433"/>
            <a:chExt cx="145517" cy="282045"/>
          </a:xfrm>
        </p:grpSpPr>
        <p:sp>
          <p:nvSpPr>
            <p:cNvPr id="17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81" name="Group 180"/>
          <p:cNvGrpSpPr/>
          <p:nvPr/>
        </p:nvGrpSpPr>
        <p:grpSpPr>
          <a:xfrm>
            <a:off x="11704693" y="5610984"/>
            <a:ext cx="210318" cy="407646"/>
            <a:chOff x="8003343" y="6072433"/>
            <a:chExt cx="145517" cy="282045"/>
          </a:xfrm>
        </p:grpSpPr>
        <p:sp>
          <p:nvSpPr>
            <p:cNvPr id="18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67" name="Freeform 55"/>
          <p:cNvSpPr>
            <a:spLocks/>
          </p:cNvSpPr>
          <p:nvPr/>
        </p:nvSpPr>
        <p:spPr bwMode="auto">
          <a:xfrm>
            <a:off x="6492164" y="6219290"/>
            <a:ext cx="1439592" cy="29390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97" name="Group 196"/>
          <p:cNvGrpSpPr/>
          <p:nvPr/>
        </p:nvGrpSpPr>
        <p:grpSpPr>
          <a:xfrm>
            <a:off x="6553282" y="5448076"/>
            <a:ext cx="946630" cy="1083748"/>
            <a:chOff x="494698" y="4111617"/>
            <a:chExt cx="1911055" cy="2187870"/>
          </a:xfrm>
        </p:grpSpPr>
        <p:sp>
          <p:nvSpPr>
            <p:cNvPr id="198" name="Rectangle 197"/>
            <p:cNvSpPr>
              <a:spLocks noChangeArrowheads="1"/>
            </p:cNvSpPr>
            <p:nvPr/>
          </p:nvSpPr>
          <p:spPr bwMode="auto">
            <a:xfrm>
              <a:off x="494698" y="4111617"/>
              <a:ext cx="1911055" cy="218787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199" name="Rectangle 198"/>
            <p:cNvSpPr>
              <a:spLocks noChangeArrowheads="1"/>
            </p:cNvSpPr>
            <p:nvPr/>
          </p:nvSpPr>
          <p:spPr bwMode="auto">
            <a:xfrm>
              <a:off x="644384" y="4376129"/>
              <a:ext cx="1613735" cy="16588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0" name="Rectangle 199"/>
            <p:cNvSpPr>
              <a:spLocks noChangeArrowheads="1"/>
            </p:cNvSpPr>
            <p:nvPr/>
          </p:nvSpPr>
          <p:spPr bwMode="auto">
            <a:xfrm>
              <a:off x="716151" y="4456098"/>
              <a:ext cx="1468149"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1" name="Rectangle 200"/>
            <p:cNvSpPr>
              <a:spLocks noChangeArrowheads="1"/>
            </p:cNvSpPr>
            <p:nvPr/>
          </p:nvSpPr>
          <p:spPr bwMode="auto">
            <a:xfrm>
              <a:off x="761261"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2" name="Rectangle 201"/>
            <p:cNvSpPr>
              <a:spLocks noChangeArrowheads="1"/>
            </p:cNvSpPr>
            <p:nvPr/>
          </p:nvSpPr>
          <p:spPr bwMode="auto">
            <a:xfrm>
              <a:off x="822776" y="4505310"/>
              <a:ext cx="3280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3" name="Rectangle 202"/>
            <p:cNvSpPr>
              <a:spLocks noChangeArrowheads="1"/>
            </p:cNvSpPr>
            <p:nvPr/>
          </p:nvSpPr>
          <p:spPr bwMode="auto">
            <a:xfrm>
              <a:off x="886342"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4" name="Rectangle 203"/>
            <p:cNvSpPr>
              <a:spLocks noChangeArrowheads="1"/>
            </p:cNvSpPr>
            <p:nvPr/>
          </p:nvSpPr>
          <p:spPr bwMode="auto">
            <a:xfrm>
              <a:off x="949906"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5" name="Rectangle 204"/>
            <p:cNvSpPr>
              <a:spLocks noChangeArrowheads="1"/>
            </p:cNvSpPr>
            <p:nvPr/>
          </p:nvSpPr>
          <p:spPr bwMode="auto">
            <a:xfrm>
              <a:off x="1011421" y="4505310"/>
              <a:ext cx="3280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6" name="Rectangle 205"/>
            <p:cNvSpPr>
              <a:spLocks noChangeArrowheads="1"/>
            </p:cNvSpPr>
            <p:nvPr/>
          </p:nvSpPr>
          <p:spPr bwMode="auto">
            <a:xfrm>
              <a:off x="1074987"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7" name="Oval 206"/>
            <p:cNvSpPr>
              <a:spLocks noChangeArrowheads="1"/>
            </p:cNvSpPr>
            <p:nvPr/>
          </p:nvSpPr>
          <p:spPr bwMode="auto">
            <a:xfrm>
              <a:off x="2014110" y="456477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8" name="Rectangle 207"/>
            <p:cNvSpPr>
              <a:spLocks noChangeArrowheads="1"/>
            </p:cNvSpPr>
            <p:nvPr/>
          </p:nvSpPr>
          <p:spPr bwMode="auto">
            <a:xfrm>
              <a:off x="716151" y="4821085"/>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09" name="Rectangle 208"/>
            <p:cNvSpPr>
              <a:spLocks noChangeArrowheads="1"/>
            </p:cNvSpPr>
            <p:nvPr/>
          </p:nvSpPr>
          <p:spPr bwMode="auto">
            <a:xfrm>
              <a:off x="761261"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0" name="Rectangle 209"/>
            <p:cNvSpPr>
              <a:spLocks noChangeArrowheads="1"/>
            </p:cNvSpPr>
            <p:nvPr/>
          </p:nvSpPr>
          <p:spPr bwMode="auto">
            <a:xfrm>
              <a:off x="822776" y="48702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1" name="Rectangle 210"/>
            <p:cNvSpPr>
              <a:spLocks noChangeArrowheads="1"/>
            </p:cNvSpPr>
            <p:nvPr/>
          </p:nvSpPr>
          <p:spPr bwMode="auto">
            <a:xfrm>
              <a:off x="886342"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2" name="Rectangle 211"/>
            <p:cNvSpPr>
              <a:spLocks noChangeArrowheads="1"/>
            </p:cNvSpPr>
            <p:nvPr/>
          </p:nvSpPr>
          <p:spPr bwMode="auto">
            <a:xfrm>
              <a:off x="949906"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3" name="Rectangle 212"/>
            <p:cNvSpPr>
              <a:spLocks noChangeArrowheads="1"/>
            </p:cNvSpPr>
            <p:nvPr/>
          </p:nvSpPr>
          <p:spPr bwMode="auto">
            <a:xfrm>
              <a:off x="1011421" y="48702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4" name="Rectangle 213"/>
            <p:cNvSpPr>
              <a:spLocks noChangeArrowheads="1"/>
            </p:cNvSpPr>
            <p:nvPr/>
          </p:nvSpPr>
          <p:spPr bwMode="auto">
            <a:xfrm>
              <a:off x="1074987"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5" name="Oval 214"/>
            <p:cNvSpPr>
              <a:spLocks noChangeArrowheads="1"/>
            </p:cNvSpPr>
            <p:nvPr/>
          </p:nvSpPr>
          <p:spPr bwMode="auto">
            <a:xfrm>
              <a:off x="2014110" y="4929760"/>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6" name="Rectangle 215"/>
            <p:cNvSpPr>
              <a:spLocks noChangeArrowheads="1"/>
            </p:cNvSpPr>
            <p:nvPr/>
          </p:nvSpPr>
          <p:spPr bwMode="auto">
            <a:xfrm>
              <a:off x="716151" y="5186072"/>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7" name="Rectangle 216"/>
            <p:cNvSpPr>
              <a:spLocks noChangeArrowheads="1"/>
            </p:cNvSpPr>
            <p:nvPr/>
          </p:nvSpPr>
          <p:spPr bwMode="auto">
            <a:xfrm>
              <a:off x="761261"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8" name="Rectangle 217"/>
            <p:cNvSpPr>
              <a:spLocks noChangeArrowheads="1"/>
            </p:cNvSpPr>
            <p:nvPr/>
          </p:nvSpPr>
          <p:spPr bwMode="auto">
            <a:xfrm>
              <a:off x="822776" y="52352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19" name="Rectangle 218"/>
            <p:cNvSpPr>
              <a:spLocks noChangeArrowheads="1"/>
            </p:cNvSpPr>
            <p:nvPr/>
          </p:nvSpPr>
          <p:spPr bwMode="auto">
            <a:xfrm>
              <a:off x="886342"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0" name="Rectangle 31"/>
            <p:cNvSpPr>
              <a:spLocks noChangeArrowheads="1"/>
            </p:cNvSpPr>
            <p:nvPr/>
          </p:nvSpPr>
          <p:spPr bwMode="auto">
            <a:xfrm>
              <a:off x="949906"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1" name="Rectangle 32"/>
            <p:cNvSpPr>
              <a:spLocks noChangeArrowheads="1"/>
            </p:cNvSpPr>
            <p:nvPr/>
          </p:nvSpPr>
          <p:spPr bwMode="auto">
            <a:xfrm>
              <a:off x="1011421" y="52352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2" name="Rectangle 33"/>
            <p:cNvSpPr>
              <a:spLocks noChangeArrowheads="1"/>
            </p:cNvSpPr>
            <p:nvPr/>
          </p:nvSpPr>
          <p:spPr bwMode="auto">
            <a:xfrm>
              <a:off x="1074987"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3" name="Oval 34"/>
            <p:cNvSpPr>
              <a:spLocks noChangeArrowheads="1"/>
            </p:cNvSpPr>
            <p:nvPr/>
          </p:nvSpPr>
          <p:spPr bwMode="auto">
            <a:xfrm>
              <a:off x="2014110" y="5292697"/>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4" name="Rectangle 35"/>
            <p:cNvSpPr>
              <a:spLocks noChangeArrowheads="1"/>
            </p:cNvSpPr>
            <p:nvPr/>
          </p:nvSpPr>
          <p:spPr bwMode="auto">
            <a:xfrm>
              <a:off x="716151" y="5549007"/>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5" name="Rectangle 36"/>
            <p:cNvSpPr>
              <a:spLocks noChangeArrowheads="1"/>
            </p:cNvSpPr>
            <p:nvPr/>
          </p:nvSpPr>
          <p:spPr bwMode="auto">
            <a:xfrm>
              <a:off x="761261"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6" name="Rectangle 37"/>
            <p:cNvSpPr>
              <a:spLocks noChangeArrowheads="1"/>
            </p:cNvSpPr>
            <p:nvPr/>
          </p:nvSpPr>
          <p:spPr bwMode="auto">
            <a:xfrm>
              <a:off x="822776" y="5598219"/>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7" name="Rectangle 38"/>
            <p:cNvSpPr>
              <a:spLocks noChangeArrowheads="1"/>
            </p:cNvSpPr>
            <p:nvPr/>
          </p:nvSpPr>
          <p:spPr bwMode="auto">
            <a:xfrm>
              <a:off x="886342"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8" name="Rectangle 39"/>
            <p:cNvSpPr>
              <a:spLocks noChangeArrowheads="1"/>
            </p:cNvSpPr>
            <p:nvPr/>
          </p:nvSpPr>
          <p:spPr bwMode="auto">
            <a:xfrm>
              <a:off x="949906"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29" name="Rectangle 40"/>
            <p:cNvSpPr>
              <a:spLocks noChangeArrowheads="1"/>
            </p:cNvSpPr>
            <p:nvPr/>
          </p:nvSpPr>
          <p:spPr bwMode="auto">
            <a:xfrm>
              <a:off x="1011421" y="5598219"/>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30" name="Rectangle 41"/>
            <p:cNvSpPr>
              <a:spLocks noChangeArrowheads="1"/>
            </p:cNvSpPr>
            <p:nvPr/>
          </p:nvSpPr>
          <p:spPr bwMode="auto">
            <a:xfrm>
              <a:off x="1074987"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31" name="Oval 42"/>
            <p:cNvSpPr>
              <a:spLocks noChangeArrowheads="1"/>
            </p:cNvSpPr>
            <p:nvPr/>
          </p:nvSpPr>
          <p:spPr bwMode="auto">
            <a:xfrm>
              <a:off x="2014110" y="565768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nvGrpSpPr>
          <p:cNvPr id="268" name="Group 267"/>
          <p:cNvGrpSpPr/>
          <p:nvPr/>
        </p:nvGrpSpPr>
        <p:grpSpPr>
          <a:xfrm>
            <a:off x="5670067" y="4653352"/>
            <a:ext cx="899623" cy="1880486"/>
            <a:chOff x="2518530" y="3072019"/>
            <a:chExt cx="1544018" cy="3227467"/>
          </a:xfrm>
        </p:grpSpPr>
        <p:sp>
          <p:nvSpPr>
            <p:cNvPr id="269" name="Rectangle 69"/>
            <p:cNvSpPr>
              <a:spLocks noChangeArrowheads="1"/>
            </p:cNvSpPr>
            <p:nvPr/>
          </p:nvSpPr>
          <p:spPr bwMode="auto">
            <a:xfrm>
              <a:off x="2518530" y="3072019"/>
              <a:ext cx="1544018" cy="3227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0" name="Rectangle 70"/>
            <p:cNvSpPr>
              <a:spLocks noChangeArrowheads="1"/>
            </p:cNvSpPr>
            <p:nvPr/>
          </p:nvSpPr>
          <p:spPr bwMode="auto">
            <a:xfrm>
              <a:off x="2666165" y="3229907"/>
              <a:ext cx="1252849" cy="28050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1" name="Rectangle 71"/>
            <p:cNvSpPr>
              <a:spLocks noChangeArrowheads="1"/>
            </p:cNvSpPr>
            <p:nvPr/>
          </p:nvSpPr>
          <p:spPr bwMode="auto">
            <a:xfrm>
              <a:off x="2737932" y="3309876"/>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2"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3"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4"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5"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6"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7"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8" name="Oval 78"/>
            <p:cNvSpPr>
              <a:spLocks noChangeArrowheads="1"/>
            </p:cNvSpPr>
            <p:nvPr/>
          </p:nvSpPr>
          <p:spPr bwMode="auto">
            <a:xfrm>
              <a:off x="3677055" y="3418552"/>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79" name="Rectangle 79"/>
            <p:cNvSpPr>
              <a:spLocks noChangeArrowheads="1"/>
            </p:cNvSpPr>
            <p:nvPr/>
          </p:nvSpPr>
          <p:spPr bwMode="auto">
            <a:xfrm>
              <a:off x="2737932" y="3674862"/>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0" name="Rectangle 80"/>
            <p:cNvSpPr>
              <a:spLocks noChangeArrowheads="1"/>
            </p:cNvSpPr>
            <p:nvPr/>
          </p:nvSpPr>
          <p:spPr bwMode="auto">
            <a:xfrm>
              <a:off x="2778941"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1" name="Rectangle 81"/>
            <p:cNvSpPr>
              <a:spLocks noChangeArrowheads="1"/>
            </p:cNvSpPr>
            <p:nvPr/>
          </p:nvSpPr>
          <p:spPr bwMode="auto">
            <a:xfrm>
              <a:off x="2840456"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2" name="Rectangle 82"/>
            <p:cNvSpPr>
              <a:spLocks noChangeArrowheads="1"/>
            </p:cNvSpPr>
            <p:nvPr/>
          </p:nvSpPr>
          <p:spPr bwMode="auto">
            <a:xfrm>
              <a:off x="2904022"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3" name="Rectangle 83"/>
            <p:cNvSpPr>
              <a:spLocks noChangeArrowheads="1"/>
            </p:cNvSpPr>
            <p:nvPr/>
          </p:nvSpPr>
          <p:spPr bwMode="auto">
            <a:xfrm>
              <a:off x="2967586"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4" name="Rectangle 84"/>
            <p:cNvSpPr>
              <a:spLocks noChangeArrowheads="1"/>
            </p:cNvSpPr>
            <p:nvPr/>
          </p:nvSpPr>
          <p:spPr bwMode="auto">
            <a:xfrm>
              <a:off x="3029101"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5" name="Rectangle 85"/>
            <p:cNvSpPr>
              <a:spLocks noChangeArrowheads="1"/>
            </p:cNvSpPr>
            <p:nvPr/>
          </p:nvSpPr>
          <p:spPr bwMode="auto">
            <a:xfrm>
              <a:off x="3096768"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6" name="Oval 86"/>
            <p:cNvSpPr>
              <a:spLocks noChangeArrowheads="1"/>
            </p:cNvSpPr>
            <p:nvPr/>
          </p:nvSpPr>
          <p:spPr bwMode="auto">
            <a:xfrm>
              <a:off x="3677055" y="3781488"/>
              <a:ext cx="71768" cy="7381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7" name="Rectangle 87"/>
            <p:cNvSpPr>
              <a:spLocks noChangeArrowheads="1"/>
            </p:cNvSpPr>
            <p:nvPr/>
          </p:nvSpPr>
          <p:spPr bwMode="auto">
            <a:xfrm>
              <a:off x="2737932" y="4037799"/>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8" name="Rectangle 88"/>
            <p:cNvSpPr>
              <a:spLocks noChangeArrowheads="1"/>
            </p:cNvSpPr>
            <p:nvPr/>
          </p:nvSpPr>
          <p:spPr bwMode="auto">
            <a:xfrm>
              <a:off x="2778941"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89" name="Rectangle 89"/>
            <p:cNvSpPr>
              <a:spLocks noChangeArrowheads="1"/>
            </p:cNvSpPr>
            <p:nvPr/>
          </p:nvSpPr>
          <p:spPr bwMode="auto">
            <a:xfrm>
              <a:off x="2840456"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0" name="Rectangle 90"/>
            <p:cNvSpPr>
              <a:spLocks noChangeArrowheads="1"/>
            </p:cNvSpPr>
            <p:nvPr/>
          </p:nvSpPr>
          <p:spPr bwMode="auto">
            <a:xfrm>
              <a:off x="2904022"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1" name="Rectangle 91"/>
            <p:cNvSpPr>
              <a:spLocks noChangeArrowheads="1"/>
            </p:cNvSpPr>
            <p:nvPr/>
          </p:nvSpPr>
          <p:spPr bwMode="auto">
            <a:xfrm>
              <a:off x="2967586"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2" name="Rectangle 92"/>
            <p:cNvSpPr>
              <a:spLocks noChangeArrowheads="1"/>
            </p:cNvSpPr>
            <p:nvPr/>
          </p:nvSpPr>
          <p:spPr bwMode="auto">
            <a:xfrm>
              <a:off x="3029101"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3" name="Rectangle 93"/>
            <p:cNvSpPr>
              <a:spLocks noChangeArrowheads="1"/>
            </p:cNvSpPr>
            <p:nvPr/>
          </p:nvSpPr>
          <p:spPr bwMode="auto">
            <a:xfrm>
              <a:off x="3096768"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4" name="Oval 94"/>
            <p:cNvSpPr>
              <a:spLocks noChangeArrowheads="1"/>
            </p:cNvSpPr>
            <p:nvPr/>
          </p:nvSpPr>
          <p:spPr bwMode="auto">
            <a:xfrm>
              <a:off x="3677055" y="414647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5" name="Rectangle 95"/>
            <p:cNvSpPr>
              <a:spLocks noChangeArrowheads="1"/>
            </p:cNvSpPr>
            <p:nvPr/>
          </p:nvSpPr>
          <p:spPr bwMode="auto">
            <a:xfrm>
              <a:off x="2737932" y="4402786"/>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6" name="Rectangle 96"/>
            <p:cNvSpPr>
              <a:spLocks noChangeArrowheads="1"/>
            </p:cNvSpPr>
            <p:nvPr/>
          </p:nvSpPr>
          <p:spPr bwMode="auto">
            <a:xfrm>
              <a:off x="2778941"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7" name="Rectangle 97"/>
            <p:cNvSpPr>
              <a:spLocks noChangeArrowheads="1"/>
            </p:cNvSpPr>
            <p:nvPr/>
          </p:nvSpPr>
          <p:spPr bwMode="auto">
            <a:xfrm>
              <a:off x="2840456"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8" name="Rectangle 98"/>
            <p:cNvSpPr>
              <a:spLocks noChangeArrowheads="1"/>
            </p:cNvSpPr>
            <p:nvPr/>
          </p:nvSpPr>
          <p:spPr bwMode="auto">
            <a:xfrm>
              <a:off x="2904022"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299" name="Rectangle 99"/>
            <p:cNvSpPr>
              <a:spLocks noChangeArrowheads="1"/>
            </p:cNvSpPr>
            <p:nvPr/>
          </p:nvSpPr>
          <p:spPr bwMode="auto">
            <a:xfrm>
              <a:off x="2967586"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0" name="Rectangle 100"/>
            <p:cNvSpPr>
              <a:spLocks noChangeArrowheads="1"/>
            </p:cNvSpPr>
            <p:nvPr/>
          </p:nvSpPr>
          <p:spPr bwMode="auto">
            <a:xfrm>
              <a:off x="3029101"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1" name="Rectangle 101"/>
            <p:cNvSpPr>
              <a:spLocks noChangeArrowheads="1"/>
            </p:cNvSpPr>
            <p:nvPr/>
          </p:nvSpPr>
          <p:spPr bwMode="auto">
            <a:xfrm>
              <a:off x="3096768"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2" name="Oval 102"/>
            <p:cNvSpPr>
              <a:spLocks noChangeArrowheads="1"/>
            </p:cNvSpPr>
            <p:nvPr/>
          </p:nvSpPr>
          <p:spPr bwMode="auto">
            <a:xfrm>
              <a:off x="3677055" y="4511461"/>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3" name="Rectangle 103"/>
            <p:cNvSpPr>
              <a:spLocks noChangeArrowheads="1"/>
            </p:cNvSpPr>
            <p:nvPr/>
          </p:nvSpPr>
          <p:spPr bwMode="auto">
            <a:xfrm>
              <a:off x="2737932" y="4767772"/>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4" name="Rectangle 104"/>
            <p:cNvSpPr>
              <a:spLocks noChangeArrowheads="1"/>
            </p:cNvSpPr>
            <p:nvPr/>
          </p:nvSpPr>
          <p:spPr bwMode="auto">
            <a:xfrm>
              <a:off x="2778941"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5" name="Rectangle 105"/>
            <p:cNvSpPr>
              <a:spLocks noChangeArrowheads="1"/>
            </p:cNvSpPr>
            <p:nvPr/>
          </p:nvSpPr>
          <p:spPr bwMode="auto">
            <a:xfrm>
              <a:off x="2840456"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6" name="Rectangle 106"/>
            <p:cNvSpPr>
              <a:spLocks noChangeArrowheads="1"/>
            </p:cNvSpPr>
            <p:nvPr/>
          </p:nvSpPr>
          <p:spPr bwMode="auto">
            <a:xfrm>
              <a:off x="2904022"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7" name="Rectangle 107"/>
            <p:cNvSpPr>
              <a:spLocks noChangeArrowheads="1"/>
            </p:cNvSpPr>
            <p:nvPr/>
          </p:nvSpPr>
          <p:spPr bwMode="auto">
            <a:xfrm>
              <a:off x="2967586"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8" name="Rectangle 108"/>
            <p:cNvSpPr>
              <a:spLocks noChangeArrowheads="1"/>
            </p:cNvSpPr>
            <p:nvPr/>
          </p:nvSpPr>
          <p:spPr bwMode="auto">
            <a:xfrm>
              <a:off x="3029101"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09" name="Rectangle 109"/>
            <p:cNvSpPr>
              <a:spLocks noChangeArrowheads="1"/>
            </p:cNvSpPr>
            <p:nvPr/>
          </p:nvSpPr>
          <p:spPr bwMode="auto">
            <a:xfrm>
              <a:off x="3096768"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0" name="Oval 110"/>
            <p:cNvSpPr>
              <a:spLocks noChangeArrowheads="1"/>
            </p:cNvSpPr>
            <p:nvPr/>
          </p:nvSpPr>
          <p:spPr bwMode="auto">
            <a:xfrm>
              <a:off x="3677055" y="4874398"/>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1" name="Rectangle 111"/>
            <p:cNvSpPr>
              <a:spLocks noChangeArrowheads="1"/>
            </p:cNvSpPr>
            <p:nvPr/>
          </p:nvSpPr>
          <p:spPr bwMode="auto">
            <a:xfrm>
              <a:off x="2737932" y="5130708"/>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2" name="Rectangle 112"/>
            <p:cNvSpPr>
              <a:spLocks noChangeArrowheads="1"/>
            </p:cNvSpPr>
            <p:nvPr/>
          </p:nvSpPr>
          <p:spPr bwMode="auto">
            <a:xfrm>
              <a:off x="2778941"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3" name="Rectangle 113"/>
            <p:cNvSpPr>
              <a:spLocks noChangeArrowheads="1"/>
            </p:cNvSpPr>
            <p:nvPr/>
          </p:nvSpPr>
          <p:spPr bwMode="auto">
            <a:xfrm>
              <a:off x="2840456"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4" name="Rectangle 114"/>
            <p:cNvSpPr>
              <a:spLocks noChangeArrowheads="1"/>
            </p:cNvSpPr>
            <p:nvPr/>
          </p:nvSpPr>
          <p:spPr bwMode="auto">
            <a:xfrm>
              <a:off x="2904022"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5" name="Rectangle 115"/>
            <p:cNvSpPr>
              <a:spLocks noChangeArrowheads="1"/>
            </p:cNvSpPr>
            <p:nvPr/>
          </p:nvSpPr>
          <p:spPr bwMode="auto">
            <a:xfrm>
              <a:off x="2967586"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6" name="Rectangle 116"/>
            <p:cNvSpPr>
              <a:spLocks noChangeArrowheads="1"/>
            </p:cNvSpPr>
            <p:nvPr/>
          </p:nvSpPr>
          <p:spPr bwMode="auto">
            <a:xfrm>
              <a:off x="3029101"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7" name="Rectangle 117"/>
            <p:cNvSpPr>
              <a:spLocks noChangeArrowheads="1"/>
            </p:cNvSpPr>
            <p:nvPr/>
          </p:nvSpPr>
          <p:spPr bwMode="auto">
            <a:xfrm>
              <a:off x="3096768"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8" name="Oval 118"/>
            <p:cNvSpPr>
              <a:spLocks noChangeArrowheads="1"/>
            </p:cNvSpPr>
            <p:nvPr/>
          </p:nvSpPr>
          <p:spPr bwMode="auto">
            <a:xfrm>
              <a:off x="3677055" y="5239385"/>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19" name="Rectangle 119"/>
            <p:cNvSpPr>
              <a:spLocks noChangeArrowheads="1"/>
            </p:cNvSpPr>
            <p:nvPr/>
          </p:nvSpPr>
          <p:spPr bwMode="auto">
            <a:xfrm>
              <a:off x="2737932" y="5495695"/>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0" name="Rectangle 120"/>
            <p:cNvSpPr>
              <a:spLocks noChangeArrowheads="1"/>
            </p:cNvSpPr>
            <p:nvPr/>
          </p:nvSpPr>
          <p:spPr bwMode="auto">
            <a:xfrm>
              <a:off x="2778941"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1" name="Rectangle 121"/>
            <p:cNvSpPr>
              <a:spLocks noChangeArrowheads="1"/>
            </p:cNvSpPr>
            <p:nvPr/>
          </p:nvSpPr>
          <p:spPr bwMode="auto">
            <a:xfrm>
              <a:off x="2840456"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2" name="Rectangle 122"/>
            <p:cNvSpPr>
              <a:spLocks noChangeArrowheads="1"/>
            </p:cNvSpPr>
            <p:nvPr/>
          </p:nvSpPr>
          <p:spPr bwMode="auto">
            <a:xfrm>
              <a:off x="2904022"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3" name="Rectangle 123"/>
            <p:cNvSpPr>
              <a:spLocks noChangeArrowheads="1"/>
            </p:cNvSpPr>
            <p:nvPr/>
          </p:nvSpPr>
          <p:spPr bwMode="auto">
            <a:xfrm>
              <a:off x="2967586"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4" name="Rectangle 124"/>
            <p:cNvSpPr>
              <a:spLocks noChangeArrowheads="1"/>
            </p:cNvSpPr>
            <p:nvPr/>
          </p:nvSpPr>
          <p:spPr bwMode="auto">
            <a:xfrm>
              <a:off x="3029101"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5" name="Rectangle 125"/>
            <p:cNvSpPr>
              <a:spLocks noChangeArrowheads="1"/>
            </p:cNvSpPr>
            <p:nvPr/>
          </p:nvSpPr>
          <p:spPr bwMode="auto">
            <a:xfrm>
              <a:off x="3096768"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26" name="Oval 126"/>
            <p:cNvSpPr>
              <a:spLocks noChangeArrowheads="1"/>
            </p:cNvSpPr>
            <p:nvPr/>
          </p:nvSpPr>
          <p:spPr bwMode="auto">
            <a:xfrm>
              <a:off x="3677055" y="5602320"/>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nvGrpSpPr>
          <p:cNvPr id="4" name="Group 3"/>
          <p:cNvGrpSpPr/>
          <p:nvPr/>
        </p:nvGrpSpPr>
        <p:grpSpPr>
          <a:xfrm>
            <a:off x="10947806" y="5489942"/>
            <a:ext cx="982240" cy="851909"/>
            <a:chOff x="11033122" y="5563938"/>
            <a:chExt cx="896924" cy="777913"/>
          </a:xfrm>
        </p:grpSpPr>
        <p:sp>
          <p:nvSpPr>
            <p:cNvPr id="327" name="Oval 326"/>
            <p:cNvSpPr/>
            <p:nvPr/>
          </p:nvSpPr>
          <p:spPr bwMode="auto">
            <a:xfrm>
              <a:off x="11033122" y="6208344"/>
              <a:ext cx="872649" cy="133507"/>
            </a:xfrm>
            <a:prstGeom prst="ellipse">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8" name="Freeform 55"/>
            <p:cNvSpPr>
              <a:spLocks/>
            </p:cNvSpPr>
            <p:nvPr/>
          </p:nvSpPr>
          <p:spPr bwMode="auto">
            <a:xfrm>
              <a:off x="11280212" y="6142683"/>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9" name="Group 328"/>
            <p:cNvGrpSpPr/>
            <p:nvPr/>
          </p:nvGrpSpPr>
          <p:grpSpPr>
            <a:xfrm>
              <a:off x="11187660" y="5563938"/>
              <a:ext cx="518446" cy="717700"/>
              <a:chOff x="13103226" y="2775830"/>
              <a:chExt cx="1039812" cy="1407232"/>
            </a:xfrm>
          </p:grpSpPr>
          <p:sp>
            <p:nvSpPr>
              <p:cNvPr id="330"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7" name="TextBox 6"/>
          <p:cNvSpPr txBox="1"/>
          <p:nvPr/>
        </p:nvSpPr>
        <p:spPr>
          <a:xfrm>
            <a:off x="6502098" y="4890444"/>
            <a:ext cx="123670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Physical</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Servers </a:t>
            </a:r>
          </a:p>
        </p:txBody>
      </p:sp>
      <p:sp>
        <p:nvSpPr>
          <p:cNvPr id="339" name="TextBox 338"/>
          <p:cNvSpPr txBox="1"/>
          <p:nvPr/>
        </p:nvSpPr>
        <p:spPr>
          <a:xfrm>
            <a:off x="9565374" y="4700315"/>
            <a:ext cx="1862710"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VMware VMs</a:t>
            </a:r>
          </a:p>
        </p:txBody>
      </p:sp>
      <p:sp>
        <p:nvSpPr>
          <p:cNvPr id="8" name="TextBox 7"/>
          <p:cNvSpPr txBox="1"/>
          <p:nvPr/>
        </p:nvSpPr>
        <p:spPr>
          <a:xfrm>
            <a:off x="8682533" y="5994162"/>
            <a:ext cx="814633"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VM1</a:t>
            </a:r>
          </a:p>
        </p:txBody>
      </p:sp>
      <p:sp>
        <p:nvSpPr>
          <p:cNvPr id="340" name="TextBox 339"/>
          <p:cNvSpPr txBox="1"/>
          <p:nvPr/>
        </p:nvSpPr>
        <p:spPr>
          <a:xfrm>
            <a:off x="9820917" y="5490984"/>
            <a:ext cx="814633"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rPr>
              <a:t>VM2</a:t>
            </a:r>
          </a:p>
        </p:txBody>
      </p:sp>
      <p:sp>
        <p:nvSpPr>
          <p:cNvPr id="341" name="TextBox 340"/>
          <p:cNvSpPr txBox="1"/>
          <p:nvPr/>
        </p:nvSpPr>
        <p:spPr>
          <a:xfrm>
            <a:off x="11021384" y="5965474"/>
            <a:ext cx="814633"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rPr>
              <a:t>VM3</a:t>
            </a:r>
          </a:p>
        </p:txBody>
      </p:sp>
      <p:grpSp>
        <p:nvGrpSpPr>
          <p:cNvPr id="342" name="Group 341"/>
          <p:cNvGrpSpPr/>
          <p:nvPr/>
        </p:nvGrpSpPr>
        <p:grpSpPr>
          <a:xfrm>
            <a:off x="8398775" y="3700139"/>
            <a:ext cx="675281" cy="622002"/>
            <a:chOff x="8459344" y="5109031"/>
            <a:chExt cx="1470831" cy="1354784"/>
          </a:xfrm>
        </p:grpSpPr>
        <p:sp>
          <p:nvSpPr>
            <p:cNvPr id="343" name="Oval 342"/>
            <p:cNvSpPr/>
            <p:nvPr/>
          </p:nvSpPr>
          <p:spPr bwMode="auto">
            <a:xfrm>
              <a:off x="8459344" y="6225509"/>
              <a:ext cx="1281314" cy="238306"/>
            </a:xfrm>
            <a:prstGeom prst="ellipse">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4"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45" name="Group 344"/>
            <p:cNvGrpSpPr/>
            <p:nvPr/>
          </p:nvGrpSpPr>
          <p:grpSpPr>
            <a:xfrm>
              <a:off x="8637297" y="5109031"/>
              <a:ext cx="925409" cy="1281071"/>
              <a:chOff x="13103226" y="2775830"/>
              <a:chExt cx="1039812" cy="1407232"/>
            </a:xfrm>
          </p:grpSpPr>
          <p:sp>
            <p:nvSpPr>
              <p:cNvPr id="346"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68" name="Group 367"/>
          <p:cNvGrpSpPr/>
          <p:nvPr/>
        </p:nvGrpSpPr>
        <p:grpSpPr>
          <a:xfrm>
            <a:off x="9083587" y="3699314"/>
            <a:ext cx="675281" cy="622002"/>
            <a:chOff x="8459344" y="5109031"/>
            <a:chExt cx="1470831" cy="1354784"/>
          </a:xfrm>
        </p:grpSpPr>
        <p:sp>
          <p:nvSpPr>
            <p:cNvPr id="369" name="Oval 368"/>
            <p:cNvSpPr/>
            <p:nvPr/>
          </p:nvSpPr>
          <p:spPr bwMode="auto">
            <a:xfrm>
              <a:off x="8459344" y="6225509"/>
              <a:ext cx="1281314" cy="238306"/>
            </a:xfrm>
            <a:prstGeom prst="ellipse">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0"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71" name="Group 370"/>
            <p:cNvGrpSpPr/>
            <p:nvPr/>
          </p:nvGrpSpPr>
          <p:grpSpPr>
            <a:xfrm>
              <a:off x="8637297" y="5109031"/>
              <a:ext cx="925409" cy="1281071"/>
              <a:chOff x="13103226" y="2775830"/>
              <a:chExt cx="1039812" cy="1407232"/>
            </a:xfrm>
          </p:grpSpPr>
          <p:sp>
            <p:nvSpPr>
              <p:cNvPr id="372" name="Rectangle 5"/>
              <p:cNvSpPr>
                <a:spLocks noChangeArrowheads="1"/>
              </p:cNvSpPr>
              <p:nvPr/>
            </p:nvSpPr>
            <p:spPr bwMode="auto">
              <a:xfrm>
                <a:off x="13103226" y="2775830"/>
                <a:ext cx="1039812" cy="140723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7"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8"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9"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0"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81" name="Group 380"/>
          <p:cNvGrpSpPr/>
          <p:nvPr/>
        </p:nvGrpSpPr>
        <p:grpSpPr>
          <a:xfrm>
            <a:off x="9768399" y="3696527"/>
            <a:ext cx="675281" cy="622002"/>
            <a:chOff x="8459344" y="5109031"/>
            <a:chExt cx="1470831" cy="1354784"/>
          </a:xfrm>
        </p:grpSpPr>
        <p:sp>
          <p:nvSpPr>
            <p:cNvPr id="382" name="Oval 381"/>
            <p:cNvSpPr/>
            <p:nvPr/>
          </p:nvSpPr>
          <p:spPr bwMode="auto">
            <a:xfrm>
              <a:off x="8459344" y="6225509"/>
              <a:ext cx="1281314" cy="238306"/>
            </a:xfrm>
            <a:prstGeom prst="ellipse">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3" name="Freeform 55"/>
            <p:cNvSpPr>
              <a:spLocks/>
            </p:cNvSpPr>
            <p:nvPr/>
          </p:nvSpPr>
          <p:spPr bwMode="auto">
            <a:xfrm>
              <a:off x="8838628"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84" name="Group 383"/>
            <p:cNvGrpSpPr/>
            <p:nvPr/>
          </p:nvGrpSpPr>
          <p:grpSpPr>
            <a:xfrm>
              <a:off x="8637297" y="5109031"/>
              <a:ext cx="925409" cy="1281071"/>
              <a:chOff x="13103226" y="2775830"/>
              <a:chExt cx="1039812" cy="1407232"/>
            </a:xfrm>
          </p:grpSpPr>
          <p:sp>
            <p:nvSpPr>
              <p:cNvPr id="385" name="Rectangle 5"/>
              <p:cNvSpPr>
                <a:spLocks noChangeArrowheads="1"/>
              </p:cNvSpPr>
              <p:nvPr/>
            </p:nvSpPr>
            <p:spPr bwMode="auto">
              <a:xfrm>
                <a:off x="13103226" y="2775830"/>
                <a:ext cx="1039812" cy="14072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0" name="Group 49"/>
          <p:cNvGrpSpPr/>
          <p:nvPr/>
        </p:nvGrpSpPr>
        <p:grpSpPr>
          <a:xfrm>
            <a:off x="7107375" y="3574794"/>
            <a:ext cx="761921" cy="783007"/>
            <a:chOff x="4749625" y="1385948"/>
            <a:chExt cx="1829845" cy="1880486"/>
          </a:xfrm>
        </p:grpSpPr>
        <p:grpSp>
          <p:nvGrpSpPr>
            <p:cNvPr id="394" name="Group 393"/>
            <p:cNvGrpSpPr/>
            <p:nvPr/>
          </p:nvGrpSpPr>
          <p:grpSpPr>
            <a:xfrm>
              <a:off x="5632840" y="2180672"/>
              <a:ext cx="946630" cy="1083748"/>
              <a:chOff x="494698" y="4111617"/>
              <a:chExt cx="1911055" cy="2187870"/>
            </a:xfrm>
          </p:grpSpPr>
          <p:sp>
            <p:nvSpPr>
              <p:cNvPr id="395" name="Rectangle 394"/>
              <p:cNvSpPr>
                <a:spLocks noChangeArrowheads="1"/>
              </p:cNvSpPr>
              <p:nvPr/>
            </p:nvSpPr>
            <p:spPr bwMode="auto">
              <a:xfrm>
                <a:off x="494698" y="4111617"/>
                <a:ext cx="1911055" cy="218787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96" name="Rectangle 395"/>
              <p:cNvSpPr>
                <a:spLocks noChangeArrowheads="1"/>
              </p:cNvSpPr>
              <p:nvPr/>
            </p:nvSpPr>
            <p:spPr bwMode="auto">
              <a:xfrm>
                <a:off x="644384" y="4376129"/>
                <a:ext cx="1613735" cy="16588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97" name="Rectangle 396"/>
              <p:cNvSpPr>
                <a:spLocks noChangeArrowheads="1"/>
              </p:cNvSpPr>
              <p:nvPr/>
            </p:nvSpPr>
            <p:spPr bwMode="auto">
              <a:xfrm>
                <a:off x="716151" y="4456098"/>
                <a:ext cx="1468149"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98" name="Rectangle 397"/>
              <p:cNvSpPr>
                <a:spLocks noChangeArrowheads="1"/>
              </p:cNvSpPr>
              <p:nvPr/>
            </p:nvSpPr>
            <p:spPr bwMode="auto">
              <a:xfrm>
                <a:off x="761261"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399" name="Rectangle 398"/>
              <p:cNvSpPr>
                <a:spLocks noChangeArrowheads="1"/>
              </p:cNvSpPr>
              <p:nvPr/>
            </p:nvSpPr>
            <p:spPr bwMode="auto">
              <a:xfrm>
                <a:off x="822776" y="4505310"/>
                <a:ext cx="3280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0" name="Rectangle 399"/>
              <p:cNvSpPr>
                <a:spLocks noChangeArrowheads="1"/>
              </p:cNvSpPr>
              <p:nvPr/>
            </p:nvSpPr>
            <p:spPr bwMode="auto">
              <a:xfrm>
                <a:off x="886342"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1" name="Rectangle 400"/>
              <p:cNvSpPr>
                <a:spLocks noChangeArrowheads="1"/>
              </p:cNvSpPr>
              <p:nvPr/>
            </p:nvSpPr>
            <p:spPr bwMode="auto">
              <a:xfrm>
                <a:off x="949906"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2" name="Rectangle 401"/>
              <p:cNvSpPr>
                <a:spLocks noChangeArrowheads="1"/>
              </p:cNvSpPr>
              <p:nvPr/>
            </p:nvSpPr>
            <p:spPr bwMode="auto">
              <a:xfrm>
                <a:off x="1011421" y="4505310"/>
                <a:ext cx="3280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3" name="Rectangle 402"/>
              <p:cNvSpPr>
                <a:spLocks noChangeArrowheads="1"/>
              </p:cNvSpPr>
              <p:nvPr/>
            </p:nvSpPr>
            <p:spPr bwMode="auto">
              <a:xfrm>
                <a:off x="1074987" y="4505310"/>
                <a:ext cx="30758" cy="19069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4" name="Oval 403"/>
              <p:cNvSpPr>
                <a:spLocks noChangeArrowheads="1"/>
              </p:cNvSpPr>
              <p:nvPr/>
            </p:nvSpPr>
            <p:spPr bwMode="auto">
              <a:xfrm>
                <a:off x="2014110" y="456477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5" name="Rectangle 404"/>
              <p:cNvSpPr>
                <a:spLocks noChangeArrowheads="1"/>
              </p:cNvSpPr>
              <p:nvPr/>
            </p:nvSpPr>
            <p:spPr bwMode="auto">
              <a:xfrm>
                <a:off x="716151" y="4821085"/>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6" name="Rectangle 405"/>
              <p:cNvSpPr>
                <a:spLocks noChangeArrowheads="1"/>
              </p:cNvSpPr>
              <p:nvPr/>
            </p:nvSpPr>
            <p:spPr bwMode="auto">
              <a:xfrm>
                <a:off x="761261"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7" name="Rectangle 406"/>
              <p:cNvSpPr>
                <a:spLocks noChangeArrowheads="1"/>
              </p:cNvSpPr>
              <p:nvPr/>
            </p:nvSpPr>
            <p:spPr bwMode="auto">
              <a:xfrm>
                <a:off x="822776" y="48702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8" name="Rectangle 407"/>
              <p:cNvSpPr>
                <a:spLocks noChangeArrowheads="1"/>
              </p:cNvSpPr>
              <p:nvPr/>
            </p:nvSpPr>
            <p:spPr bwMode="auto">
              <a:xfrm>
                <a:off x="886342"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09" name="Rectangle 408"/>
              <p:cNvSpPr>
                <a:spLocks noChangeArrowheads="1"/>
              </p:cNvSpPr>
              <p:nvPr/>
            </p:nvSpPr>
            <p:spPr bwMode="auto">
              <a:xfrm>
                <a:off x="949906"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0" name="Rectangle 409"/>
              <p:cNvSpPr>
                <a:spLocks noChangeArrowheads="1"/>
              </p:cNvSpPr>
              <p:nvPr/>
            </p:nvSpPr>
            <p:spPr bwMode="auto">
              <a:xfrm>
                <a:off x="1011421" y="48702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1" name="Rectangle 410"/>
              <p:cNvSpPr>
                <a:spLocks noChangeArrowheads="1"/>
              </p:cNvSpPr>
              <p:nvPr/>
            </p:nvSpPr>
            <p:spPr bwMode="auto">
              <a:xfrm>
                <a:off x="1074987" y="48702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2" name="Oval 411"/>
              <p:cNvSpPr>
                <a:spLocks noChangeArrowheads="1"/>
              </p:cNvSpPr>
              <p:nvPr/>
            </p:nvSpPr>
            <p:spPr bwMode="auto">
              <a:xfrm>
                <a:off x="2014110" y="4929760"/>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3" name="Rectangle 412"/>
              <p:cNvSpPr>
                <a:spLocks noChangeArrowheads="1"/>
              </p:cNvSpPr>
              <p:nvPr/>
            </p:nvSpPr>
            <p:spPr bwMode="auto">
              <a:xfrm>
                <a:off x="716151" y="5186072"/>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4" name="Rectangle 413"/>
              <p:cNvSpPr>
                <a:spLocks noChangeArrowheads="1"/>
              </p:cNvSpPr>
              <p:nvPr/>
            </p:nvSpPr>
            <p:spPr bwMode="auto">
              <a:xfrm>
                <a:off x="761261"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5" name="Rectangle 414"/>
              <p:cNvSpPr>
                <a:spLocks noChangeArrowheads="1"/>
              </p:cNvSpPr>
              <p:nvPr/>
            </p:nvSpPr>
            <p:spPr bwMode="auto">
              <a:xfrm>
                <a:off x="822776" y="52352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6" name="Rectangle 415"/>
              <p:cNvSpPr>
                <a:spLocks noChangeArrowheads="1"/>
              </p:cNvSpPr>
              <p:nvPr/>
            </p:nvSpPr>
            <p:spPr bwMode="auto">
              <a:xfrm>
                <a:off x="886342"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7" name="Rectangle 31"/>
              <p:cNvSpPr>
                <a:spLocks noChangeArrowheads="1"/>
              </p:cNvSpPr>
              <p:nvPr/>
            </p:nvSpPr>
            <p:spPr bwMode="auto">
              <a:xfrm>
                <a:off x="949906"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8" name="Rectangle 32"/>
              <p:cNvSpPr>
                <a:spLocks noChangeArrowheads="1"/>
              </p:cNvSpPr>
              <p:nvPr/>
            </p:nvSpPr>
            <p:spPr bwMode="auto">
              <a:xfrm>
                <a:off x="1011421" y="52352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19" name="Rectangle 33"/>
              <p:cNvSpPr>
                <a:spLocks noChangeArrowheads="1"/>
              </p:cNvSpPr>
              <p:nvPr/>
            </p:nvSpPr>
            <p:spPr bwMode="auto">
              <a:xfrm>
                <a:off x="1074987" y="52352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0" name="Oval 34"/>
              <p:cNvSpPr>
                <a:spLocks noChangeArrowheads="1"/>
              </p:cNvSpPr>
              <p:nvPr/>
            </p:nvSpPr>
            <p:spPr bwMode="auto">
              <a:xfrm>
                <a:off x="2014110" y="5292697"/>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1" name="Rectangle 35"/>
              <p:cNvSpPr>
                <a:spLocks noChangeArrowheads="1"/>
              </p:cNvSpPr>
              <p:nvPr/>
            </p:nvSpPr>
            <p:spPr bwMode="auto">
              <a:xfrm>
                <a:off x="716151" y="5549007"/>
                <a:ext cx="1468149"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2" name="Rectangle 36"/>
              <p:cNvSpPr>
                <a:spLocks noChangeArrowheads="1"/>
              </p:cNvSpPr>
              <p:nvPr/>
            </p:nvSpPr>
            <p:spPr bwMode="auto">
              <a:xfrm>
                <a:off x="761261"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3" name="Rectangle 37"/>
              <p:cNvSpPr>
                <a:spLocks noChangeArrowheads="1"/>
              </p:cNvSpPr>
              <p:nvPr/>
            </p:nvSpPr>
            <p:spPr bwMode="auto">
              <a:xfrm>
                <a:off x="822776" y="5598219"/>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4" name="Rectangle 38"/>
              <p:cNvSpPr>
                <a:spLocks noChangeArrowheads="1"/>
              </p:cNvSpPr>
              <p:nvPr/>
            </p:nvSpPr>
            <p:spPr bwMode="auto">
              <a:xfrm>
                <a:off x="886342"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5" name="Rectangle 39"/>
              <p:cNvSpPr>
                <a:spLocks noChangeArrowheads="1"/>
              </p:cNvSpPr>
              <p:nvPr/>
            </p:nvSpPr>
            <p:spPr bwMode="auto">
              <a:xfrm>
                <a:off x="949906"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6" name="Rectangle 40"/>
              <p:cNvSpPr>
                <a:spLocks noChangeArrowheads="1"/>
              </p:cNvSpPr>
              <p:nvPr/>
            </p:nvSpPr>
            <p:spPr bwMode="auto">
              <a:xfrm>
                <a:off x="1011421" y="5598219"/>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7" name="Rectangle 41"/>
              <p:cNvSpPr>
                <a:spLocks noChangeArrowheads="1"/>
              </p:cNvSpPr>
              <p:nvPr/>
            </p:nvSpPr>
            <p:spPr bwMode="auto">
              <a:xfrm>
                <a:off x="1074987" y="5598219"/>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28" name="Oval 42"/>
              <p:cNvSpPr>
                <a:spLocks noChangeArrowheads="1"/>
              </p:cNvSpPr>
              <p:nvPr/>
            </p:nvSpPr>
            <p:spPr bwMode="auto">
              <a:xfrm>
                <a:off x="2014110" y="565768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nvGrpSpPr>
            <p:cNvPr id="429" name="Group 428"/>
            <p:cNvGrpSpPr/>
            <p:nvPr/>
          </p:nvGrpSpPr>
          <p:grpSpPr>
            <a:xfrm>
              <a:off x="4749625" y="1385948"/>
              <a:ext cx="899623" cy="1880486"/>
              <a:chOff x="2518530" y="3072019"/>
              <a:chExt cx="1544018" cy="3227467"/>
            </a:xfrm>
          </p:grpSpPr>
          <p:sp>
            <p:nvSpPr>
              <p:cNvPr id="430" name="Rectangle 69"/>
              <p:cNvSpPr>
                <a:spLocks noChangeArrowheads="1"/>
              </p:cNvSpPr>
              <p:nvPr/>
            </p:nvSpPr>
            <p:spPr bwMode="auto">
              <a:xfrm>
                <a:off x="2518530" y="3072019"/>
                <a:ext cx="1544018" cy="3227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1" name="Rectangle 70"/>
              <p:cNvSpPr>
                <a:spLocks noChangeArrowheads="1"/>
              </p:cNvSpPr>
              <p:nvPr/>
            </p:nvSpPr>
            <p:spPr bwMode="auto">
              <a:xfrm>
                <a:off x="2666165" y="3229907"/>
                <a:ext cx="1252849" cy="28050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2" name="Rectangle 71"/>
              <p:cNvSpPr>
                <a:spLocks noChangeArrowheads="1"/>
              </p:cNvSpPr>
              <p:nvPr/>
            </p:nvSpPr>
            <p:spPr bwMode="auto">
              <a:xfrm>
                <a:off x="2737932" y="3309876"/>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3"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4"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5"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6"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7"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8"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39" name="Oval 78"/>
              <p:cNvSpPr>
                <a:spLocks noChangeArrowheads="1"/>
              </p:cNvSpPr>
              <p:nvPr/>
            </p:nvSpPr>
            <p:spPr bwMode="auto">
              <a:xfrm>
                <a:off x="3677055" y="3418552"/>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0" name="Rectangle 79"/>
              <p:cNvSpPr>
                <a:spLocks noChangeArrowheads="1"/>
              </p:cNvSpPr>
              <p:nvPr/>
            </p:nvSpPr>
            <p:spPr bwMode="auto">
              <a:xfrm>
                <a:off x="2737932" y="3674862"/>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1" name="Rectangle 80"/>
              <p:cNvSpPr>
                <a:spLocks noChangeArrowheads="1"/>
              </p:cNvSpPr>
              <p:nvPr/>
            </p:nvSpPr>
            <p:spPr bwMode="auto">
              <a:xfrm>
                <a:off x="2778941"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2" name="Rectangle 81"/>
              <p:cNvSpPr>
                <a:spLocks noChangeArrowheads="1"/>
              </p:cNvSpPr>
              <p:nvPr/>
            </p:nvSpPr>
            <p:spPr bwMode="auto">
              <a:xfrm>
                <a:off x="2840456"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3" name="Rectangle 82"/>
              <p:cNvSpPr>
                <a:spLocks noChangeArrowheads="1"/>
              </p:cNvSpPr>
              <p:nvPr/>
            </p:nvSpPr>
            <p:spPr bwMode="auto">
              <a:xfrm>
                <a:off x="2904022"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4" name="Rectangle 83"/>
              <p:cNvSpPr>
                <a:spLocks noChangeArrowheads="1"/>
              </p:cNvSpPr>
              <p:nvPr/>
            </p:nvSpPr>
            <p:spPr bwMode="auto">
              <a:xfrm>
                <a:off x="2967586" y="372407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5" name="Rectangle 84"/>
              <p:cNvSpPr>
                <a:spLocks noChangeArrowheads="1"/>
              </p:cNvSpPr>
              <p:nvPr/>
            </p:nvSpPr>
            <p:spPr bwMode="auto">
              <a:xfrm>
                <a:off x="3029101"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6" name="Rectangle 85"/>
              <p:cNvSpPr>
                <a:spLocks noChangeArrowheads="1"/>
              </p:cNvSpPr>
              <p:nvPr/>
            </p:nvSpPr>
            <p:spPr bwMode="auto">
              <a:xfrm>
                <a:off x="3096768" y="372407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7" name="Oval 86"/>
              <p:cNvSpPr>
                <a:spLocks noChangeArrowheads="1"/>
              </p:cNvSpPr>
              <p:nvPr/>
            </p:nvSpPr>
            <p:spPr bwMode="auto">
              <a:xfrm>
                <a:off x="3677055" y="3781488"/>
                <a:ext cx="71768" cy="7381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8" name="Rectangle 87"/>
              <p:cNvSpPr>
                <a:spLocks noChangeArrowheads="1"/>
              </p:cNvSpPr>
              <p:nvPr/>
            </p:nvSpPr>
            <p:spPr bwMode="auto">
              <a:xfrm>
                <a:off x="2737932" y="4037799"/>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49" name="Rectangle 88"/>
              <p:cNvSpPr>
                <a:spLocks noChangeArrowheads="1"/>
              </p:cNvSpPr>
              <p:nvPr/>
            </p:nvSpPr>
            <p:spPr bwMode="auto">
              <a:xfrm>
                <a:off x="2778941"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0" name="Rectangle 89"/>
              <p:cNvSpPr>
                <a:spLocks noChangeArrowheads="1"/>
              </p:cNvSpPr>
              <p:nvPr/>
            </p:nvSpPr>
            <p:spPr bwMode="auto">
              <a:xfrm>
                <a:off x="2840456"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1" name="Rectangle 90"/>
              <p:cNvSpPr>
                <a:spLocks noChangeArrowheads="1"/>
              </p:cNvSpPr>
              <p:nvPr/>
            </p:nvSpPr>
            <p:spPr bwMode="auto">
              <a:xfrm>
                <a:off x="2904022"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2" name="Rectangle 91"/>
              <p:cNvSpPr>
                <a:spLocks noChangeArrowheads="1"/>
              </p:cNvSpPr>
              <p:nvPr/>
            </p:nvSpPr>
            <p:spPr bwMode="auto">
              <a:xfrm>
                <a:off x="2967586" y="4089061"/>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3" name="Rectangle 92"/>
              <p:cNvSpPr>
                <a:spLocks noChangeArrowheads="1"/>
              </p:cNvSpPr>
              <p:nvPr/>
            </p:nvSpPr>
            <p:spPr bwMode="auto">
              <a:xfrm>
                <a:off x="3029101"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4" name="Rectangle 93"/>
              <p:cNvSpPr>
                <a:spLocks noChangeArrowheads="1"/>
              </p:cNvSpPr>
              <p:nvPr/>
            </p:nvSpPr>
            <p:spPr bwMode="auto">
              <a:xfrm>
                <a:off x="3096768" y="4089061"/>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5" name="Oval 94"/>
              <p:cNvSpPr>
                <a:spLocks noChangeArrowheads="1"/>
              </p:cNvSpPr>
              <p:nvPr/>
            </p:nvSpPr>
            <p:spPr bwMode="auto">
              <a:xfrm>
                <a:off x="3677055" y="4146474"/>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6" name="Rectangle 95"/>
              <p:cNvSpPr>
                <a:spLocks noChangeArrowheads="1"/>
              </p:cNvSpPr>
              <p:nvPr/>
            </p:nvSpPr>
            <p:spPr bwMode="auto">
              <a:xfrm>
                <a:off x="2737932" y="4402786"/>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7" name="Rectangle 96"/>
              <p:cNvSpPr>
                <a:spLocks noChangeArrowheads="1"/>
              </p:cNvSpPr>
              <p:nvPr/>
            </p:nvSpPr>
            <p:spPr bwMode="auto">
              <a:xfrm>
                <a:off x="2778941"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8" name="Rectangle 97"/>
              <p:cNvSpPr>
                <a:spLocks noChangeArrowheads="1"/>
              </p:cNvSpPr>
              <p:nvPr/>
            </p:nvSpPr>
            <p:spPr bwMode="auto">
              <a:xfrm>
                <a:off x="2840456"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59" name="Rectangle 98"/>
              <p:cNvSpPr>
                <a:spLocks noChangeArrowheads="1"/>
              </p:cNvSpPr>
              <p:nvPr/>
            </p:nvSpPr>
            <p:spPr bwMode="auto">
              <a:xfrm>
                <a:off x="2904022"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0" name="Rectangle 99"/>
              <p:cNvSpPr>
                <a:spLocks noChangeArrowheads="1"/>
              </p:cNvSpPr>
              <p:nvPr/>
            </p:nvSpPr>
            <p:spPr bwMode="auto">
              <a:xfrm>
                <a:off x="2967586" y="445199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1" name="Rectangle 100"/>
              <p:cNvSpPr>
                <a:spLocks noChangeArrowheads="1"/>
              </p:cNvSpPr>
              <p:nvPr/>
            </p:nvSpPr>
            <p:spPr bwMode="auto">
              <a:xfrm>
                <a:off x="3029101"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2" name="Rectangle 101"/>
              <p:cNvSpPr>
                <a:spLocks noChangeArrowheads="1"/>
              </p:cNvSpPr>
              <p:nvPr/>
            </p:nvSpPr>
            <p:spPr bwMode="auto">
              <a:xfrm>
                <a:off x="3096768" y="445199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3" name="Oval 102"/>
              <p:cNvSpPr>
                <a:spLocks noChangeArrowheads="1"/>
              </p:cNvSpPr>
              <p:nvPr/>
            </p:nvSpPr>
            <p:spPr bwMode="auto">
              <a:xfrm>
                <a:off x="3677055" y="4511461"/>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4" name="Rectangle 103"/>
              <p:cNvSpPr>
                <a:spLocks noChangeArrowheads="1"/>
              </p:cNvSpPr>
              <p:nvPr/>
            </p:nvSpPr>
            <p:spPr bwMode="auto">
              <a:xfrm>
                <a:off x="2737932" y="4767772"/>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5" name="Rectangle 104"/>
              <p:cNvSpPr>
                <a:spLocks noChangeArrowheads="1"/>
              </p:cNvSpPr>
              <p:nvPr/>
            </p:nvSpPr>
            <p:spPr bwMode="auto">
              <a:xfrm>
                <a:off x="2778941"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6" name="Rectangle 105"/>
              <p:cNvSpPr>
                <a:spLocks noChangeArrowheads="1"/>
              </p:cNvSpPr>
              <p:nvPr/>
            </p:nvSpPr>
            <p:spPr bwMode="auto">
              <a:xfrm>
                <a:off x="2840456"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7" name="Rectangle 106"/>
              <p:cNvSpPr>
                <a:spLocks noChangeArrowheads="1"/>
              </p:cNvSpPr>
              <p:nvPr/>
            </p:nvSpPr>
            <p:spPr bwMode="auto">
              <a:xfrm>
                <a:off x="2904022"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8" name="Rectangle 107"/>
              <p:cNvSpPr>
                <a:spLocks noChangeArrowheads="1"/>
              </p:cNvSpPr>
              <p:nvPr/>
            </p:nvSpPr>
            <p:spPr bwMode="auto">
              <a:xfrm>
                <a:off x="2967586" y="4816984"/>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69" name="Rectangle 108"/>
              <p:cNvSpPr>
                <a:spLocks noChangeArrowheads="1"/>
              </p:cNvSpPr>
              <p:nvPr/>
            </p:nvSpPr>
            <p:spPr bwMode="auto">
              <a:xfrm>
                <a:off x="3029101"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0" name="Rectangle 109"/>
              <p:cNvSpPr>
                <a:spLocks noChangeArrowheads="1"/>
              </p:cNvSpPr>
              <p:nvPr/>
            </p:nvSpPr>
            <p:spPr bwMode="auto">
              <a:xfrm>
                <a:off x="3096768" y="4816984"/>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1" name="Oval 110"/>
              <p:cNvSpPr>
                <a:spLocks noChangeArrowheads="1"/>
              </p:cNvSpPr>
              <p:nvPr/>
            </p:nvSpPr>
            <p:spPr bwMode="auto">
              <a:xfrm>
                <a:off x="3677055" y="4874398"/>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2" name="Rectangle 111"/>
              <p:cNvSpPr>
                <a:spLocks noChangeArrowheads="1"/>
              </p:cNvSpPr>
              <p:nvPr/>
            </p:nvSpPr>
            <p:spPr bwMode="auto">
              <a:xfrm>
                <a:off x="2737932" y="5130708"/>
                <a:ext cx="1105214" cy="2891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3" name="Rectangle 112"/>
              <p:cNvSpPr>
                <a:spLocks noChangeArrowheads="1"/>
              </p:cNvSpPr>
              <p:nvPr/>
            </p:nvSpPr>
            <p:spPr bwMode="auto">
              <a:xfrm>
                <a:off x="2778941"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4" name="Rectangle 113"/>
              <p:cNvSpPr>
                <a:spLocks noChangeArrowheads="1"/>
              </p:cNvSpPr>
              <p:nvPr/>
            </p:nvSpPr>
            <p:spPr bwMode="auto">
              <a:xfrm>
                <a:off x="2840456"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5" name="Rectangle 114"/>
              <p:cNvSpPr>
                <a:spLocks noChangeArrowheads="1"/>
              </p:cNvSpPr>
              <p:nvPr/>
            </p:nvSpPr>
            <p:spPr bwMode="auto">
              <a:xfrm>
                <a:off x="2904022"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6" name="Rectangle 115"/>
              <p:cNvSpPr>
                <a:spLocks noChangeArrowheads="1"/>
              </p:cNvSpPr>
              <p:nvPr/>
            </p:nvSpPr>
            <p:spPr bwMode="auto">
              <a:xfrm>
                <a:off x="2967586" y="5179920"/>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7" name="Rectangle 116"/>
              <p:cNvSpPr>
                <a:spLocks noChangeArrowheads="1"/>
              </p:cNvSpPr>
              <p:nvPr/>
            </p:nvSpPr>
            <p:spPr bwMode="auto">
              <a:xfrm>
                <a:off x="3029101"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8" name="Rectangle 117"/>
              <p:cNvSpPr>
                <a:spLocks noChangeArrowheads="1"/>
              </p:cNvSpPr>
              <p:nvPr/>
            </p:nvSpPr>
            <p:spPr bwMode="auto">
              <a:xfrm>
                <a:off x="3096768" y="5179920"/>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79" name="Oval 118"/>
              <p:cNvSpPr>
                <a:spLocks noChangeArrowheads="1"/>
              </p:cNvSpPr>
              <p:nvPr/>
            </p:nvSpPr>
            <p:spPr bwMode="auto">
              <a:xfrm>
                <a:off x="3677055" y="5239385"/>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0" name="Rectangle 119"/>
              <p:cNvSpPr>
                <a:spLocks noChangeArrowheads="1"/>
              </p:cNvSpPr>
              <p:nvPr/>
            </p:nvSpPr>
            <p:spPr bwMode="auto">
              <a:xfrm>
                <a:off x="2737932" y="5495695"/>
                <a:ext cx="1105214" cy="2870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1" name="Rectangle 120"/>
              <p:cNvSpPr>
                <a:spLocks noChangeArrowheads="1"/>
              </p:cNvSpPr>
              <p:nvPr/>
            </p:nvSpPr>
            <p:spPr bwMode="auto">
              <a:xfrm>
                <a:off x="2778941"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2" name="Rectangle 121"/>
              <p:cNvSpPr>
                <a:spLocks noChangeArrowheads="1"/>
              </p:cNvSpPr>
              <p:nvPr/>
            </p:nvSpPr>
            <p:spPr bwMode="auto">
              <a:xfrm>
                <a:off x="2840456"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3" name="Rectangle 122"/>
              <p:cNvSpPr>
                <a:spLocks noChangeArrowheads="1"/>
              </p:cNvSpPr>
              <p:nvPr/>
            </p:nvSpPr>
            <p:spPr bwMode="auto">
              <a:xfrm>
                <a:off x="2904022"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4" name="Rectangle 123"/>
              <p:cNvSpPr>
                <a:spLocks noChangeArrowheads="1"/>
              </p:cNvSpPr>
              <p:nvPr/>
            </p:nvSpPr>
            <p:spPr bwMode="auto">
              <a:xfrm>
                <a:off x="2967586" y="5544906"/>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5" name="Rectangle 124"/>
              <p:cNvSpPr>
                <a:spLocks noChangeArrowheads="1"/>
              </p:cNvSpPr>
              <p:nvPr/>
            </p:nvSpPr>
            <p:spPr bwMode="auto">
              <a:xfrm>
                <a:off x="3029101"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6" name="Rectangle 125"/>
              <p:cNvSpPr>
                <a:spLocks noChangeArrowheads="1"/>
              </p:cNvSpPr>
              <p:nvPr/>
            </p:nvSpPr>
            <p:spPr bwMode="auto">
              <a:xfrm>
                <a:off x="3096768" y="5544906"/>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sp>
            <p:nvSpPr>
              <p:cNvPr id="487" name="Oval 126"/>
              <p:cNvSpPr>
                <a:spLocks noChangeArrowheads="1"/>
              </p:cNvSpPr>
              <p:nvPr/>
            </p:nvSpPr>
            <p:spPr bwMode="auto">
              <a:xfrm>
                <a:off x="3677055" y="5602320"/>
                <a:ext cx="71768" cy="717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a:endParaRPr>
              </a:p>
            </p:txBody>
          </p:sp>
        </p:grpSp>
      </p:grpSp>
      <p:sp>
        <p:nvSpPr>
          <p:cNvPr id="355" name="Rectangle 354"/>
          <p:cNvSpPr/>
          <p:nvPr/>
        </p:nvSpPr>
        <p:spPr>
          <a:xfrm>
            <a:off x="9926438" y="1176125"/>
            <a:ext cx="3465736" cy="24468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2C6"/>
                </a:solidFill>
                <a:effectLst/>
                <a:uLnTx/>
                <a:uFillTx/>
                <a:latin typeface="Calibri" panose="020F0502020204030204" pitchFamily="34" charset="0"/>
              </a:rPr>
              <a:t>Availability: July CY2015 (GA)</a:t>
            </a:r>
          </a:p>
        </p:txBody>
      </p:sp>
    </p:spTree>
    <p:extLst>
      <p:ext uri="{BB962C8B-B14F-4D97-AF65-F5344CB8AC3E}">
        <p14:creationId xmlns:p14="http://schemas.microsoft.com/office/powerpoint/2010/main" val="11560409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250"/>
                                  </p:stCondLst>
                                  <p:childTnLst>
                                    <p:set>
                                      <p:cBhvr>
                                        <p:cTn id="18" dur="1" fill="hold">
                                          <p:stCondLst>
                                            <p:cond delay="0"/>
                                          </p:stCondLst>
                                        </p:cTn>
                                        <p:tgtEl>
                                          <p:spTgt spid="342"/>
                                        </p:tgtEl>
                                        <p:attrNameLst>
                                          <p:attrName>style.visibility</p:attrName>
                                        </p:attrNameLst>
                                      </p:cBhvr>
                                      <p:to>
                                        <p:strVal val="visible"/>
                                      </p:to>
                                    </p:set>
                                    <p:animEffect transition="in" filter="fade">
                                      <p:cBhvr>
                                        <p:cTn id="19" dur="500"/>
                                        <p:tgtEl>
                                          <p:spTgt spid="342"/>
                                        </p:tgtEl>
                                      </p:cBhvr>
                                    </p:animEffect>
                                  </p:childTnLst>
                                </p:cTn>
                              </p:par>
                              <p:par>
                                <p:cTn id="20" presetID="10" presetClass="entr" presetSubtype="0" fill="hold" nodeType="withEffect">
                                  <p:stCondLst>
                                    <p:cond delay="500"/>
                                  </p:stCondLst>
                                  <p:childTnLst>
                                    <p:set>
                                      <p:cBhvr>
                                        <p:cTn id="21" dur="1" fill="hold">
                                          <p:stCondLst>
                                            <p:cond delay="0"/>
                                          </p:stCondLst>
                                        </p:cTn>
                                        <p:tgtEl>
                                          <p:spTgt spid="368"/>
                                        </p:tgtEl>
                                        <p:attrNameLst>
                                          <p:attrName>style.visibility</p:attrName>
                                        </p:attrNameLst>
                                      </p:cBhvr>
                                      <p:to>
                                        <p:strVal val="visible"/>
                                      </p:to>
                                    </p:set>
                                    <p:animEffect transition="in" filter="fade">
                                      <p:cBhvr>
                                        <p:cTn id="22" dur="500"/>
                                        <p:tgtEl>
                                          <p:spTgt spid="368"/>
                                        </p:tgtEl>
                                      </p:cBhvr>
                                    </p:animEffect>
                                  </p:childTnLst>
                                </p:cTn>
                              </p:par>
                              <p:par>
                                <p:cTn id="23" presetID="10" presetClass="entr" presetSubtype="0" fill="hold" nodeType="withEffect">
                                  <p:stCondLst>
                                    <p:cond delay="750"/>
                                  </p:stCondLst>
                                  <p:childTnLst>
                                    <p:set>
                                      <p:cBhvr>
                                        <p:cTn id="24" dur="1" fill="hold">
                                          <p:stCondLst>
                                            <p:cond delay="0"/>
                                          </p:stCondLst>
                                        </p:cTn>
                                        <p:tgtEl>
                                          <p:spTgt spid="381"/>
                                        </p:tgtEl>
                                        <p:attrNameLst>
                                          <p:attrName>style.visibility</p:attrName>
                                        </p:attrNameLst>
                                      </p:cBhvr>
                                      <p:to>
                                        <p:strVal val="visible"/>
                                      </p:to>
                                    </p:set>
                                    <p:animEffect transition="in" filter="fade">
                                      <p:cBhvr>
                                        <p:cTn id="25"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064221" y="6467357"/>
            <a:ext cx="1612968" cy="6915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4" name="Straight Connector 313"/>
          <p:cNvCxnSpPr/>
          <p:nvPr/>
        </p:nvCxnSpPr>
        <p:spPr>
          <a:xfrm flipH="1" flipV="1">
            <a:off x="9048136" y="3248283"/>
            <a:ext cx="987910" cy="1104219"/>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sp>
        <p:nvSpPr>
          <p:cNvPr id="308" name="Freeform 95"/>
          <p:cNvSpPr>
            <a:spLocks/>
          </p:cNvSpPr>
          <p:nvPr/>
        </p:nvSpPr>
        <p:spPr bwMode="auto">
          <a:xfrm flipH="1">
            <a:off x="4473131" y="3084509"/>
            <a:ext cx="1236868" cy="80324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28575">
            <a:noFill/>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mn-ea"/>
                <a:cs typeface="+mn-cs"/>
              </a:rPr>
              <a:t>Public Internet</a:t>
            </a:r>
          </a:p>
        </p:txBody>
      </p:sp>
      <p:sp>
        <p:nvSpPr>
          <p:cNvPr id="294" name="Freeform 95"/>
          <p:cNvSpPr>
            <a:spLocks/>
          </p:cNvSpPr>
          <p:nvPr/>
        </p:nvSpPr>
        <p:spPr bwMode="auto">
          <a:xfrm flipH="1">
            <a:off x="7467741" y="3456809"/>
            <a:ext cx="1231595" cy="79982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28575">
            <a:noFill/>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mn-ea"/>
                <a:cs typeface="+mn-cs"/>
              </a:rPr>
              <a:t>Public Internet</a:t>
            </a:r>
          </a:p>
        </p:txBody>
      </p:sp>
      <p:sp>
        <p:nvSpPr>
          <p:cNvPr id="249" name="Rectangle 248"/>
          <p:cNvSpPr>
            <a:spLocks noChangeArrowheads="1"/>
          </p:cNvSpPr>
          <p:nvPr/>
        </p:nvSpPr>
        <p:spPr bwMode="auto">
          <a:xfrm>
            <a:off x="11792576" y="6148961"/>
            <a:ext cx="272443" cy="21910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249"/>
          <p:cNvSpPr>
            <a:spLocks noChangeArrowheads="1"/>
          </p:cNvSpPr>
          <p:nvPr/>
        </p:nvSpPr>
        <p:spPr bwMode="auto">
          <a:xfrm>
            <a:off x="11928286" y="6048056"/>
            <a:ext cx="270281" cy="3200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9" name="Group 238"/>
          <p:cNvGrpSpPr/>
          <p:nvPr/>
        </p:nvGrpSpPr>
        <p:grpSpPr>
          <a:xfrm>
            <a:off x="8173376" y="5752917"/>
            <a:ext cx="363217" cy="491559"/>
            <a:chOff x="10520791" y="5710226"/>
            <a:chExt cx="813223" cy="1100576"/>
          </a:xfrm>
        </p:grpSpPr>
        <p:sp>
          <p:nvSpPr>
            <p:cNvPr id="240" name="Rectangle 5"/>
            <p:cNvSpPr>
              <a:spLocks noChangeArrowheads="1"/>
            </p:cNvSpPr>
            <p:nvPr/>
          </p:nvSpPr>
          <p:spPr bwMode="auto">
            <a:xfrm>
              <a:off x="10520791" y="5710226"/>
              <a:ext cx="813223" cy="1100576"/>
            </a:xfrm>
            <a:prstGeom prst="rect">
              <a:avLst/>
            </a:prstGeom>
            <a:solidFill>
              <a:schemeClr val="accent6"/>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p:cNvSpPr>
            <a:spLocks noGrp="1"/>
          </p:cNvSpPr>
          <p:nvPr>
            <p:ph type="title"/>
          </p:nvPr>
        </p:nvSpPr>
        <p:spPr>
          <a:xfrm>
            <a:off x="222283" y="290053"/>
            <a:ext cx="11655840" cy="899665"/>
          </a:xfrm>
        </p:spPr>
        <p:txBody>
          <a:bodyPr/>
          <a:lstStyle/>
          <a:p>
            <a:r>
              <a:rPr lang="da-DK" sz="4400" dirty="0"/>
              <a:t>ExpressRoute</a:t>
            </a:r>
          </a:p>
        </p:txBody>
      </p:sp>
      <p:sp>
        <p:nvSpPr>
          <p:cNvPr id="43" name="Rectangle 42"/>
          <p:cNvSpPr/>
          <p:nvPr>
            <p:custDataLst>
              <p:tags r:id="rId1"/>
            </p:custDataLst>
          </p:nvPr>
        </p:nvSpPr>
        <p:spPr bwMode="auto">
          <a:xfrm>
            <a:off x="474318" y="1821404"/>
            <a:ext cx="3817975" cy="4592796"/>
          </a:xfrm>
          <a:prstGeom prst="rect">
            <a:avLst/>
          </a:prstGeom>
          <a:ln>
            <a:noFill/>
          </a:ln>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With Microsoft Azure ExpressRoute, you can create private, high-throughput connections between Azure datacenters and your existing infrastructure, whether it’s on-premises or in a co-location environment, enabling and simplifying hybrid environments. ExpressRoute connections do not go over the public Internet, and they offer more reliability, faster speeds, lower latencies and higher security than typical connections over the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Customers enjoy a 99.9 percent SLA on ExpressRoute connection uptime, dual redundant circuits and multi-region connectivity within a geo. Plus, they have two new bandwidth tiers for the Exchange Provider scenario: 200 Mbps and 500 Mbps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a:ea typeface="+mn-ea"/>
                <a:cs typeface="+mn-cs"/>
              </a:rPr>
              <a:t>Pricing or other details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Please see </a:t>
            </a: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4"/>
              </a:rPr>
              <a:t>http://www.windowsazure.com/en-us/pricing/details/expressroute/</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Currently </a:t>
            </a:r>
            <a:r>
              <a:rPr kumimoji="0" lang="da-DK" sz="1200" b="0" i="0" u="none" strike="noStrike" kern="1200" cap="none" spc="0" normalizeH="0" baseline="0" noProof="0" dirty="0">
                <a:ln>
                  <a:noFill/>
                </a:ln>
                <a:solidFill>
                  <a:srgbClr val="505050"/>
                </a:solidFill>
                <a:effectLst/>
                <a:uLnTx/>
                <a:uFillTx/>
                <a:latin typeface="Segoe UI"/>
                <a:ea typeface="+mn-ea"/>
                <a:cs typeface="+mn-cs"/>
              </a:rPr>
              <a:t>AT&amp;T and Equinix customers are able to use the ExpressRoute service at Silicon Valley, Washington, and London ExpressRoute locations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5"/>
              </a:rPr>
              <a:t>Documentation</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US" sz="1050" b="0" i="0" u="none" strike="noStrike" kern="1200" cap="none" spc="-30" normalizeH="0" baseline="0" noProof="0" dirty="0">
              <a:ln>
                <a:noFill/>
              </a:ln>
              <a:solidFill>
                <a:srgbClr val="D2D2D2">
                  <a:lumMod val="50000"/>
                </a:srgbClr>
              </a:solidFill>
              <a:effectLst/>
              <a:uLnTx/>
              <a:uFillTx/>
              <a:latin typeface="Segoe UI"/>
              <a:ea typeface="+mn-ea"/>
              <a:cs typeface="+mn-cs"/>
            </a:endParaRPr>
          </a:p>
        </p:txBody>
      </p:sp>
      <p:sp>
        <p:nvSpPr>
          <p:cNvPr id="45" name="TextBox 44"/>
          <p:cNvSpPr txBox="1"/>
          <p:nvPr/>
        </p:nvSpPr>
        <p:spPr>
          <a:xfrm>
            <a:off x="269240" y="1349262"/>
            <a:ext cx="2709203" cy="8771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800"/>
              </a:spcBef>
              <a:spcAft>
                <a:spcPts val="0"/>
              </a:spcAft>
              <a:buClrTx/>
              <a:buSzTx/>
              <a:buFontTx/>
              <a:buNone/>
              <a:tabLst/>
              <a:defRPr/>
            </a:pPr>
            <a:r>
              <a:rPr kumimoji="0" lang="en-US" sz="2200" b="0" i="0" u="none" strike="noStrike" kern="1200" cap="none" spc="-3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What is the feature?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8272"/>
                </a:solidFill>
                <a:effectLst/>
                <a:uLnTx/>
                <a:uFillTx/>
                <a:latin typeface="Segoe UI Light" panose="020B0502040204020203" pitchFamily="34" charset="0"/>
                <a:ea typeface="Segoe UI" pitchFamily="34" charset="0"/>
                <a:cs typeface="Segoe UI Light" panose="020B0502040204020203" pitchFamily="34" charset="0"/>
              </a:rPr>
              <a:t>	</a:t>
            </a:r>
          </a:p>
        </p:txBody>
      </p:sp>
      <p:cxnSp>
        <p:nvCxnSpPr>
          <p:cNvPr id="209" name="Straight Connector 53"/>
          <p:cNvCxnSpPr/>
          <p:nvPr/>
        </p:nvCxnSpPr>
        <p:spPr>
          <a:xfrm>
            <a:off x="7288969" y="1649561"/>
            <a:ext cx="0" cy="4873040"/>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1" name="TextBox 335"/>
          <p:cNvSpPr txBox="1"/>
          <p:nvPr/>
        </p:nvSpPr>
        <p:spPr>
          <a:xfrm>
            <a:off x="5493657" y="1176798"/>
            <a:ext cx="3590623" cy="627864"/>
          </a:xfrm>
          <a:prstGeom prst="rect">
            <a:avLst/>
          </a:prstGeom>
          <a:noFill/>
        </p:spPr>
        <p:txBody>
          <a:bodyPr wrap="square" lIns="182880" tIns="146304" rIns="182880" bIns="146304"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ExpressRoute</a:t>
            </a:r>
          </a:p>
        </p:txBody>
      </p:sp>
      <p:cxnSp>
        <p:nvCxnSpPr>
          <p:cNvPr id="55" name="Straight Connector 54"/>
          <p:cNvCxnSpPr>
            <a:stCxn id="72" idx="1"/>
            <a:endCxn id="106" idx="3"/>
          </p:cNvCxnSpPr>
          <p:nvPr/>
        </p:nvCxnSpPr>
        <p:spPr>
          <a:xfrm flipH="1">
            <a:off x="5129125" y="5618327"/>
            <a:ext cx="643650" cy="513172"/>
          </a:xfrm>
          <a:prstGeom prst="line">
            <a:avLst/>
          </a:prstGeom>
          <a:ln w="28575">
            <a:solidFill>
              <a:srgbClr val="FFC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7" idx="2"/>
            <a:endCxn id="81" idx="0"/>
          </p:cNvCxnSpPr>
          <p:nvPr/>
        </p:nvCxnSpPr>
        <p:spPr>
          <a:xfrm flipH="1">
            <a:off x="6329669" y="2594215"/>
            <a:ext cx="23874" cy="2733044"/>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sp>
        <p:nvSpPr>
          <p:cNvPr id="57" name="Freeform 95"/>
          <p:cNvSpPr>
            <a:spLocks/>
          </p:cNvSpPr>
          <p:nvPr/>
        </p:nvSpPr>
        <p:spPr bwMode="auto">
          <a:xfrm flipH="1">
            <a:off x="5766436" y="2594215"/>
            <a:ext cx="1346139" cy="87421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4" name="Rectangle 44"/>
          <p:cNvSpPr>
            <a:spLocks noChangeArrowheads="1"/>
          </p:cNvSpPr>
          <p:nvPr/>
        </p:nvSpPr>
        <p:spPr bwMode="auto">
          <a:xfrm>
            <a:off x="5678080" y="5857180"/>
            <a:ext cx="889369" cy="6974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45"/>
          <p:cNvSpPr>
            <a:spLocks noChangeArrowheads="1"/>
          </p:cNvSpPr>
          <p:nvPr/>
        </p:nvSpPr>
        <p:spPr bwMode="auto">
          <a:xfrm>
            <a:off x="5766437" y="6416294"/>
            <a:ext cx="717724" cy="1151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46"/>
          <p:cNvSpPr>
            <a:spLocks noChangeArrowheads="1"/>
          </p:cNvSpPr>
          <p:nvPr/>
        </p:nvSpPr>
        <p:spPr bwMode="auto">
          <a:xfrm>
            <a:off x="5766437" y="6015064"/>
            <a:ext cx="717724" cy="11587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47"/>
          <p:cNvSpPr>
            <a:spLocks noChangeArrowheads="1"/>
          </p:cNvSpPr>
          <p:nvPr/>
        </p:nvSpPr>
        <p:spPr bwMode="auto">
          <a:xfrm>
            <a:off x="5766437" y="6216403"/>
            <a:ext cx="717724" cy="11587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8" name="Group 67"/>
          <p:cNvGrpSpPr/>
          <p:nvPr/>
        </p:nvGrpSpPr>
        <p:grpSpPr>
          <a:xfrm>
            <a:off x="6139729" y="5327259"/>
            <a:ext cx="379879" cy="514109"/>
            <a:chOff x="10520791" y="5710226"/>
            <a:chExt cx="813223" cy="1100576"/>
          </a:xfrm>
        </p:grpSpPr>
        <p:sp>
          <p:nvSpPr>
            <p:cNvPr id="81" name="Rectangle 5"/>
            <p:cNvSpPr>
              <a:spLocks noChangeArrowheads="1"/>
            </p:cNvSpPr>
            <p:nvPr/>
          </p:nvSpPr>
          <p:spPr bwMode="auto">
            <a:xfrm>
              <a:off x="10520791" y="5710226"/>
              <a:ext cx="813223" cy="1100576"/>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p:cNvGrpSpPr/>
          <p:nvPr/>
        </p:nvGrpSpPr>
        <p:grpSpPr>
          <a:xfrm>
            <a:off x="5772775" y="5389059"/>
            <a:ext cx="338814" cy="458535"/>
            <a:chOff x="10520791" y="5710226"/>
            <a:chExt cx="813223" cy="1100576"/>
          </a:xfrm>
        </p:grpSpPr>
        <p:sp>
          <p:nvSpPr>
            <p:cNvPr id="72" name="Rectangle 5"/>
            <p:cNvSpPr>
              <a:spLocks noChangeArrowheads="1"/>
            </p:cNvSpPr>
            <p:nvPr/>
          </p:nvSpPr>
          <p:spPr bwMode="auto">
            <a:xfrm>
              <a:off x="10520791" y="5710226"/>
              <a:ext cx="813223" cy="1100576"/>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Rectangle 65"/>
          <p:cNvSpPr>
            <a:spLocks noChangeArrowheads="1"/>
          </p:cNvSpPr>
          <p:nvPr/>
        </p:nvSpPr>
        <p:spPr bwMode="auto">
          <a:xfrm>
            <a:off x="5633177" y="5839798"/>
            <a:ext cx="977727" cy="325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3" name="Group 102"/>
          <p:cNvGrpSpPr/>
          <p:nvPr/>
        </p:nvGrpSpPr>
        <p:grpSpPr>
          <a:xfrm>
            <a:off x="4555784" y="5734652"/>
            <a:ext cx="727370" cy="806655"/>
            <a:chOff x="6060998" y="5195244"/>
            <a:chExt cx="1214228" cy="1346582"/>
          </a:xfrm>
        </p:grpSpPr>
        <p:sp>
          <p:nvSpPr>
            <p:cNvPr id="104"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5" name="Group 104"/>
            <p:cNvGrpSpPr/>
            <p:nvPr/>
          </p:nvGrpSpPr>
          <p:grpSpPr>
            <a:xfrm>
              <a:off x="6060998" y="5195244"/>
              <a:ext cx="957102" cy="1324945"/>
              <a:chOff x="13103226" y="2775830"/>
              <a:chExt cx="1039812" cy="1407232"/>
            </a:xfrm>
          </p:grpSpPr>
          <p:sp>
            <p:nvSpPr>
              <p:cNvPr id="106"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15" name="Isosceles Triangle 114"/>
          <p:cNvSpPr/>
          <p:nvPr/>
        </p:nvSpPr>
        <p:spPr bwMode="auto">
          <a:xfrm rot="14270460">
            <a:off x="5126515" y="6036443"/>
            <a:ext cx="128793" cy="111028"/>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p:cNvSpPr/>
          <p:nvPr/>
        </p:nvSpPr>
        <p:spPr bwMode="auto">
          <a:xfrm>
            <a:off x="6289947" y="3460952"/>
            <a:ext cx="119794" cy="103271"/>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p:cNvSpPr>
            <a:spLocks noChangeArrowheads="1"/>
          </p:cNvSpPr>
          <p:nvPr/>
        </p:nvSpPr>
        <p:spPr bwMode="auto">
          <a:xfrm>
            <a:off x="7563574" y="6269756"/>
            <a:ext cx="272443" cy="21910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ectangle 180"/>
          <p:cNvSpPr>
            <a:spLocks noChangeArrowheads="1"/>
          </p:cNvSpPr>
          <p:nvPr/>
        </p:nvSpPr>
        <p:spPr bwMode="auto">
          <a:xfrm>
            <a:off x="7674570" y="6168851"/>
            <a:ext cx="270281" cy="3200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18"/>
          <p:cNvSpPr>
            <a:spLocks/>
          </p:cNvSpPr>
          <p:nvPr/>
        </p:nvSpPr>
        <p:spPr bwMode="auto">
          <a:xfrm>
            <a:off x="9628613" y="5772939"/>
            <a:ext cx="2562984" cy="751741"/>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29"/>
          <p:cNvSpPr>
            <a:spLocks/>
          </p:cNvSpPr>
          <p:nvPr/>
        </p:nvSpPr>
        <p:spPr bwMode="auto">
          <a:xfrm>
            <a:off x="7448064" y="6119973"/>
            <a:ext cx="2744935" cy="39819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29"/>
          <p:cNvSpPr>
            <a:spLocks/>
          </p:cNvSpPr>
          <p:nvPr/>
        </p:nvSpPr>
        <p:spPr bwMode="auto">
          <a:xfrm>
            <a:off x="10533271" y="6160932"/>
            <a:ext cx="1449603" cy="357239"/>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p:cNvGrpSpPr/>
          <p:nvPr/>
        </p:nvGrpSpPr>
        <p:grpSpPr>
          <a:xfrm>
            <a:off x="10032293" y="5907928"/>
            <a:ext cx="145517" cy="282045"/>
            <a:chOff x="8003343" y="6072433"/>
            <a:chExt cx="145517" cy="282045"/>
          </a:xfrm>
        </p:grpSpPr>
        <p:sp>
          <p:nvSpPr>
            <p:cNvPr id="21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p:cNvGrpSpPr/>
          <p:nvPr/>
        </p:nvGrpSpPr>
        <p:grpSpPr>
          <a:xfrm>
            <a:off x="8018355" y="6002801"/>
            <a:ext cx="145517" cy="282046"/>
            <a:chOff x="8018355" y="6002801"/>
            <a:chExt cx="145517" cy="282046"/>
          </a:xfrm>
        </p:grpSpPr>
        <p:sp>
          <p:nvSpPr>
            <p:cNvPr id="220"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3" name="Freeform 29"/>
          <p:cNvSpPr>
            <a:spLocks/>
          </p:cNvSpPr>
          <p:nvPr/>
        </p:nvSpPr>
        <p:spPr bwMode="auto">
          <a:xfrm>
            <a:off x="8449407" y="6187051"/>
            <a:ext cx="1405460" cy="33082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55"/>
          <p:cNvSpPr>
            <a:spLocks/>
          </p:cNvSpPr>
          <p:nvPr/>
        </p:nvSpPr>
        <p:spPr bwMode="auto">
          <a:xfrm>
            <a:off x="10615856" y="6003591"/>
            <a:ext cx="424522" cy="9153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55"/>
          <p:cNvSpPr>
            <a:spLocks/>
          </p:cNvSpPr>
          <p:nvPr/>
        </p:nvSpPr>
        <p:spPr bwMode="auto">
          <a:xfrm>
            <a:off x="11544403" y="6428103"/>
            <a:ext cx="424522" cy="9153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51" name="Group 250"/>
          <p:cNvGrpSpPr/>
          <p:nvPr/>
        </p:nvGrpSpPr>
        <p:grpSpPr>
          <a:xfrm>
            <a:off x="11968925" y="6010241"/>
            <a:ext cx="145517" cy="282045"/>
            <a:chOff x="8003343" y="6072433"/>
            <a:chExt cx="145517" cy="282045"/>
          </a:xfrm>
        </p:grpSpPr>
        <p:sp>
          <p:nvSpPr>
            <p:cNvPr id="2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7" name="Rectangle 256"/>
          <p:cNvSpPr>
            <a:spLocks noChangeArrowheads="1"/>
          </p:cNvSpPr>
          <p:nvPr/>
        </p:nvSpPr>
        <p:spPr bwMode="auto">
          <a:xfrm>
            <a:off x="6562642" y="6300663"/>
            <a:ext cx="272443" cy="21910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Rectangle 257"/>
          <p:cNvSpPr>
            <a:spLocks noChangeArrowheads="1"/>
          </p:cNvSpPr>
          <p:nvPr/>
        </p:nvSpPr>
        <p:spPr bwMode="auto">
          <a:xfrm>
            <a:off x="6673638" y="6199758"/>
            <a:ext cx="601382" cy="3200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95"/>
          <p:cNvSpPr>
            <a:spLocks/>
          </p:cNvSpPr>
          <p:nvPr/>
        </p:nvSpPr>
        <p:spPr bwMode="auto">
          <a:xfrm flipH="1">
            <a:off x="9061927" y="3777164"/>
            <a:ext cx="1471344" cy="955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C000"/>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cxnSp>
        <p:nvCxnSpPr>
          <p:cNvPr id="260" name="Straight Connector 259"/>
          <p:cNvCxnSpPr>
            <a:stCxn id="259" idx="15"/>
            <a:endCxn id="227" idx="0"/>
          </p:cNvCxnSpPr>
          <p:nvPr/>
        </p:nvCxnSpPr>
        <p:spPr>
          <a:xfrm flipH="1">
            <a:off x="9203319" y="4732686"/>
            <a:ext cx="132486" cy="1001966"/>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cxnSp>
        <p:nvCxnSpPr>
          <p:cNvPr id="262" name="Straight Connector 261"/>
          <p:cNvCxnSpPr>
            <a:stCxn id="259" idx="2"/>
            <a:endCxn id="240" idx="0"/>
          </p:cNvCxnSpPr>
          <p:nvPr/>
        </p:nvCxnSpPr>
        <p:spPr>
          <a:xfrm flipH="1">
            <a:off x="8354985" y="3777164"/>
            <a:ext cx="1348656" cy="1975753"/>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cxnSp>
        <p:nvCxnSpPr>
          <p:cNvPr id="265" name="Straight Connector 264"/>
          <p:cNvCxnSpPr>
            <a:stCxn id="259" idx="3"/>
            <a:endCxn id="203" idx="0"/>
          </p:cNvCxnSpPr>
          <p:nvPr/>
        </p:nvCxnSpPr>
        <p:spPr>
          <a:xfrm>
            <a:off x="10041490" y="3956818"/>
            <a:ext cx="1394566" cy="1731581"/>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grpSp>
        <p:nvGrpSpPr>
          <p:cNvPr id="275" name="Group 274"/>
          <p:cNvGrpSpPr/>
          <p:nvPr/>
        </p:nvGrpSpPr>
        <p:grpSpPr>
          <a:xfrm>
            <a:off x="8625295" y="5973517"/>
            <a:ext cx="116142" cy="225110"/>
            <a:chOff x="8018355" y="6002801"/>
            <a:chExt cx="145517" cy="282046"/>
          </a:xfrm>
        </p:grpSpPr>
        <p:sp>
          <p:nvSpPr>
            <p:cNvPr id="276"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oup 190"/>
          <p:cNvGrpSpPr/>
          <p:nvPr/>
        </p:nvGrpSpPr>
        <p:grpSpPr>
          <a:xfrm>
            <a:off x="11125859" y="5688399"/>
            <a:ext cx="620394" cy="839610"/>
            <a:chOff x="10520791" y="5710226"/>
            <a:chExt cx="813223" cy="1100576"/>
          </a:xfrm>
        </p:grpSpPr>
        <p:sp>
          <p:nvSpPr>
            <p:cNvPr id="203" name="Rectangle 5"/>
            <p:cNvSpPr>
              <a:spLocks noChangeArrowheads="1"/>
            </p:cNvSpPr>
            <p:nvPr/>
          </p:nvSpPr>
          <p:spPr bwMode="auto">
            <a:xfrm>
              <a:off x="10520791" y="5710226"/>
              <a:ext cx="813223" cy="1100576"/>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4" name="Group 223"/>
          <p:cNvGrpSpPr/>
          <p:nvPr/>
        </p:nvGrpSpPr>
        <p:grpSpPr>
          <a:xfrm>
            <a:off x="8916648" y="5734652"/>
            <a:ext cx="727370" cy="806655"/>
            <a:chOff x="6060998" y="5195244"/>
            <a:chExt cx="1214228" cy="1346582"/>
          </a:xfrm>
        </p:grpSpPr>
        <p:sp>
          <p:nvSpPr>
            <p:cNvPr id="225"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26" name="Group 225"/>
            <p:cNvGrpSpPr/>
            <p:nvPr/>
          </p:nvGrpSpPr>
          <p:grpSpPr>
            <a:xfrm>
              <a:off x="6060998" y="5195244"/>
              <a:ext cx="957102" cy="1324945"/>
              <a:chOff x="13103226" y="2775830"/>
              <a:chExt cx="1039812" cy="1407232"/>
            </a:xfrm>
          </p:grpSpPr>
          <p:sp>
            <p:nvSpPr>
              <p:cNvPr id="227"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06" name="Freeform 95"/>
          <p:cNvSpPr>
            <a:spLocks/>
          </p:cNvSpPr>
          <p:nvPr/>
        </p:nvSpPr>
        <p:spPr bwMode="auto">
          <a:xfrm flipH="1">
            <a:off x="8348272" y="2530676"/>
            <a:ext cx="1346139" cy="87421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cxnSp>
        <p:nvCxnSpPr>
          <p:cNvPr id="269" name="Straight Connector 268"/>
          <p:cNvCxnSpPr/>
          <p:nvPr/>
        </p:nvCxnSpPr>
        <p:spPr>
          <a:xfrm>
            <a:off x="9997354" y="4080877"/>
            <a:ext cx="600661" cy="1457873"/>
          </a:xfrm>
          <a:prstGeom prst="line">
            <a:avLst/>
          </a:prstGeom>
          <a:ln w="28575">
            <a:solidFill>
              <a:srgbClr val="FFC000"/>
            </a:solidFill>
            <a:prstDash val="dash"/>
            <a:headEnd type="none"/>
            <a:tailEnd type="none"/>
          </a:ln>
        </p:spPr>
        <p:style>
          <a:lnRef idx="1">
            <a:schemeClr val="accent6"/>
          </a:lnRef>
          <a:fillRef idx="0">
            <a:schemeClr val="accent6"/>
          </a:fillRef>
          <a:effectRef idx="0">
            <a:schemeClr val="accent6"/>
          </a:effectRef>
          <a:fontRef idx="minor">
            <a:schemeClr val="tx1"/>
          </a:fontRef>
        </p:style>
      </p:cxnSp>
      <p:sp>
        <p:nvSpPr>
          <p:cNvPr id="311" name="TextBox 310"/>
          <p:cNvSpPr txBox="1"/>
          <p:nvPr/>
        </p:nvSpPr>
        <p:spPr>
          <a:xfrm>
            <a:off x="8986324" y="4113831"/>
            <a:ext cx="1599725" cy="461665"/>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WAN</a:t>
            </a:r>
            <a:endParaRPr kumimoji="0" lang="en-US" sz="1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48" name="Isosceles Triangle 347"/>
          <p:cNvSpPr/>
          <p:nvPr/>
        </p:nvSpPr>
        <p:spPr bwMode="auto">
          <a:xfrm rot="19281928">
            <a:off x="9114849" y="3394643"/>
            <a:ext cx="128848" cy="11107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Isosceles Triangle 348"/>
          <p:cNvSpPr/>
          <p:nvPr/>
        </p:nvSpPr>
        <p:spPr bwMode="auto">
          <a:xfrm rot="20272844">
            <a:off x="8355591" y="5600860"/>
            <a:ext cx="128518" cy="110791"/>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Isosceles Triangle 349"/>
          <p:cNvSpPr/>
          <p:nvPr/>
        </p:nvSpPr>
        <p:spPr bwMode="auto">
          <a:xfrm rot="1327156" flipH="1">
            <a:off x="11307808" y="5520786"/>
            <a:ext cx="148769" cy="128249"/>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Isosceles Triangle 350"/>
          <p:cNvSpPr/>
          <p:nvPr/>
        </p:nvSpPr>
        <p:spPr bwMode="auto">
          <a:xfrm rot="2016026" flipH="1">
            <a:off x="10510666" y="5359736"/>
            <a:ext cx="126734" cy="10925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10403418" y="5514115"/>
            <a:ext cx="438519" cy="593469"/>
            <a:chOff x="10520791" y="5710226"/>
            <a:chExt cx="813223" cy="1100576"/>
          </a:xfrm>
        </p:grpSpPr>
        <p:sp>
          <p:nvSpPr>
            <p:cNvPr id="194" name="Rectangle 5"/>
            <p:cNvSpPr>
              <a:spLocks noChangeArrowheads="1"/>
            </p:cNvSpPr>
            <p:nvPr/>
          </p:nvSpPr>
          <p:spPr bwMode="auto">
            <a:xfrm>
              <a:off x="10520791" y="5710226"/>
              <a:ext cx="813223" cy="1100576"/>
            </a:xfrm>
            <a:prstGeom prst="rect">
              <a:avLst/>
            </a:pr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2" name="Isosceles Triangle 351"/>
          <p:cNvSpPr/>
          <p:nvPr/>
        </p:nvSpPr>
        <p:spPr bwMode="auto">
          <a:xfrm rot="4029830" flipH="1">
            <a:off x="9168142" y="5546150"/>
            <a:ext cx="171980" cy="148259"/>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TextBox 352"/>
          <p:cNvSpPr txBox="1"/>
          <p:nvPr/>
        </p:nvSpPr>
        <p:spPr>
          <a:xfrm>
            <a:off x="10538002" y="663260"/>
            <a:ext cx="1599725" cy="600164"/>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ExpressRoute Partners</a:t>
            </a:r>
          </a:p>
        </p:txBody>
      </p:sp>
      <p:sp>
        <p:nvSpPr>
          <p:cNvPr id="3" name="Rectangle 2"/>
          <p:cNvSpPr/>
          <p:nvPr/>
        </p:nvSpPr>
        <p:spPr>
          <a:xfrm>
            <a:off x="5410344" y="5014554"/>
            <a:ext cx="97494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mn-ea"/>
                <a:cs typeface="+mn-cs"/>
              </a:rPr>
              <a:t>ExpressRoute </a:t>
            </a:r>
            <a:br>
              <a:rPr kumimoji="0" lang="en-US" sz="1000" b="0" i="0" u="none" strike="noStrike" kern="0" cap="none" spc="0" normalizeH="0" baseline="0" noProof="0" dirty="0">
                <a:ln>
                  <a:noFill/>
                </a:ln>
                <a:solidFill>
                  <a:srgbClr val="505050"/>
                </a:solidFill>
                <a:effectLst/>
                <a:uLnTx/>
                <a:uFillTx/>
                <a:latin typeface="Segoe UI"/>
                <a:ea typeface="+mn-ea"/>
                <a:cs typeface="+mn-cs"/>
              </a:rPr>
            </a:br>
            <a:r>
              <a:rPr kumimoji="0" lang="en-US" sz="1000" b="0" i="0" u="none" strike="noStrike" kern="0" cap="none" spc="0" normalizeH="0" baseline="0" noProof="0" dirty="0">
                <a:ln>
                  <a:noFill/>
                </a:ln>
                <a:solidFill>
                  <a:srgbClr val="505050"/>
                </a:solidFill>
                <a:effectLst/>
                <a:uLnTx/>
                <a:uFillTx/>
                <a:latin typeface="Segoe UI"/>
                <a:ea typeface="+mn-ea"/>
                <a:cs typeface="+mn-cs"/>
              </a:rPr>
              <a:t>location</a:t>
            </a:r>
          </a:p>
        </p:txBody>
      </p:sp>
      <p:sp>
        <p:nvSpPr>
          <p:cNvPr id="149" name="Rectangle 148"/>
          <p:cNvSpPr/>
          <p:nvPr/>
        </p:nvSpPr>
        <p:spPr>
          <a:xfrm>
            <a:off x="4357038" y="5508573"/>
            <a:ext cx="96372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mn-ea"/>
                <a:cs typeface="+mn-cs"/>
              </a:rPr>
              <a:t>Customer site</a:t>
            </a:r>
          </a:p>
        </p:txBody>
      </p:sp>
      <p:sp>
        <p:nvSpPr>
          <p:cNvPr id="150" name="Rectangle 149"/>
          <p:cNvSpPr/>
          <p:nvPr/>
        </p:nvSpPr>
        <p:spPr>
          <a:xfrm>
            <a:off x="8741437" y="5314005"/>
            <a:ext cx="1917403"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mn-ea"/>
                <a:cs typeface="+mn-cs"/>
              </a:rPr>
              <a:t>Multiple customer sites</a:t>
            </a:r>
          </a:p>
        </p:txBody>
      </p:sp>
      <p:sp>
        <p:nvSpPr>
          <p:cNvPr id="153" name="TextBox 152"/>
          <p:cNvSpPr txBox="1"/>
          <p:nvPr/>
        </p:nvSpPr>
        <p:spPr>
          <a:xfrm>
            <a:off x="5764651" y="2939206"/>
            <a:ext cx="1493502"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Microsoft Azure</a:t>
            </a:r>
          </a:p>
        </p:txBody>
      </p:sp>
      <p:sp>
        <p:nvSpPr>
          <p:cNvPr id="156" name="TextBox 155"/>
          <p:cNvSpPr txBox="1"/>
          <p:nvPr/>
        </p:nvSpPr>
        <p:spPr>
          <a:xfrm>
            <a:off x="8405386" y="2878947"/>
            <a:ext cx="1493502"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Microsoft Azure</a:t>
            </a:r>
          </a:p>
        </p:txBody>
      </p:sp>
      <p:grpSp>
        <p:nvGrpSpPr>
          <p:cNvPr id="151" name="Group 2"/>
          <p:cNvGrpSpPr/>
          <p:nvPr/>
        </p:nvGrpSpPr>
        <p:grpSpPr>
          <a:xfrm>
            <a:off x="-2044" y="6513076"/>
            <a:ext cx="12194043" cy="354000"/>
            <a:chOff x="2577137" y="4571778"/>
            <a:chExt cx="9101124" cy="1390560"/>
          </a:xfrm>
        </p:grpSpPr>
        <p:sp>
          <p:nvSpPr>
            <p:cNvPr id="1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58" name="TextBox 6"/>
            <p:cNvSpPr txBox="1"/>
            <p:nvPr/>
          </p:nvSpPr>
          <p:spPr>
            <a:xfrm>
              <a:off x="9735815" y="4572324"/>
              <a:ext cx="1942446" cy="1390014"/>
            </a:xfrm>
            <a:prstGeom prst="rect">
              <a:avLst/>
            </a:prstGeom>
            <a:solidFill>
              <a:schemeClr val="accent2">
                <a:lumMod val="50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59" name="TextBox 6"/>
          <p:cNvSpPr txBox="1"/>
          <p:nvPr/>
        </p:nvSpPr>
        <p:spPr>
          <a:xfrm>
            <a:off x="4064320" y="6516970"/>
            <a:ext cx="5549472" cy="353861"/>
          </a:xfrm>
          <a:prstGeom prst="rect">
            <a:avLst/>
          </a:prstGeom>
          <a:solidFill>
            <a:schemeClr val="accent2">
              <a:lumMod val="75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64" name="Rectangle 163"/>
          <p:cNvSpPr/>
          <p:nvPr/>
        </p:nvSpPr>
        <p:spPr>
          <a:xfrm>
            <a:off x="4206016" y="6487981"/>
            <a:ext cx="246021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Connecting at ExpressRoute Location (Exchange Provider facility)</a:t>
            </a:r>
          </a:p>
        </p:txBody>
      </p:sp>
      <p:sp>
        <p:nvSpPr>
          <p:cNvPr id="165" name="Rectangle 164"/>
          <p:cNvSpPr/>
          <p:nvPr/>
        </p:nvSpPr>
        <p:spPr>
          <a:xfrm>
            <a:off x="7360501" y="6467112"/>
            <a:ext cx="289839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mn-cs"/>
              </a:rPr>
              <a:t>Connecting from a WAN (e.g. MPLS VPN) provided by network services providers</a:t>
            </a:r>
          </a:p>
        </p:txBody>
      </p:sp>
      <p:grpSp>
        <p:nvGrpSpPr>
          <p:cNvPr id="8" name="Group 7"/>
          <p:cNvGrpSpPr/>
          <p:nvPr/>
        </p:nvGrpSpPr>
        <p:grpSpPr>
          <a:xfrm>
            <a:off x="10433023" y="1132933"/>
            <a:ext cx="1731391" cy="3462336"/>
            <a:chOff x="10457893" y="1007906"/>
            <a:chExt cx="1731391" cy="3462336"/>
          </a:xfrm>
        </p:grpSpPr>
        <p:pic>
          <p:nvPicPr>
            <p:cNvPr id="144" name="Picture 3" descr="AT&amp;T"/>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76150" y="1007906"/>
              <a:ext cx="565514" cy="62779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Equini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83549" y="1844934"/>
              <a:ext cx="713729" cy="3829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6" descr="Level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77762" y="1863769"/>
              <a:ext cx="712666" cy="417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2187" y="3139505"/>
              <a:ext cx="671407" cy="409939"/>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77762" y="1135318"/>
              <a:ext cx="685815" cy="365131"/>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7893" y="2560737"/>
              <a:ext cx="832530" cy="308070"/>
            </a:xfrm>
            <a:prstGeom prst="rect">
              <a:avLst/>
            </a:prstGeom>
          </p:spPr>
        </p:pic>
        <p:pic>
          <p:nvPicPr>
            <p:cNvPr id="155" name="Picture 2" descr="http://logonoid.com/images/telstra-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491621" y="2535389"/>
              <a:ext cx="356521" cy="40474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Oran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77869" y="3244814"/>
              <a:ext cx="811415" cy="390681"/>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1" descr="SingTel">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4557" y="3856585"/>
              <a:ext cx="816488" cy="31570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7" descr="https://cdn.serinus42.com/2215f875f896dd7/uploads/c/300/57f3b/iij.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08062" y="3795557"/>
              <a:ext cx="678954" cy="38926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58907" y="4294665"/>
              <a:ext cx="445911" cy="175577"/>
            </a:xfrm>
            <a:prstGeom prst="rect">
              <a:avLst/>
            </a:prstGeom>
          </p:spPr>
        </p:pic>
      </p:grpSp>
      <p:sp>
        <p:nvSpPr>
          <p:cNvPr id="167" name="Rectangle 166"/>
          <p:cNvSpPr/>
          <p:nvPr/>
        </p:nvSpPr>
        <p:spPr>
          <a:xfrm>
            <a:off x="9182665" y="480160"/>
            <a:ext cx="3465736" cy="24468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2C6"/>
                </a:solidFill>
                <a:effectLst/>
                <a:uLnTx/>
                <a:uFillTx/>
                <a:latin typeface="Calibri" panose="020F0502020204030204" pitchFamily="34" charset="0"/>
              </a:rPr>
              <a:t>Availability:  September CY2015 (GA)</a:t>
            </a:r>
          </a:p>
        </p:txBody>
      </p:sp>
    </p:spTree>
    <p:extLst>
      <p:ext uri="{BB962C8B-B14F-4D97-AF65-F5344CB8AC3E}">
        <p14:creationId xmlns:p14="http://schemas.microsoft.com/office/powerpoint/2010/main" val="2331426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92" y="108377"/>
            <a:ext cx="11655840" cy="899665"/>
          </a:xfrm>
        </p:spPr>
        <p:txBody>
          <a:bodyPr/>
          <a:lstStyle/>
          <a:p>
            <a:r>
              <a:rPr lang="en-US" sz="4400" dirty="0"/>
              <a:t>ExpressRoute for Office 365 </a:t>
            </a:r>
            <a:endParaRPr lang="en-US" sz="4400" dirty="0">
              <a:cs typeface="Arial" charset="0"/>
            </a:endParaRPr>
          </a:p>
        </p:txBody>
      </p:sp>
      <p:sp>
        <p:nvSpPr>
          <p:cNvPr id="43" name="Rectangle 42"/>
          <p:cNvSpPr/>
          <p:nvPr>
            <p:custDataLst>
              <p:tags r:id="rId1"/>
            </p:custDataLst>
          </p:nvPr>
        </p:nvSpPr>
        <p:spPr bwMode="auto">
          <a:xfrm>
            <a:off x="432178" y="1684629"/>
            <a:ext cx="3108962" cy="1877437"/>
          </a:xfrm>
          <a:prstGeom prst="rect">
            <a:avLst/>
          </a:prstGeom>
          <a:ln>
            <a:noFill/>
          </a:ln>
        </p:spPr>
        <p:txBody>
          <a:bodyPr vert="horz"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ExpressRoute for Office 365 enables access to Office 365 using ExpressRoute. It provides O365 customers an alternative to the public Internet connection by providing premium network connection to Microsoft datacenters.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ExpressRoute provides dual connections per circuit for high availability and an uptime SLA of 99.9%.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505050"/>
              </a:solidFill>
              <a:effectLst/>
              <a:uLnTx/>
              <a:uFillTx/>
            </a:endParaRPr>
          </a:p>
        </p:txBody>
      </p:sp>
      <p:sp>
        <p:nvSpPr>
          <p:cNvPr id="180" name="TextBox 179"/>
          <p:cNvSpPr txBox="1"/>
          <p:nvPr/>
        </p:nvSpPr>
        <p:spPr>
          <a:xfrm>
            <a:off x="179092" y="1143983"/>
            <a:ext cx="4892982" cy="6001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800"/>
              </a:spcBef>
              <a:spcAft>
                <a:spcPts val="0"/>
              </a:spcAft>
              <a:buClrTx/>
              <a:buSzTx/>
              <a:buFontTx/>
              <a:buNone/>
              <a:tabLst/>
              <a:defRPr/>
            </a:pPr>
            <a:r>
              <a:rPr kumimoji="0" lang="en-US" sz="2200" b="0" i="0" u="none" strike="noStrike" kern="0" cap="none" spc="-30" normalizeH="0" baseline="0" noProof="0" dirty="0">
                <a:ln>
                  <a:noFill/>
                </a:ln>
                <a:solidFill>
                  <a:srgbClr val="0072C6"/>
                </a:solidFill>
                <a:effectLst/>
                <a:uLnTx/>
                <a:uFillTx/>
                <a:latin typeface="Segoe UI Semilight" panose="020B0402040204020203" pitchFamily="34" charset="0"/>
                <a:cs typeface="Segoe UI Semilight" panose="020B0402040204020203" pitchFamily="34" charset="0"/>
              </a:rPr>
              <a:t>What is the feature?</a:t>
            </a:r>
            <a:endParaRPr kumimoji="0" lang="en-US" sz="2000" b="0" i="0" u="none" strike="noStrike" kern="0" cap="none" spc="0" normalizeH="0" baseline="0" noProof="0" dirty="0">
              <a:ln>
                <a:noFill/>
              </a:ln>
              <a:solidFill>
                <a:srgbClr val="0072C6"/>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862" name="Group 861"/>
          <p:cNvGrpSpPr/>
          <p:nvPr/>
        </p:nvGrpSpPr>
        <p:grpSpPr>
          <a:xfrm>
            <a:off x="5174949" y="5258009"/>
            <a:ext cx="7018468" cy="1372619"/>
            <a:chOff x="1801388" y="5980978"/>
            <a:chExt cx="5911700" cy="1156165"/>
          </a:xfrm>
        </p:grpSpPr>
        <p:sp>
          <p:nvSpPr>
            <p:cNvPr id="863" name="Freeform 8"/>
            <p:cNvSpPr>
              <a:spLocks/>
            </p:cNvSpPr>
            <p:nvPr/>
          </p:nvSpPr>
          <p:spPr bwMode="auto">
            <a:xfrm>
              <a:off x="1801388" y="5980978"/>
              <a:ext cx="4138689" cy="1119137"/>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66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4" name="Freeform 9"/>
            <p:cNvSpPr>
              <a:spLocks/>
            </p:cNvSpPr>
            <p:nvPr/>
          </p:nvSpPr>
          <p:spPr bwMode="auto">
            <a:xfrm>
              <a:off x="4631810" y="6351953"/>
              <a:ext cx="3081278" cy="785190"/>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893" name="Freeform 8"/>
          <p:cNvSpPr>
            <a:spLocks/>
          </p:cNvSpPr>
          <p:nvPr/>
        </p:nvSpPr>
        <p:spPr bwMode="auto">
          <a:xfrm>
            <a:off x="2951518" y="5557594"/>
            <a:ext cx="4241112" cy="122268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9" name="Freeform 17"/>
          <p:cNvSpPr>
            <a:spLocks/>
          </p:cNvSpPr>
          <p:nvPr/>
        </p:nvSpPr>
        <p:spPr bwMode="auto">
          <a:xfrm>
            <a:off x="1294083" y="6122674"/>
            <a:ext cx="3236973" cy="394147"/>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AutoShape 3"/>
          <p:cNvSpPr>
            <a:spLocks noChangeAspect="1" noChangeArrowheads="1" noTextEdit="1"/>
          </p:cNvSpPr>
          <p:nvPr/>
        </p:nvSpPr>
        <p:spPr bwMode="auto">
          <a:xfrm>
            <a:off x="4682396" y="1066744"/>
            <a:ext cx="2762657" cy="95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51" name="Group 2"/>
          <p:cNvGrpSpPr/>
          <p:nvPr/>
        </p:nvGrpSpPr>
        <p:grpSpPr>
          <a:xfrm>
            <a:off x="7482" y="6522601"/>
            <a:ext cx="12184518" cy="354000"/>
            <a:chOff x="2577137" y="4571778"/>
            <a:chExt cx="9101124" cy="1390560"/>
          </a:xfrm>
        </p:grpSpPr>
        <p:sp>
          <p:nvSpPr>
            <p:cNvPr id="253" name="TextBox 4"/>
            <p:cNvSpPr txBox="1"/>
            <p:nvPr/>
          </p:nvSpPr>
          <p:spPr>
            <a:xfrm>
              <a:off x="2577137" y="4571778"/>
              <a:ext cx="3416327" cy="1390458"/>
            </a:xfrm>
            <a:prstGeom prst="rect">
              <a:avLst/>
            </a:prstGeom>
            <a:solidFill>
              <a:schemeClr val="accent2"/>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255" name="TextBox 5"/>
            <p:cNvSpPr txBox="1"/>
            <p:nvPr/>
          </p:nvSpPr>
          <p:spPr>
            <a:xfrm>
              <a:off x="4727278" y="4572002"/>
              <a:ext cx="3351966" cy="1390014"/>
            </a:xfrm>
            <a:prstGeom prst="rect">
              <a:avLst/>
            </a:prstGeom>
            <a:solidFill>
              <a:schemeClr val="accent2">
                <a:lumMod val="75000"/>
              </a:schemeClr>
            </a:solidFill>
          </p:spPr>
          <p:txBody>
            <a:bodyPr wrap="square" lIns="457200" tIns="137160" rIns="36576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sp>
          <p:nvSpPr>
            <p:cNvPr id="256" name="TextBox 6"/>
            <p:cNvSpPr txBox="1"/>
            <p:nvPr/>
          </p:nvSpPr>
          <p:spPr>
            <a:xfrm>
              <a:off x="8041939" y="4572324"/>
              <a:ext cx="3636322" cy="1390014"/>
            </a:xfrm>
            <a:prstGeom prst="rect">
              <a:avLst/>
            </a:prstGeom>
            <a:solidFill>
              <a:schemeClr val="accent2">
                <a:lumMod val="50000"/>
              </a:schemeClr>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cxnSp>
        <p:nvCxnSpPr>
          <p:cNvPr id="114" name="Straight Arrow Connector 113"/>
          <p:cNvCxnSpPr/>
          <p:nvPr/>
        </p:nvCxnSpPr>
        <p:spPr>
          <a:xfrm flipH="1" flipV="1">
            <a:off x="4404803" y="3335081"/>
            <a:ext cx="738604" cy="598194"/>
          </a:xfrm>
          <a:prstGeom prst="straightConnector1">
            <a:avLst/>
          </a:prstGeom>
          <a:noFill/>
          <a:ln w="44450" cap="sq" cmpd="sng" algn="ctr">
            <a:solidFill>
              <a:schemeClr val="bg2"/>
            </a:solidFill>
            <a:prstDash val="solid"/>
            <a:headEnd type="none" w="med" len="lg"/>
            <a:tailEnd type="triangle" w="lg" len="lg"/>
          </a:ln>
          <a:effectLst/>
        </p:spPr>
      </p:cxnSp>
      <p:cxnSp>
        <p:nvCxnSpPr>
          <p:cNvPr id="115" name="Straight Arrow Connector 114"/>
          <p:cNvCxnSpPr/>
          <p:nvPr/>
        </p:nvCxnSpPr>
        <p:spPr>
          <a:xfrm flipH="1">
            <a:off x="4258066" y="4252089"/>
            <a:ext cx="637470" cy="27685"/>
          </a:xfrm>
          <a:prstGeom prst="straightConnector1">
            <a:avLst/>
          </a:prstGeom>
          <a:noFill/>
          <a:ln w="44450" cap="sq" cmpd="sng" algn="ctr">
            <a:solidFill>
              <a:schemeClr val="bg2"/>
            </a:solidFill>
            <a:prstDash val="solid"/>
            <a:headEnd type="none" w="med" len="lg"/>
            <a:tailEnd type="triangle" w="lg" len="lg"/>
          </a:ln>
          <a:effectLst/>
        </p:spPr>
      </p:cxnSp>
      <p:cxnSp>
        <p:nvCxnSpPr>
          <p:cNvPr id="116" name="Straight Arrow Connector 115"/>
          <p:cNvCxnSpPr/>
          <p:nvPr/>
        </p:nvCxnSpPr>
        <p:spPr>
          <a:xfrm flipH="1" flipV="1">
            <a:off x="5353093" y="2790346"/>
            <a:ext cx="285138" cy="938697"/>
          </a:xfrm>
          <a:prstGeom prst="straightConnector1">
            <a:avLst/>
          </a:prstGeom>
          <a:noFill/>
          <a:ln w="44450" cap="sq" cmpd="sng" algn="ctr">
            <a:solidFill>
              <a:schemeClr val="bg2"/>
            </a:solidFill>
            <a:prstDash val="solid"/>
            <a:headEnd type="none" w="med" len="lg"/>
            <a:tailEnd type="triangle" w="lg" len="lg"/>
          </a:ln>
          <a:effectLst/>
        </p:spPr>
      </p:cxnSp>
      <p:cxnSp>
        <p:nvCxnSpPr>
          <p:cNvPr id="117" name="Straight Arrow Connector 116"/>
          <p:cNvCxnSpPr/>
          <p:nvPr/>
        </p:nvCxnSpPr>
        <p:spPr>
          <a:xfrm>
            <a:off x="8229182" y="1750728"/>
            <a:ext cx="599329" cy="125558"/>
          </a:xfrm>
          <a:prstGeom prst="straightConnector1">
            <a:avLst/>
          </a:prstGeom>
          <a:noFill/>
          <a:ln w="44450" cap="sq" cmpd="sng" algn="ctr">
            <a:solidFill>
              <a:schemeClr val="bg1"/>
            </a:solidFill>
            <a:prstDash val="solid"/>
            <a:headEnd type="none" w="med" len="lg"/>
            <a:tailEnd type="triangle" w="lg" len="lg"/>
          </a:ln>
          <a:effectLst/>
        </p:spPr>
      </p:cxnSp>
      <p:sp>
        <p:nvSpPr>
          <p:cNvPr id="118" name="TextBox 117"/>
          <p:cNvSpPr txBox="1"/>
          <p:nvPr/>
        </p:nvSpPr>
        <p:spPr>
          <a:xfrm>
            <a:off x="3394373" y="5021182"/>
            <a:ext cx="1178508" cy="689147"/>
          </a:xfrm>
          <a:prstGeom prst="rect">
            <a:avLst/>
          </a:prstGeom>
          <a:noFill/>
        </p:spPr>
        <p:txBody>
          <a:bodyPr wrap="none" lIns="186521" tIns="149217" rIns="186521" bIns="149217" rtlCol="0">
            <a:spAutoFit/>
          </a:bodyPr>
          <a:lstStyle/>
          <a:p>
            <a:pPr marL="0" marR="0" lvl="0" indent="0" defTabSz="951060" eaLnBrk="1" fontAlgn="auto" latinLnBrk="0" hangingPunct="1">
              <a:lnSpc>
                <a:spcPct val="90000"/>
              </a:lnSpc>
              <a:spcBef>
                <a:spcPts val="0"/>
              </a:spcBef>
              <a:spcAft>
                <a:spcPts val="0"/>
              </a:spcAft>
              <a:buClrTx/>
              <a:buSzTx/>
              <a:buFontTx/>
              <a:buNone/>
              <a:tabLst/>
              <a:defRPr/>
            </a:pPr>
            <a:r>
              <a:rPr kumimoji="0" lang="en-US" sz="1400" b="0" i="0" u="none" strike="noStrike" kern="0" cap="none" spc="-51" normalizeH="0" baseline="0" noProof="0" dirty="0">
                <a:ln>
                  <a:noFill/>
                </a:ln>
                <a:solidFill>
                  <a:schemeClr val="accent1"/>
                </a:solidFill>
                <a:effectLst/>
                <a:uLnTx/>
                <a:uFillTx/>
                <a:latin typeface="Segoe UI" panose="020B0502040204020203" pitchFamily="34" charset="0"/>
                <a:cs typeface="Segoe UI" panose="020B0502040204020203" pitchFamily="34" charset="0"/>
              </a:rPr>
              <a:t>Customer</a:t>
            </a:r>
          </a:p>
          <a:p>
            <a:pPr marL="0" marR="0" lvl="0" indent="0" defTabSz="951060" eaLnBrk="1" fontAlgn="auto" latinLnBrk="0" hangingPunct="1">
              <a:lnSpc>
                <a:spcPct val="90000"/>
              </a:lnSpc>
              <a:spcBef>
                <a:spcPts val="0"/>
              </a:spcBef>
              <a:spcAft>
                <a:spcPts val="0"/>
              </a:spcAft>
              <a:buClrTx/>
              <a:buSzTx/>
              <a:buFontTx/>
              <a:buNone/>
              <a:tabLst/>
              <a:defRPr/>
            </a:pPr>
            <a:r>
              <a:rPr kumimoji="0" lang="en-US" sz="1400" b="0" i="0" u="none" strike="noStrike" kern="0" cap="none" spc="-51" normalizeH="0" baseline="0" noProof="0" dirty="0">
                <a:ln>
                  <a:noFill/>
                </a:ln>
                <a:solidFill>
                  <a:schemeClr val="accent1"/>
                </a:solidFill>
                <a:effectLst/>
                <a:uLnTx/>
                <a:uFillTx/>
                <a:latin typeface="Segoe UI" panose="020B0502040204020203" pitchFamily="34" charset="0"/>
                <a:cs typeface="Segoe UI" panose="020B0502040204020203" pitchFamily="34" charset="0"/>
              </a:rPr>
              <a:t>Datacenter</a:t>
            </a:r>
          </a:p>
        </p:txBody>
      </p:sp>
      <p:sp>
        <p:nvSpPr>
          <p:cNvPr id="119" name="TextBox 118"/>
          <p:cNvSpPr txBox="1"/>
          <p:nvPr/>
        </p:nvSpPr>
        <p:spPr>
          <a:xfrm>
            <a:off x="4524821" y="2366963"/>
            <a:ext cx="1535336" cy="495248"/>
          </a:xfrm>
          <a:prstGeom prst="rect">
            <a:avLst/>
          </a:prstGeom>
          <a:noFill/>
        </p:spPr>
        <p:txBody>
          <a:bodyPr wrap="none" lIns="186521" tIns="149217" rIns="186521" bIns="149217" rtlCol="0">
            <a:spAutoFit/>
          </a:bodyPr>
          <a:lstStyle/>
          <a:p>
            <a:pPr marL="0" marR="0" lvl="0" indent="0" defTabSz="951060" eaLnBrk="1" fontAlgn="auto" latinLnBrk="0" hangingPunct="1">
              <a:lnSpc>
                <a:spcPct val="90000"/>
              </a:lnSpc>
              <a:spcBef>
                <a:spcPts val="0"/>
              </a:spcBef>
              <a:spcAft>
                <a:spcPts val="0"/>
              </a:spcAft>
              <a:buClrTx/>
              <a:buSzTx/>
              <a:buFontTx/>
              <a:buNone/>
              <a:tabLst/>
              <a:defRPr/>
            </a:pPr>
            <a:r>
              <a:rPr kumimoji="0" lang="en-US" sz="1400" b="0" i="0" u="none" strike="noStrike" kern="0" cap="none" spc="-51" normalizeH="0" baseline="0" noProof="0" dirty="0">
                <a:ln>
                  <a:noFill/>
                </a:ln>
                <a:solidFill>
                  <a:schemeClr val="accent1"/>
                </a:solidFill>
                <a:effectLst/>
                <a:uLnTx/>
                <a:uFillTx/>
                <a:latin typeface="Segoe UI" panose="020B0502040204020203" pitchFamily="34" charset="0"/>
                <a:cs typeface="Segoe UI" panose="020B0502040204020203" pitchFamily="34" charset="0"/>
              </a:rPr>
              <a:t>Customer Site 2</a:t>
            </a:r>
          </a:p>
        </p:txBody>
      </p:sp>
      <p:grpSp>
        <p:nvGrpSpPr>
          <p:cNvPr id="120" name="Group 119"/>
          <p:cNvGrpSpPr/>
          <p:nvPr/>
        </p:nvGrpSpPr>
        <p:grpSpPr>
          <a:xfrm>
            <a:off x="5384335" y="4813327"/>
            <a:ext cx="1375332" cy="1375332"/>
            <a:chOff x="10447380" y="3300874"/>
            <a:chExt cx="1348487" cy="1348487"/>
          </a:xfrm>
          <a:solidFill>
            <a:schemeClr val="accent1"/>
          </a:solidFill>
        </p:grpSpPr>
        <p:sp>
          <p:nvSpPr>
            <p:cNvPr id="121" name="Oval 120"/>
            <p:cNvSpPr/>
            <p:nvPr/>
          </p:nvSpPr>
          <p:spPr bwMode="auto">
            <a:xfrm>
              <a:off x="10447380" y="3300874"/>
              <a:ext cx="1348487" cy="1348487"/>
            </a:xfrm>
            <a:prstGeom prst="ellipse">
              <a:avLst/>
            </a:prstGeom>
            <a:grpFill/>
            <a:ln w="571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90000"/>
                </a:lnSpc>
                <a:spcBef>
                  <a:spcPct val="0"/>
                </a:spcBef>
                <a:spcAft>
                  <a:spcPct val="0"/>
                </a:spcAft>
                <a:buClrTx/>
                <a:buSzTx/>
                <a:buFontTx/>
                <a:buNone/>
                <a:tabLst/>
                <a:defRPr/>
              </a:pPr>
              <a:endParaRPr kumimoji="0" lang="en-US" sz="2448" b="1" i="0" u="none" strike="noStrike" kern="0" cap="none" spc="-51" normalizeH="0" baseline="0" noProof="0" dirty="0">
                <a:ln>
                  <a:noFill/>
                </a:ln>
                <a:gradFill>
                  <a:gsLst>
                    <a:gs pos="36283">
                      <a:srgbClr val="505050"/>
                    </a:gs>
                    <a:gs pos="28000">
                      <a:srgbClr val="505050"/>
                    </a:gs>
                  </a:gsLst>
                  <a:lin ang="5400000" scaled="0"/>
                </a:gradFill>
                <a:effectLst/>
                <a:uLnTx/>
                <a:uFillTx/>
                <a:latin typeface="Segoe UI"/>
              </a:endParaRPr>
            </a:p>
          </p:txBody>
        </p:sp>
        <p:sp>
          <p:nvSpPr>
            <p:cNvPr id="122" name="Freeform 61"/>
            <p:cNvSpPr>
              <a:spLocks noChangeAspect="1" noEditPoints="1"/>
            </p:cNvSpPr>
            <p:nvPr/>
          </p:nvSpPr>
          <p:spPr bwMode="auto">
            <a:xfrm>
              <a:off x="10847497" y="3450693"/>
              <a:ext cx="548247" cy="411764"/>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marL="0" marR="0" lvl="0" indent="0" defTabSz="95106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ndParaRPr>
            </a:p>
          </p:txBody>
        </p:sp>
        <p:sp>
          <p:nvSpPr>
            <p:cNvPr id="123" name="TextBox 122"/>
            <p:cNvSpPr txBox="1"/>
            <p:nvPr/>
          </p:nvSpPr>
          <p:spPr>
            <a:xfrm>
              <a:off x="10616824" y="3862456"/>
              <a:ext cx="1009585" cy="730014"/>
            </a:xfrm>
            <a:prstGeom prst="rect">
              <a:avLst/>
            </a:prstGeom>
            <a:noFill/>
          </p:spPr>
          <p:txBody>
            <a:bodyPr wrap="none" lIns="186521" tIns="149217" rIns="186521" bIns="149217" rtlCol="0">
              <a:spAutoFit/>
            </a:bodyPr>
            <a:lstStyle/>
            <a:p>
              <a:pPr marL="0" marR="0" lvl="0" indent="0" algn="ctr" defTabSz="951060" eaLnBrk="1" fontAlgn="auto" latinLnBrk="0" hangingPunct="1">
                <a:lnSpc>
                  <a:spcPct val="90000"/>
                </a:lnSpc>
                <a:spcBef>
                  <a:spcPts val="0"/>
                </a:spcBef>
                <a:spcAft>
                  <a:spcPts val="0"/>
                </a:spcAft>
                <a:buClrTx/>
                <a:buSzTx/>
                <a:buFontTx/>
                <a:buNone/>
                <a:tabLst/>
                <a:defRPr/>
              </a:pPr>
              <a:r>
                <a:rPr kumimoji="0" lang="en-US" sz="1600" b="0" i="0" u="none" strike="noStrike" kern="0" cap="none" spc="-51" normalizeH="0" baseline="0" noProof="0" dirty="0">
                  <a:ln>
                    <a:noFill/>
                  </a:ln>
                  <a:solidFill>
                    <a:schemeClr val="bg1"/>
                  </a:solidFill>
                  <a:effectLst/>
                  <a:uLnTx/>
                  <a:uFillTx/>
                  <a:latin typeface="Segoe UI" panose="020B0502040204020203" pitchFamily="34" charset="0"/>
                  <a:cs typeface="Segoe UI" panose="020B0502040204020203" pitchFamily="34" charset="0"/>
                </a:rPr>
                <a:t>Public </a:t>
              </a:r>
              <a:br>
                <a:rPr kumimoji="0" lang="en-US" sz="1600" b="0" i="0" u="none" strike="noStrike" kern="0" cap="none" spc="-51"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600" b="0" i="0" u="none" strike="noStrike" kern="0" cap="none" spc="-51" normalizeH="0" baseline="0" noProof="0" dirty="0">
                  <a:ln>
                    <a:noFill/>
                  </a:ln>
                  <a:solidFill>
                    <a:schemeClr val="bg1"/>
                  </a:solidFill>
                  <a:effectLst/>
                  <a:uLnTx/>
                  <a:uFillTx/>
                  <a:latin typeface="Segoe UI" panose="020B0502040204020203" pitchFamily="34" charset="0"/>
                  <a:cs typeface="Segoe UI" panose="020B0502040204020203" pitchFamily="34" charset="0"/>
                </a:rPr>
                <a:t>internet</a:t>
              </a:r>
            </a:p>
          </p:txBody>
        </p:sp>
      </p:grpSp>
      <p:cxnSp>
        <p:nvCxnSpPr>
          <p:cNvPr id="124" name="Straight Arrow Connector 123"/>
          <p:cNvCxnSpPr/>
          <p:nvPr/>
        </p:nvCxnSpPr>
        <p:spPr>
          <a:xfrm>
            <a:off x="4369055" y="4760516"/>
            <a:ext cx="1013415" cy="370703"/>
          </a:xfrm>
          <a:prstGeom prst="straightConnector1">
            <a:avLst/>
          </a:prstGeom>
          <a:noFill/>
          <a:ln w="44450" cap="sq" cmpd="sng" algn="ctr">
            <a:solidFill>
              <a:schemeClr val="accent1"/>
            </a:solidFill>
            <a:prstDash val="solid"/>
            <a:headEnd type="none" w="med" len="lg"/>
            <a:tailEnd type="triangle" w="lg" len="lg"/>
          </a:ln>
          <a:effectLst/>
        </p:spPr>
      </p:cxnSp>
      <p:cxnSp>
        <p:nvCxnSpPr>
          <p:cNvPr id="125" name="Straight Arrow Connector 124"/>
          <p:cNvCxnSpPr/>
          <p:nvPr/>
        </p:nvCxnSpPr>
        <p:spPr>
          <a:xfrm flipV="1">
            <a:off x="6627904" y="4512143"/>
            <a:ext cx="250932" cy="248373"/>
          </a:xfrm>
          <a:prstGeom prst="straightConnector1">
            <a:avLst/>
          </a:prstGeom>
          <a:noFill/>
          <a:ln w="44450" cap="sq" cmpd="sng" algn="ctr">
            <a:solidFill>
              <a:schemeClr val="bg1"/>
            </a:solidFill>
            <a:prstDash val="solid"/>
            <a:headEnd type="none" w="med" len="lg"/>
            <a:tailEnd type="triangle" w="lg" len="lg"/>
          </a:ln>
          <a:effectLst/>
        </p:spPr>
      </p:cxnSp>
      <p:sp>
        <p:nvSpPr>
          <p:cNvPr id="126" name="TextBox 125"/>
          <p:cNvSpPr txBox="1"/>
          <p:nvPr/>
        </p:nvSpPr>
        <p:spPr>
          <a:xfrm>
            <a:off x="8190296" y="1072644"/>
            <a:ext cx="2820643" cy="550647"/>
          </a:xfrm>
          <a:prstGeom prst="rect">
            <a:avLst/>
          </a:prstGeom>
          <a:noFill/>
        </p:spPr>
        <p:txBody>
          <a:bodyPr wrap="square" lIns="186521" tIns="149217" rIns="186521" bIns="149217" rtlCol="0">
            <a:spAutoFit/>
          </a:bodyPr>
          <a:lstStyle/>
          <a:p>
            <a:pPr marL="0" marR="0" lvl="0" indent="0" algn="ctr" defTabSz="951060" eaLnBrk="1" fontAlgn="auto" latinLnBrk="0" hangingPunct="1">
              <a:lnSpc>
                <a:spcPct val="90000"/>
              </a:lnSpc>
              <a:spcBef>
                <a:spcPts val="0"/>
              </a:spcBef>
              <a:spcAft>
                <a:spcPts val="0"/>
              </a:spcAft>
              <a:buClrTx/>
              <a:buSzTx/>
              <a:buFontTx/>
              <a:buNone/>
              <a:tabLst/>
              <a:defRPr/>
            </a:pPr>
            <a:r>
              <a:rPr kumimoji="0" lang="en-US" sz="1800" b="0" i="0" u="none" strike="noStrike" kern="0" cap="none" spc="-5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Microsoft Datacenter</a:t>
            </a:r>
          </a:p>
        </p:txBody>
      </p:sp>
      <p:cxnSp>
        <p:nvCxnSpPr>
          <p:cNvPr id="127" name="Straight Arrow Connector 126"/>
          <p:cNvCxnSpPr/>
          <p:nvPr/>
        </p:nvCxnSpPr>
        <p:spPr>
          <a:xfrm flipV="1">
            <a:off x="8105437" y="3478567"/>
            <a:ext cx="402400" cy="158852"/>
          </a:xfrm>
          <a:prstGeom prst="straightConnector1">
            <a:avLst/>
          </a:prstGeom>
          <a:noFill/>
          <a:ln w="44450" cap="sq" cmpd="sng" algn="ctr">
            <a:solidFill>
              <a:schemeClr val="bg1"/>
            </a:solidFill>
            <a:prstDash val="solid"/>
            <a:headEnd type="none" w="med" len="lg"/>
            <a:tailEnd type="triangle" w="lg" len="lg"/>
          </a:ln>
          <a:effectLst/>
        </p:spPr>
      </p:cxnSp>
      <p:sp>
        <p:nvSpPr>
          <p:cNvPr id="128" name="Oval 127"/>
          <p:cNvSpPr/>
          <p:nvPr/>
        </p:nvSpPr>
        <p:spPr bwMode="auto">
          <a:xfrm>
            <a:off x="6846726" y="3795614"/>
            <a:ext cx="1170515" cy="1170515"/>
          </a:xfrm>
          <a:prstGeom prst="ellipse">
            <a:avLst/>
          </a:pr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90000"/>
              </a:lnSpc>
              <a:spcBef>
                <a:spcPct val="0"/>
              </a:spcBef>
              <a:spcAft>
                <a:spcPct val="0"/>
              </a:spcAft>
              <a:buClrTx/>
              <a:buSzTx/>
              <a:buFontTx/>
              <a:buNone/>
              <a:tabLst/>
              <a:defRPr/>
            </a:pPr>
            <a:endParaRPr kumimoji="0" lang="en-US" sz="2448" b="1" i="0" u="none" strike="noStrike" kern="0" cap="none" spc="-51" normalizeH="0" baseline="0" noProof="0" dirty="0">
              <a:ln>
                <a:noFill/>
              </a:ln>
              <a:gradFill>
                <a:gsLst>
                  <a:gs pos="36283">
                    <a:srgbClr val="505050"/>
                  </a:gs>
                  <a:gs pos="28000">
                    <a:srgbClr val="505050"/>
                  </a:gs>
                </a:gsLst>
                <a:lin ang="5400000" scaled="0"/>
              </a:gradFill>
              <a:effectLst/>
              <a:uLnTx/>
              <a:uFillTx/>
              <a:latin typeface="Segoe UI"/>
            </a:endParaRPr>
          </a:p>
        </p:txBody>
      </p:sp>
      <p:sp>
        <p:nvSpPr>
          <p:cNvPr id="129" name="TextBox 128"/>
          <p:cNvSpPr txBox="1"/>
          <p:nvPr/>
        </p:nvSpPr>
        <p:spPr>
          <a:xfrm>
            <a:off x="6746123" y="4332746"/>
            <a:ext cx="1396003" cy="495248"/>
          </a:xfrm>
          <a:prstGeom prst="rect">
            <a:avLst/>
          </a:prstGeom>
          <a:noFill/>
        </p:spPr>
        <p:txBody>
          <a:bodyPr wrap="none" lIns="186521" tIns="149217" rIns="186521" bIns="149217" rtlCol="0">
            <a:spAutoFit/>
          </a:bodyPr>
          <a:lstStyle/>
          <a:p>
            <a:pPr marL="0" marR="0" lvl="0" indent="0" algn="ctr" defTabSz="951060" eaLnBrk="1" fontAlgn="auto" latinLnBrk="0" hangingPunct="1">
              <a:lnSpc>
                <a:spcPct val="90000"/>
              </a:lnSpc>
              <a:spcBef>
                <a:spcPts val="0"/>
              </a:spcBef>
              <a:spcAft>
                <a:spcPts val="0"/>
              </a:spcAft>
              <a:buClrTx/>
              <a:buSzTx/>
              <a:buFontTx/>
              <a:buNone/>
              <a:tabLst/>
              <a:defRPr/>
            </a:pPr>
            <a:r>
              <a:rPr kumimoji="0" lang="en-US" sz="1400" b="0" i="0" u="none" strike="noStrike" kern="0" cap="none" spc="-51" normalizeH="0" baseline="0" noProof="0" dirty="0">
                <a:ln>
                  <a:noFill/>
                </a:ln>
                <a:solidFill>
                  <a:schemeClr val="bg1"/>
                </a:solidFill>
                <a:effectLst/>
                <a:uLnTx/>
                <a:uFillTx/>
                <a:latin typeface="Segoe UI" panose="020B0502040204020203" pitchFamily="34" charset="0"/>
                <a:cs typeface="Segoe UI" panose="020B0502040204020203" pitchFamily="34" charset="0"/>
              </a:rPr>
              <a:t>Internet Co-lo</a:t>
            </a:r>
          </a:p>
        </p:txBody>
      </p:sp>
      <p:sp>
        <p:nvSpPr>
          <p:cNvPr id="130" name="Freeform 114"/>
          <p:cNvSpPr>
            <a:spLocks noChangeAspect="1" noEditPoints="1"/>
          </p:cNvSpPr>
          <p:nvPr/>
        </p:nvSpPr>
        <p:spPr bwMode="black">
          <a:xfrm>
            <a:off x="7192746" y="3972324"/>
            <a:ext cx="466302" cy="46630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131" name="Straight Arrow Connector 130"/>
          <p:cNvCxnSpPr/>
          <p:nvPr/>
        </p:nvCxnSpPr>
        <p:spPr>
          <a:xfrm flipV="1">
            <a:off x="7785927" y="2870291"/>
            <a:ext cx="785443" cy="946371"/>
          </a:xfrm>
          <a:prstGeom prst="straightConnector1">
            <a:avLst/>
          </a:prstGeom>
          <a:noFill/>
          <a:ln w="44450" cap="sq" cmpd="sng" algn="ctr">
            <a:solidFill>
              <a:srgbClr val="0078D7"/>
            </a:solidFill>
            <a:prstDash val="dash"/>
            <a:headEnd type="none" w="med" len="lg"/>
            <a:tailEnd type="triangle" w="lg" len="lg"/>
          </a:ln>
          <a:effectLst/>
        </p:spPr>
      </p:cxnSp>
      <p:cxnSp>
        <p:nvCxnSpPr>
          <p:cNvPr id="132" name="Straight Arrow Connector 131"/>
          <p:cNvCxnSpPr/>
          <p:nvPr/>
        </p:nvCxnSpPr>
        <p:spPr>
          <a:xfrm flipV="1">
            <a:off x="8639954" y="5798569"/>
            <a:ext cx="1817517" cy="1251"/>
          </a:xfrm>
          <a:prstGeom prst="straightConnector1">
            <a:avLst/>
          </a:prstGeom>
          <a:noFill/>
          <a:ln w="44450" cap="sq" cmpd="sng" algn="ctr">
            <a:solidFill>
              <a:srgbClr val="0078D7"/>
            </a:solidFill>
            <a:prstDash val="dash"/>
            <a:headEnd type="none" w="med" len="lg"/>
            <a:tailEnd type="triangle" w="lg" len="lg"/>
          </a:ln>
          <a:effectLst/>
        </p:spPr>
      </p:cxnSp>
      <p:sp>
        <p:nvSpPr>
          <p:cNvPr id="133" name="TextBox 132"/>
          <p:cNvSpPr txBox="1"/>
          <p:nvPr/>
        </p:nvSpPr>
        <p:spPr>
          <a:xfrm>
            <a:off x="8428734" y="5786515"/>
            <a:ext cx="2258226" cy="522948"/>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Alternate connection</a:t>
            </a:r>
          </a:p>
        </p:txBody>
      </p:sp>
      <p:cxnSp>
        <p:nvCxnSpPr>
          <p:cNvPr id="134" name="Straight Arrow Connector 133"/>
          <p:cNvCxnSpPr/>
          <p:nvPr/>
        </p:nvCxnSpPr>
        <p:spPr>
          <a:xfrm flipV="1">
            <a:off x="4974107" y="5710329"/>
            <a:ext cx="378985" cy="88731"/>
          </a:xfrm>
          <a:prstGeom prst="straightConnector1">
            <a:avLst/>
          </a:prstGeom>
          <a:noFill/>
          <a:ln w="44450" cap="sq" cmpd="sng" algn="ctr">
            <a:solidFill>
              <a:schemeClr val="accent1"/>
            </a:solidFill>
            <a:prstDash val="solid"/>
            <a:headEnd type="none" w="med" len="lg"/>
            <a:tailEnd type="triangle" w="lg" len="lg"/>
          </a:ln>
          <a:effectLst/>
        </p:spPr>
      </p:cxnSp>
      <p:sp>
        <p:nvSpPr>
          <p:cNvPr id="135" name="Freeform 134"/>
          <p:cNvSpPr>
            <a:spLocks noChangeAspect="1"/>
          </p:cNvSpPr>
          <p:nvPr/>
        </p:nvSpPr>
        <p:spPr bwMode="black">
          <a:xfrm>
            <a:off x="8643054" y="1498139"/>
            <a:ext cx="1927668" cy="11400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1"/>
          </a:solidFill>
          <a:ln>
            <a:noFill/>
          </a:ln>
        </p:spPr>
        <p:txBody>
          <a:bodyPr vert="horz" wrap="square" lIns="548640" tIns="274320" rIns="91440" bIns="45720"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Office 365 </a:t>
            </a:r>
          </a:p>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Services on</a:t>
            </a:r>
            <a:b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ExpressRoute</a:t>
            </a:r>
          </a:p>
        </p:txBody>
      </p:sp>
      <p:sp>
        <p:nvSpPr>
          <p:cNvPr id="136" name="Freeform 135"/>
          <p:cNvSpPr>
            <a:spLocks noChangeAspect="1"/>
          </p:cNvSpPr>
          <p:nvPr/>
        </p:nvSpPr>
        <p:spPr bwMode="black">
          <a:xfrm>
            <a:off x="8656745" y="2715707"/>
            <a:ext cx="1927668" cy="11400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1"/>
          </a:solidFill>
          <a:ln>
            <a:noFill/>
          </a:ln>
        </p:spPr>
        <p:txBody>
          <a:bodyPr vert="horz" wrap="square" lIns="548640" tIns="274320" rIns="91440" bIns="45720"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Office 365 </a:t>
            </a:r>
          </a:p>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Services Require</a:t>
            </a:r>
          </a:p>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Internet</a:t>
            </a:r>
          </a:p>
        </p:txBody>
      </p:sp>
      <p:sp>
        <p:nvSpPr>
          <p:cNvPr id="137" name="Freeform 136"/>
          <p:cNvSpPr>
            <a:spLocks noChangeAspect="1"/>
          </p:cNvSpPr>
          <p:nvPr/>
        </p:nvSpPr>
        <p:spPr bwMode="black">
          <a:xfrm>
            <a:off x="8622778" y="3933275"/>
            <a:ext cx="1927668" cy="11400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1"/>
          </a:solidFill>
          <a:ln>
            <a:noFill/>
          </a:ln>
        </p:spPr>
        <p:txBody>
          <a:bodyPr vert="horz" wrap="square" lIns="457200" tIns="274320" rIns="91440" bIns="45720"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060" rtl="0" eaLnBrk="1" fontAlgn="auto" latinLnBrk="0" hangingPunct="1">
              <a:lnSpc>
                <a:spcPct val="90000"/>
              </a:lnSpc>
              <a:spcBef>
                <a:spcPts val="0"/>
              </a:spcBef>
              <a:spcAft>
                <a:spcPts val="0"/>
              </a:spcAft>
              <a:buClrTx/>
              <a:buSzTx/>
              <a:buFontTx/>
              <a:buNone/>
              <a:tabLst/>
              <a:defRPr/>
            </a:pPr>
            <a:r>
              <a:rPr kumimoji="0" lang="en-US" sz="1500" b="0" i="0" u="none" strike="noStrike" kern="0" cap="none" spc="-51"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services</a:t>
            </a:r>
          </a:p>
        </p:txBody>
      </p:sp>
      <p:pic>
        <p:nvPicPr>
          <p:cNvPr id="138" name="Picture 137"/>
          <p:cNvPicPr>
            <a:picLocks noChangeAspect="1"/>
          </p:cNvPicPr>
          <p:nvPr/>
        </p:nvPicPr>
        <p:blipFill>
          <a:blip r:embed="rId4"/>
          <a:stretch>
            <a:fillRect/>
          </a:stretch>
        </p:blipFill>
        <p:spPr>
          <a:xfrm>
            <a:off x="4398842" y="5631148"/>
            <a:ext cx="430467" cy="848274"/>
          </a:xfrm>
          <a:prstGeom prst="rect">
            <a:avLst/>
          </a:prstGeom>
          <a:ln>
            <a:solidFill>
              <a:schemeClr val="accent1"/>
            </a:solidFill>
          </a:ln>
        </p:spPr>
      </p:pic>
      <p:grpSp>
        <p:nvGrpSpPr>
          <p:cNvPr id="139" name="Group 138"/>
          <p:cNvGrpSpPr/>
          <p:nvPr/>
        </p:nvGrpSpPr>
        <p:grpSpPr>
          <a:xfrm>
            <a:off x="5155136" y="2288239"/>
            <a:ext cx="3002664" cy="2168898"/>
            <a:chOff x="8233151" y="1712594"/>
            <a:chExt cx="1643720" cy="1282003"/>
          </a:xfrm>
        </p:grpSpPr>
        <p:cxnSp>
          <p:nvCxnSpPr>
            <p:cNvPr id="140" name="Straight Arrow Connector 139"/>
            <p:cNvCxnSpPr/>
            <p:nvPr/>
          </p:nvCxnSpPr>
          <p:spPr>
            <a:xfrm flipV="1">
              <a:off x="8314429" y="1712594"/>
              <a:ext cx="1215454" cy="944972"/>
            </a:xfrm>
            <a:prstGeom prst="straightConnector1">
              <a:avLst/>
            </a:prstGeom>
            <a:noFill/>
            <a:ln w="50800" cap="sq" cmpd="sng" algn="ctr">
              <a:solidFill>
                <a:schemeClr val="accent3"/>
              </a:solidFill>
              <a:prstDash val="solid"/>
              <a:headEnd type="none" w="med" len="lg"/>
              <a:tailEnd type="triangle" w="lg" len="lg"/>
            </a:ln>
            <a:effectLst/>
          </p:spPr>
        </p:cxnSp>
        <p:sp>
          <p:nvSpPr>
            <p:cNvPr id="141" name="TextBox 140"/>
            <p:cNvSpPr txBox="1"/>
            <p:nvPr/>
          </p:nvSpPr>
          <p:spPr>
            <a:xfrm rot="19679095">
              <a:off x="8233151" y="2246934"/>
              <a:ext cx="164372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3"/>
                  </a:solidFill>
                  <a:effectLst/>
                  <a:uLnTx/>
                  <a:uFillTx/>
                  <a:latin typeface="Segoe UI Semibold" panose="020B0702040204020203" pitchFamily="34" charset="0"/>
                  <a:cs typeface="Segoe UI Semibold" panose="020B0702040204020203" pitchFamily="34" charset="0"/>
                </a:rPr>
                <a:t>EXPRESSROUTE</a:t>
              </a:r>
            </a:p>
          </p:txBody>
        </p:sp>
        <p:cxnSp>
          <p:nvCxnSpPr>
            <p:cNvPr id="142" name="Straight Arrow Connector 141"/>
            <p:cNvCxnSpPr/>
            <p:nvPr/>
          </p:nvCxnSpPr>
          <p:spPr>
            <a:xfrm flipV="1">
              <a:off x="8508535" y="2337202"/>
              <a:ext cx="1332815" cy="657395"/>
            </a:xfrm>
            <a:prstGeom prst="straightConnector1">
              <a:avLst/>
            </a:prstGeom>
            <a:noFill/>
            <a:ln w="50800" cap="sq" cmpd="sng" algn="ctr">
              <a:solidFill>
                <a:schemeClr val="accent3"/>
              </a:solidFill>
              <a:prstDash val="solid"/>
              <a:headEnd type="none" w="med" len="lg"/>
              <a:tailEnd type="triangle" w="lg" len="lg"/>
            </a:ln>
            <a:effectLst/>
          </p:spPr>
        </p:cxnSp>
      </p:grpSp>
      <p:pic>
        <p:nvPicPr>
          <p:cNvPr id="143" name="Picture 142"/>
          <p:cNvPicPr>
            <a:picLocks noChangeAspect="1"/>
          </p:cNvPicPr>
          <p:nvPr/>
        </p:nvPicPr>
        <p:blipFill>
          <a:blip r:embed="rId5"/>
          <a:stretch>
            <a:fillRect/>
          </a:stretch>
        </p:blipFill>
        <p:spPr>
          <a:xfrm>
            <a:off x="4842095" y="1196039"/>
            <a:ext cx="947128" cy="1235106"/>
          </a:xfrm>
          <a:prstGeom prst="rect">
            <a:avLst/>
          </a:prstGeom>
        </p:spPr>
      </p:pic>
      <p:pic>
        <p:nvPicPr>
          <p:cNvPr id="144" name="Picture 143"/>
          <p:cNvPicPr>
            <a:picLocks noChangeAspect="1"/>
          </p:cNvPicPr>
          <p:nvPr/>
        </p:nvPicPr>
        <p:blipFill>
          <a:blip r:embed="rId6"/>
          <a:stretch>
            <a:fillRect/>
          </a:stretch>
        </p:blipFill>
        <p:spPr>
          <a:xfrm>
            <a:off x="3720935" y="3968388"/>
            <a:ext cx="461250" cy="1170000"/>
          </a:xfrm>
          <a:prstGeom prst="rect">
            <a:avLst/>
          </a:prstGeom>
          <a:ln>
            <a:solidFill>
              <a:schemeClr val="accent1"/>
            </a:solidFill>
          </a:ln>
        </p:spPr>
      </p:pic>
      <p:pic>
        <p:nvPicPr>
          <p:cNvPr id="145" name="Picture 144"/>
          <p:cNvPicPr>
            <a:picLocks noChangeAspect="1"/>
          </p:cNvPicPr>
          <p:nvPr/>
        </p:nvPicPr>
        <p:blipFill>
          <a:blip r:embed="rId7"/>
          <a:stretch>
            <a:fillRect/>
          </a:stretch>
        </p:blipFill>
        <p:spPr>
          <a:xfrm>
            <a:off x="3542904" y="2090192"/>
            <a:ext cx="796757" cy="1401889"/>
          </a:xfrm>
          <a:prstGeom prst="rect">
            <a:avLst/>
          </a:prstGeom>
        </p:spPr>
      </p:pic>
      <p:sp>
        <p:nvSpPr>
          <p:cNvPr id="146" name="Rectangle 145"/>
          <p:cNvSpPr/>
          <p:nvPr/>
        </p:nvSpPr>
        <p:spPr>
          <a:xfrm>
            <a:off x="8428734" y="1190315"/>
            <a:ext cx="2435954" cy="42434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7" name="Straight Arrow Connector 146"/>
          <p:cNvCxnSpPr/>
          <p:nvPr/>
        </p:nvCxnSpPr>
        <p:spPr>
          <a:xfrm flipV="1">
            <a:off x="6690656" y="4792587"/>
            <a:ext cx="271572" cy="325565"/>
          </a:xfrm>
          <a:prstGeom prst="straightConnector1">
            <a:avLst/>
          </a:prstGeom>
          <a:noFill/>
          <a:ln w="44450" cap="sq" cmpd="sng" algn="ctr">
            <a:solidFill>
              <a:schemeClr val="accent1"/>
            </a:solidFill>
            <a:prstDash val="solid"/>
            <a:headEnd type="none" w="med" len="lg"/>
            <a:tailEnd type="triangle" w="lg" len="lg"/>
          </a:ln>
          <a:effectLst/>
        </p:spPr>
      </p:cxnSp>
      <p:cxnSp>
        <p:nvCxnSpPr>
          <p:cNvPr id="148" name="Straight Arrow Connector 147"/>
          <p:cNvCxnSpPr/>
          <p:nvPr/>
        </p:nvCxnSpPr>
        <p:spPr>
          <a:xfrm flipV="1">
            <a:off x="8017241" y="3647059"/>
            <a:ext cx="541080" cy="417225"/>
          </a:xfrm>
          <a:prstGeom prst="straightConnector1">
            <a:avLst/>
          </a:prstGeom>
          <a:noFill/>
          <a:ln w="44450" cap="sq" cmpd="sng" algn="ctr">
            <a:solidFill>
              <a:schemeClr val="accent1"/>
            </a:solidFill>
            <a:prstDash val="solid"/>
            <a:headEnd type="none" w="med" len="lg"/>
            <a:tailEnd type="triangle" w="lg" len="lg"/>
          </a:ln>
          <a:effectLst/>
        </p:spPr>
      </p:cxnSp>
      <p:sp>
        <p:nvSpPr>
          <p:cNvPr id="53" name="Rectangle 52"/>
          <p:cNvSpPr/>
          <p:nvPr/>
        </p:nvSpPr>
        <p:spPr>
          <a:xfrm>
            <a:off x="9257122" y="868228"/>
            <a:ext cx="2934878" cy="3970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2C6"/>
                </a:solidFill>
                <a:effectLst/>
                <a:uLnTx/>
                <a:uFillTx/>
                <a:latin typeface="Calibri" panose="020F0502020204030204" pitchFamily="34" charset="0"/>
              </a:rPr>
              <a:t>Availability: September CY2015 (GA)</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72C6"/>
              </a:solidFill>
              <a:effectLst/>
              <a:uLnTx/>
              <a:uFillTx/>
            </a:endParaRPr>
          </a:p>
        </p:txBody>
      </p:sp>
    </p:spTree>
    <p:extLst>
      <p:ext uri="{BB962C8B-B14F-4D97-AF65-F5344CB8AC3E}">
        <p14:creationId xmlns:p14="http://schemas.microsoft.com/office/powerpoint/2010/main" val="184714076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 y="487"/>
            <a:ext cx="12192000" cy="155679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0" name="Group 39"/>
          <p:cNvGrpSpPr/>
          <p:nvPr/>
        </p:nvGrpSpPr>
        <p:grpSpPr>
          <a:xfrm>
            <a:off x="11111871" y="469293"/>
            <a:ext cx="644101" cy="644101"/>
            <a:chOff x="457580" y="4622691"/>
            <a:chExt cx="657017" cy="657017"/>
          </a:xfrm>
        </p:grpSpPr>
        <p:sp>
          <p:nvSpPr>
            <p:cNvPr id="41" name="Oval 40"/>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ndParaRPr>
            </a:p>
          </p:txBody>
        </p:sp>
      </p:grpSp>
      <p:sp>
        <p:nvSpPr>
          <p:cNvPr id="2" name="Title 1"/>
          <p:cNvSpPr>
            <a:spLocks noGrp="1"/>
          </p:cNvSpPr>
          <p:nvPr>
            <p:ph type="title"/>
          </p:nvPr>
        </p:nvSpPr>
        <p:spPr/>
        <p:txBody>
          <a:bodyPr/>
          <a:lstStyle/>
          <a:p>
            <a:pPr>
              <a:tabLst>
                <a:tab pos="1461017" algn="l"/>
              </a:tabLst>
            </a:pPr>
            <a:r>
              <a:rPr lang="en-US" dirty="0">
                <a:gradFill>
                  <a:gsLst>
                    <a:gs pos="1250">
                      <a:schemeClr val="bg1"/>
                    </a:gs>
                    <a:gs pos="100000">
                      <a:schemeClr val="bg1"/>
                    </a:gs>
                  </a:gsLst>
                  <a:lin ang="5400000" scaled="0"/>
                </a:gradFill>
              </a:rPr>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dirty="0">
                <a:ln w="3175">
                  <a:noFill/>
                </a:ln>
                <a:gradFill>
                  <a:gsLst>
                    <a:gs pos="18750">
                      <a:schemeClr val="accent1"/>
                    </a:gs>
                    <a:gs pos="32143">
                      <a:schemeClr val="accent1"/>
                    </a:gs>
                  </a:gsLst>
                  <a:lin ang="5400000" scaled="0"/>
                </a:gradFill>
                <a:effectLst/>
                <a:uLnTx/>
                <a:uFillTx/>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566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74107">
                        <a:srgbClr val="D83B01"/>
                      </a:gs>
                      <a:gs pos="52679">
                        <a:srgbClr val="D83B0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marL="0" marR="0" lvl="0" indent="0" algn="ctr" defTabSz="895666"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519749" y="2441124"/>
              <a:ext cx="2620624" cy="3133952"/>
              <a:chOff x="7784374" y="2399957"/>
              <a:chExt cx="3017520" cy="3429000"/>
            </a:xfrm>
          </p:grpSpPr>
          <p:sp>
            <p:nvSpPr>
              <p:cNvPr id="174" name="Rectangle 23"/>
              <p:cNvSpPr>
                <a:spLocks noChangeArrowheads="1"/>
              </p:cNvSpPr>
              <p:nvPr/>
            </p:nvSpPr>
            <p:spPr bwMode="auto">
              <a:xfrm>
                <a:off x="7784374" y="2399957"/>
                <a:ext cx="3017520"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marL="0" marR="0" lvl="0" indent="0" defTabSz="896010" eaLnBrk="1" fontAlgn="auto" latinLnBrk="0" hangingPunct="1">
                  <a:lnSpc>
                    <a:spcPct val="9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mj-lt"/>
                </a:endParaRPr>
              </a:p>
            </p:txBody>
          </p:sp>
          <p:sp>
            <p:nvSpPr>
              <p:cNvPr id="187" name="Rectangle 186"/>
              <p:cNvSpPr/>
              <p:nvPr/>
            </p:nvSpPr>
            <p:spPr bwMode="auto">
              <a:xfrm>
                <a:off x="7875814"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196"/>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Azure IaaS | Azure PaaS</a:t>
                </a:r>
              </a:p>
              <a:p>
                <a:pPr marL="0" marR="0" lvl="0" indent="0" algn="ctr" defTabSz="895751" eaLnBrk="1" fontAlgn="auto" latinLnBrk="0" hangingPunct="1">
                  <a:lnSpc>
                    <a:spcPct val="90000"/>
                  </a:lnSpc>
                  <a:spcBef>
                    <a:spcPts val="0"/>
                  </a:spcBef>
                  <a:spcAft>
                    <a:spcPts val="196"/>
                  </a:spcAft>
                  <a:buClrTx/>
                  <a:buSzTx/>
                  <a:buFontTx/>
                  <a:buNone/>
                  <a:tabLst/>
                  <a:defRPr/>
                </a:pPr>
                <a:r>
                  <a:rPr kumimoji="0" lang="en-US" sz="1029"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Compute | Networking | Storage</a:t>
                </a:r>
              </a:p>
              <a:p>
                <a:pPr marL="0" marR="0" lvl="0" indent="0" algn="ctr" defTabSz="895751" eaLnBrk="1" fontAlgn="auto" latinLnBrk="0" hangingPunct="1">
                  <a:lnSpc>
                    <a:spcPct val="90000"/>
                  </a:lnSpc>
                  <a:spcBef>
                    <a:spcPts val="0"/>
                  </a:spcBef>
                  <a:spcAft>
                    <a:spcPts val="196"/>
                  </a:spcAft>
                  <a:buClrTx/>
                  <a:buSzTx/>
                  <a:buFontTx/>
                  <a:buNone/>
                  <a:tabLst/>
                  <a:defRPr/>
                </a:pPr>
                <a:r>
                  <a:rPr kumimoji="0" lang="en-US" sz="1029"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App Service | Service Fabric</a:t>
                </a:r>
              </a:p>
            </p:txBody>
          </p:sp>
          <p:sp>
            <p:nvSpPr>
              <p:cNvPr id="188" name="Rectangle 187"/>
              <p:cNvSpPr/>
              <p:nvPr/>
            </p:nvSpPr>
            <p:spPr bwMode="auto">
              <a:xfrm>
                <a:off x="7875814"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Cloud-inspired </a:t>
                </a:r>
                <a:b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b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infrastructure</a:t>
                </a:r>
              </a:p>
            </p:txBody>
          </p:sp>
          <p:sp>
            <p:nvSpPr>
              <p:cNvPr id="189" name="Rectangle 188"/>
              <p:cNvSpPr/>
              <p:nvPr/>
            </p:nvSpPr>
            <p:spPr bwMode="auto">
              <a:xfrm>
                <a:off x="7875814"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Portal | PowerShell |</a:t>
                </a:r>
                <a:b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b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Dev-ops tools </a:t>
                </a:r>
              </a:p>
            </p:txBody>
          </p:sp>
          <p:sp>
            <p:nvSpPr>
              <p:cNvPr id="190" name="Rectangle 189"/>
              <p:cNvSpPr/>
              <p:nvPr/>
            </p:nvSpPr>
            <p:spPr bwMode="auto">
              <a:xfrm>
                <a:off x="7875814"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566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74107">
                        <a:srgbClr val="D83B01"/>
                      </a:gs>
                      <a:gs pos="52679">
                        <a:srgbClr val="D83B01"/>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marL="0" marR="0" lvl="0" indent="0" algn="ctr" defTabSz="895666"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1375513" y="2516840"/>
              <a:ext cx="2461798" cy="2966783"/>
              <a:chOff x="1708087" y="2491424"/>
              <a:chExt cx="2834640" cy="3246093"/>
            </a:xfrm>
          </p:grpSpPr>
          <p:sp>
            <p:nvSpPr>
              <p:cNvPr id="193" name="Rectangle 192"/>
              <p:cNvSpPr/>
              <p:nvPr/>
            </p:nvSpPr>
            <p:spPr bwMode="auto">
              <a:xfrm>
                <a:off x="1708087" y="4137326"/>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t>Azure IaaS | Azure PaaS</a:t>
                </a:r>
              </a:p>
            </p:txBody>
          </p:sp>
          <p:sp>
            <p:nvSpPr>
              <p:cNvPr id="194" name="Rectangle 193"/>
              <p:cNvSpPr/>
              <p:nvPr/>
            </p:nvSpPr>
            <p:spPr bwMode="auto">
              <a:xfrm>
                <a:off x="1708087" y="4960277"/>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t>Cloud infrastructure</a:t>
                </a:r>
              </a:p>
            </p:txBody>
          </p:sp>
          <p:sp>
            <p:nvSpPr>
              <p:cNvPr id="195" name="Rectangle 194"/>
              <p:cNvSpPr/>
              <p:nvPr/>
            </p:nvSpPr>
            <p:spPr bwMode="auto">
              <a:xfrm>
                <a:off x="1708087" y="2491424"/>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t>Portal | PowerShell | </a:t>
                </a:r>
                <a:b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b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t>Dev-ops tools</a:t>
                </a:r>
              </a:p>
            </p:txBody>
          </p:sp>
          <p:sp>
            <p:nvSpPr>
              <p:cNvPr id="196" name="Rectangle 195"/>
              <p:cNvSpPr/>
              <p:nvPr/>
            </p:nvSpPr>
            <p:spPr bwMode="auto">
              <a:xfrm>
                <a:off x="1708087" y="3314375"/>
                <a:ext cx="2834640"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marL="0" marR="0" lvl="0" indent="0" algn="ctr" defTabSz="895751" eaLnBrk="1" fontAlgn="auto" latinLnBrk="0" hangingPunct="1">
                  <a:lnSpc>
                    <a:spcPct val="90000"/>
                  </a:lnSpc>
                  <a:spcBef>
                    <a:spcPts val="0"/>
                  </a:spcBef>
                  <a:spcAft>
                    <a:spcPts val="288"/>
                  </a:spcAft>
                  <a:buClrTx/>
                  <a:buSzTx/>
                  <a:buFontTx/>
                  <a:buNone/>
                  <a:tabLst/>
                  <a:defRPr/>
                </a:pPr>
                <a:r>
                  <a:rPr kumimoji="0" lang="en-US" sz="1372" b="0" i="0" u="none" strike="noStrike" kern="0" cap="none" spc="0" normalizeH="0" baseline="0" noProof="0" dirty="0">
                    <a:ln>
                      <a:noFill/>
                    </a:ln>
                    <a:gradFill>
                      <a:gsLst>
                        <a:gs pos="0">
                          <a:srgbClr val="505050"/>
                        </a:gs>
                        <a:gs pos="100000">
                          <a:srgbClr val="505050"/>
                        </a:gs>
                      </a:gsLst>
                      <a:lin ang="5400000" scaled="0"/>
                    </a:gradFill>
                    <a:effectLst/>
                    <a:uLnTx/>
                    <a:uFillTx/>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592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Azure services in </a:t>
              </a:r>
              <a:b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592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5922"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One Azure </a:t>
              </a:r>
              <a:b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961" b="1" i="0" u="none" strike="noStrike" kern="0" cap="none" spc="0" normalizeH="0" baseline="0" noProof="0" dirty="0">
                  <a:ln>
                    <a:noFill/>
                  </a:ln>
                  <a:gradFill>
                    <a:gsLst>
                      <a:gs pos="9821">
                        <a:schemeClr val="tx1"/>
                      </a:gs>
                      <a:gs pos="25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a:solidFill>
              <a:srgbClr val="D83B01"/>
            </a:solidFill>
          </p:spPr>
          <p:txBody>
            <a:bodyPr wrap="square" lIns="179285" tIns="143428" rIns="179285" bIns="143428">
              <a:spAutoFit/>
            </a:bodyPr>
            <a:lstStyle/>
            <a:p>
              <a:pPr marL="0" marR="0" lvl="0" indent="0" algn="ctr" defTabSz="89566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11406011" y="3769289"/>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solidFill>
              <a:srgbClr val="D83B0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5" name="Freeform 13"/>
            <p:cNvSpPr>
              <a:spLocks noChangeAspect="1" noEditPoints="1"/>
            </p:cNvSpPr>
            <p:nvPr/>
          </p:nvSpPr>
          <p:spPr bwMode="auto">
            <a:xfrm>
              <a:off x="571423" y="383036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74107">
                      <a:srgbClr val="D83B01"/>
                    </a:gs>
                    <a:gs pos="52679">
                      <a:srgbClr val="D83B01"/>
                    </a:gs>
                  </a:gsLst>
                </a:gradFill>
                <a:effectLst/>
                <a:uLnTx/>
                <a:uFillTx/>
              </a:endParaRPr>
            </a:p>
          </p:txBody>
        </p:sp>
      </p:grpSp>
    </p:spTree>
    <p:extLst>
      <p:ext uri="{BB962C8B-B14F-4D97-AF65-F5344CB8AC3E}">
        <p14:creationId xmlns:p14="http://schemas.microsoft.com/office/powerpoint/2010/main" val="1985373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16-Point Star 15"/>
          <p:cNvSpPr/>
          <p:nvPr/>
        </p:nvSpPr>
        <p:spPr bwMode="auto">
          <a:xfrm>
            <a:off x="-452974" y="184964"/>
            <a:ext cx="5004256" cy="5004256"/>
          </a:xfrm>
          <a:prstGeom prst="star16">
            <a:avLst>
              <a:gd name="adj" fmla="val 35361"/>
            </a:avLst>
          </a:prstGeom>
          <a:solidFill>
            <a:srgbClr val="FDFDFD">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a:xfrm>
            <a:off x="4855149" y="1722663"/>
            <a:ext cx="7033112" cy="1458357"/>
          </a:xfrm>
        </p:spPr>
        <p:txBody>
          <a:bodyPr>
            <a:noAutofit/>
          </a:bodyPr>
          <a:lstStyle/>
          <a:p>
            <a:r>
              <a:rPr lang="en-US" sz="4800" dirty="0"/>
              <a:t>Azure Stack</a:t>
            </a:r>
            <a:endParaRPr lang="en-US" sz="4400" dirty="0"/>
          </a:p>
        </p:txBody>
      </p:sp>
      <p:sp>
        <p:nvSpPr>
          <p:cNvPr id="10" name="Content Placeholder 2"/>
          <p:cNvSpPr txBox="1">
            <a:spLocks/>
          </p:cNvSpPr>
          <p:nvPr/>
        </p:nvSpPr>
        <p:spPr>
          <a:xfrm>
            <a:off x="4845008" y="3060499"/>
            <a:ext cx="7166512" cy="23323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176"/>
              </a:spcBef>
              <a:spcAft>
                <a:spcPts val="0"/>
              </a:spcAft>
              <a:buClr>
                <a:srgbClr val="FFFFFF"/>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FFFFFF"/>
                </a:solidFill>
                <a:effectLst/>
                <a:uLnTx/>
                <a:uFillTx/>
                <a:latin typeface="+mj-lt"/>
                <a:ea typeface="+mn-ea"/>
                <a:cs typeface="+mn-cs"/>
              </a:rPr>
              <a:t>Private cloud infrastructure consistent w/ Azure</a:t>
            </a:r>
          </a:p>
          <a:p>
            <a:pPr marL="0" marR="0" lvl="0" indent="0" algn="l" defTabSz="932742" rtl="0" eaLnBrk="1" fontAlgn="auto" latinLnBrk="0" hangingPunct="1">
              <a:lnSpc>
                <a:spcPct val="100000"/>
              </a:lnSpc>
              <a:spcBef>
                <a:spcPts val="1176"/>
              </a:spcBef>
              <a:spcAft>
                <a:spcPts val="0"/>
              </a:spcAft>
              <a:buClr>
                <a:srgbClr val="FFFFFF"/>
              </a:buClr>
              <a:buSzPct val="90000"/>
              <a:buFont typeface="Wingdings" panose="05000000000000000000" pitchFamily="2" charset="2"/>
              <a:buNone/>
              <a:tabLst/>
              <a:defRPr/>
            </a:pPr>
            <a:r>
              <a:rPr kumimoji="0" lang="en-US" sz="2745" b="0" i="0" u="none" strike="noStrike" kern="1200" cap="none" spc="0" normalizeH="0" baseline="0" noProof="0" dirty="0" err="1">
                <a:ln>
                  <a:noFill/>
                </a:ln>
                <a:solidFill>
                  <a:srgbClr val="FFFFFF"/>
                </a:solidFill>
                <a:effectLst/>
                <a:uLnTx/>
                <a:uFillTx/>
                <a:latin typeface="+mj-lt"/>
                <a:ea typeface="+mn-ea"/>
                <a:cs typeface="+mn-cs"/>
              </a:rPr>
              <a:t>IaaS</a:t>
            </a:r>
            <a:r>
              <a:rPr kumimoji="0" lang="en-US" sz="2745" b="0" i="0" u="none" strike="noStrike" kern="1200" cap="none" spc="0" normalizeH="0" baseline="0" noProof="0" dirty="0">
                <a:ln>
                  <a:noFill/>
                </a:ln>
                <a:solidFill>
                  <a:srgbClr val="FFFFFF"/>
                </a:solidFill>
                <a:effectLst/>
                <a:uLnTx/>
                <a:uFillTx/>
                <a:latin typeface="+mj-lt"/>
                <a:ea typeface="+mn-ea"/>
                <a:cs typeface="+mn-cs"/>
              </a:rPr>
              <a:t>, Storage, App Service, Service Fabric, SQL</a:t>
            </a:r>
          </a:p>
          <a:p>
            <a:pPr marL="0" marR="0" lvl="0" indent="0" algn="l" defTabSz="932742" rtl="0" eaLnBrk="1" fontAlgn="auto" latinLnBrk="0" hangingPunct="1">
              <a:lnSpc>
                <a:spcPct val="100000"/>
              </a:lnSpc>
              <a:spcBef>
                <a:spcPts val="1176"/>
              </a:spcBef>
              <a:spcAft>
                <a:spcPts val="0"/>
              </a:spcAft>
              <a:buClr>
                <a:srgbClr val="FFFFFF"/>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FFFFFF"/>
                </a:solidFill>
                <a:effectLst/>
                <a:uLnTx/>
                <a:uFillTx/>
                <a:latin typeface="+mj-lt"/>
                <a:ea typeface="+mn-ea"/>
                <a:cs typeface="+mn-cs"/>
              </a:rPr>
              <a:t>Software Defined Storage and Networking</a:t>
            </a:r>
          </a:p>
          <a:p>
            <a:pPr marL="0" marR="0" lvl="0" indent="0" algn="l" defTabSz="932742" rtl="0" eaLnBrk="1" fontAlgn="auto" latinLnBrk="0" hangingPunct="1">
              <a:lnSpc>
                <a:spcPct val="100000"/>
              </a:lnSpc>
              <a:spcBef>
                <a:spcPts val="1176"/>
              </a:spcBef>
              <a:spcAft>
                <a:spcPts val="0"/>
              </a:spcAft>
              <a:buClr>
                <a:srgbClr val="FFFFFF"/>
              </a:buClr>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FFFFFF"/>
                </a:solidFill>
                <a:effectLst/>
                <a:uLnTx/>
                <a:uFillTx/>
                <a:latin typeface="+mj-lt"/>
                <a:ea typeface="+mn-ea"/>
                <a:cs typeface="+mn-cs"/>
              </a:rPr>
              <a:t>Optional Certified Hardware Systems</a:t>
            </a:r>
          </a:p>
        </p:txBody>
      </p:sp>
      <p:cxnSp>
        <p:nvCxnSpPr>
          <p:cNvPr id="4" name="Straight Connector 3"/>
          <p:cNvCxnSpPr/>
          <p:nvPr/>
        </p:nvCxnSpPr>
        <p:spPr>
          <a:xfrm>
            <a:off x="4964049" y="2726148"/>
            <a:ext cx="6242667"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175012" y="621519"/>
            <a:ext cx="5529842" cy="6486359"/>
          </a:xfrm>
          <a:prstGeom prst="rect">
            <a:avLst/>
          </a:prstGeom>
        </p:spPr>
      </p:pic>
    </p:spTree>
    <p:extLst>
      <p:ext uri="{BB962C8B-B14F-4D97-AF65-F5344CB8AC3E}">
        <p14:creationId xmlns:p14="http://schemas.microsoft.com/office/powerpoint/2010/main" val="53764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250"/>
                            </p:stCondLst>
                            <p:childTnLst>
                              <p:par>
                                <p:cTn id="18" presetID="10" presetClass="entr" presetSubtype="0" fill="hold" grpId="1"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500"/>
                                        <p:tgtEl>
                                          <p:spTgt spid="16"/>
                                        </p:tgtEl>
                                      </p:cBhvr>
                                    </p:animEffect>
                                  </p:childTnLst>
                                </p:cTn>
                              </p:par>
                              <p:par>
                                <p:cTn id="21" presetID="8" presetClass="emph" presetSubtype="0" fill="hold" grpId="0" nodeType="withEffect">
                                  <p:stCondLst>
                                    <p:cond delay="0"/>
                                  </p:stCondLst>
                                  <p:childTnLst>
                                    <p:animRot by="21600000">
                                      <p:cBhvr>
                                        <p:cTn id="22" dur="6000" fill="hold"/>
                                        <p:tgtEl>
                                          <p:spTgt spid="16"/>
                                        </p:tgtEl>
                                        <p:attrNameLst>
                                          <p:attrName>r</p:attrName>
                                        </p:attrNameLst>
                                      </p:cBhvr>
                                    </p:animRot>
                                  </p:childTnLst>
                                </p:cTn>
                              </p:par>
                              <p:par>
                                <p:cTn id="23" presetID="10" presetClass="exit" presetSubtype="0" fill="hold" grpId="2" nodeType="withEffect">
                                  <p:stCondLst>
                                    <p:cond delay="3000"/>
                                  </p:stCondLst>
                                  <p:childTnLst>
                                    <p:animEffect transition="out" filter="fade">
                                      <p:cBhvr>
                                        <p:cTn id="24" dur="1250"/>
                                        <p:tgtEl>
                                          <p:spTgt spid="16"/>
                                        </p:tgtEl>
                                      </p:cBhvr>
                                    </p:animEffect>
                                    <p:set>
                                      <p:cBhvr>
                                        <p:cTn id="25" dur="1" fill="hold">
                                          <p:stCondLst>
                                            <p:cond delay="1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592105" y="2442933"/>
            <a:ext cx="1972135" cy="1972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PRODUCTIVITY</a:t>
            </a:r>
          </a:p>
        </p:txBody>
      </p:sp>
      <p:sp>
        <p:nvSpPr>
          <p:cNvPr id="63" name="Oval 62"/>
          <p:cNvSpPr/>
          <p:nvPr/>
        </p:nvSpPr>
        <p:spPr bwMode="auto">
          <a:xfrm>
            <a:off x="2854544" y="2442933"/>
            <a:ext cx="1972135" cy="1972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BUSINESS</a:t>
            </a:r>
            <a:b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b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APPS</a:t>
            </a:r>
          </a:p>
        </p:txBody>
      </p:sp>
      <p:sp>
        <p:nvSpPr>
          <p:cNvPr id="64" name="Oval 63"/>
          <p:cNvSpPr/>
          <p:nvPr/>
        </p:nvSpPr>
        <p:spPr bwMode="auto">
          <a:xfrm>
            <a:off x="5116982" y="2442933"/>
            <a:ext cx="1972135" cy="1972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SECURITY &amp;</a:t>
            </a:r>
            <a:b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b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MANAGEMENT</a:t>
            </a:r>
          </a:p>
        </p:txBody>
      </p:sp>
      <p:sp>
        <p:nvSpPr>
          <p:cNvPr id="65" name="Oval 64"/>
          <p:cNvSpPr/>
          <p:nvPr/>
        </p:nvSpPr>
        <p:spPr bwMode="auto">
          <a:xfrm>
            <a:off x="7379421" y="2442933"/>
            <a:ext cx="1972135" cy="1972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DATA &amp;</a:t>
            </a:r>
            <a:b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b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INTELLIGENCE</a:t>
            </a:r>
          </a:p>
        </p:txBody>
      </p:sp>
      <p:sp>
        <p:nvSpPr>
          <p:cNvPr id="66" name="Oval 65"/>
          <p:cNvSpPr/>
          <p:nvPr/>
        </p:nvSpPr>
        <p:spPr bwMode="auto">
          <a:xfrm>
            <a:off x="9641857" y="2442933"/>
            <a:ext cx="1972135" cy="1972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APPLICATION</a:t>
            </a:r>
            <a:b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br>
            <a:r>
              <a:rPr kumimoji="0" lang="en-US" sz="1568" b="1" i="0" u="none" strike="noStrike" kern="0" cap="none" spc="49" normalizeH="0" baseline="0" noProof="0" dirty="0">
                <a:ln>
                  <a:noFill/>
                </a:ln>
                <a:gradFill>
                  <a:gsLst>
                    <a:gs pos="24779">
                      <a:schemeClr val="bg1"/>
                    </a:gs>
                    <a:gs pos="100000">
                      <a:schemeClr val="bg1"/>
                    </a:gs>
                  </a:gsLst>
                  <a:lin ang="5400000" scaled="1"/>
                </a:gradFill>
                <a:effectLst/>
                <a:uLnTx/>
                <a:uFillTx/>
                <a:cs typeface="Segoe UI Semibold" panose="020B0702040204020203" pitchFamily="34" charset="0"/>
              </a:rPr>
              <a:t>INNOVATION</a:t>
            </a:r>
          </a:p>
        </p:txBody>
      </p:sp>
      <p:sp>
        <p:nvSpPr>
          <p:cNvPr id="7" name="Title 1"/>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Microsoft Cloud</a:t>
            </a:r>
          </a:p>
        </p:txBody>
      </p:sp>
      <p:grpSp>
        <p:nvGrpSpPr>
          <p:cNvPr id="43" name="Content row 2"/>
          <p:cNvGrpSpPr/>
          <p:nvPr/>
        </p:nvGrpSpPr>
        <p:grpSpPr>
          <a:xfrm>
            <a:off x="2684968" y="5041405"/>
            <a:ext cx="2468880" cy="1402202"/>
            <a:chOff x="377759" y="5041405"/>
            <a:chExt cx="2468880" cy="1402202"/>
          </a:xfrm>
        </p:grpSpPr>
        <p:sp>
          <p:nvSpPr>
            <p:cNvPr id="44" name="Rectangle 43"/>
            <p:cNvSpPr/>
            <p:nvPr/>
          </p:nvSpPr>
          <p:spPr>
            <a:xfrm>
              <a:off x="377759" y="504140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Customer Service</a:t>
              </a:r>
            </a:p>
          </p:txBody>
        </p:sp>
        <p:sp>
          <p:nvSpPr>
            <p:cNvPr id="45" name="Rectangle 44"/>
            <p:cNvSpPr/>
            <p:nvPr/>
          </p:nvSpPr>
          <p:spPr>
            <a:xfrm>
              <a:off x="377759" y="541339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Field Service</a:t>
              </a:r>
            </a:p>
          </p:txBody>
        </p:sp>
        <p:sp>
          <p:nvSpPr>
            <p:cNvPr id="46" name="Rectangle 45"/>
            <p:cNvSpPr/>
            <p:nvPr/>
          </p:nvSpPr>
          <p:spPr>
            <a:xfrm>
              <a:off x="377759" y="5785383"/>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Sales Automation</a:t>
              </a:r>
            </a:p>
          </p:txBody>
        </p:sp>
        <p:sp>
          <p:nvSpPr>
            <p:cNvPr id="47" name="Rectangle 46"/>
            <p:cNvSpPr/>
            <p:nvPr/>
          </p:nvSpPr>
          <p:spPr>
            <a:xfrm>
              <a:off x="377759" y="615737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Operations</a:t>
              </a:r>
            </a:p>
          </p:txBody>
        </p:sp>
        <p:cxnSp>
          <p:nvCxnSpPr>
            <p:cNvPr id="48" name="Straight Connector 47"/>
            <p:cNvCxnSpPr/>
            <p:nvPr/>
          </p:nvCxnSpPr>
          <p:spPr>
            <a:xfrm>
              <a:off x="1497899" y="5370516"/>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7899" y="5742505"/>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97899" y="6114493"/>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Business apps"/>
          <p:cNvSpPr/>
          <p:nvPr/>
        </p:nvSpPr>
        <p:spPr>
          <a:xfrm>
            <a:off x="3159832" y="1277415"/>
            <a:ext cx="1508747"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Dynamics</a:t>
            </a:r>
          </a:p>
        </p:txBody>
      </p:sp>
      <p:grpSp>
        <p:nvGrpSpPr>
          <p:cNvPr id="52" name="Content row 2"/>
          <p:cNvGrpSpPr/>
          <p:nvPr/>
        </p:nvGrpSpPr>
        <p:grpSpPr>
          <a:xfrm>
            <a:off x="344177" y="5038926"/>
            <a:ext cx="2468880" cy="1402202"/>
            <a:chOff x="377759" y="5041405"/>
            <a:chExt cx="2468880" cy="1402202"/>
          </a:xfrm>
        </p:grpSpPr>
        <p:sp>
          <p:nvSpPr>
            <p:cNvPr id="53" name="Rectangle 52"/>
            <p:cNvSpPr/>
            <p:nvPr/>
          </p:nvSpPr>
          <p:spPr>
            <a:xfrm>
              <a:off x="377759" y="504140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Collaboration</a:t>
              </a:r>
            </a:p>
          </p:txBody>
        </p:sp>
        <p:sp>
          <p:nvSpPr>
            <p:cNvPr id="54" name="Rectangle 53"/>
            <p:cNvSpPr/>
            <p:nvPr/>
          </p:nvSpPr>
          <p:spPr>
            <a:xfrm>
              <a:off x="377759" y="541339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Creation</a:t>
              </a:r>
            </a:p>
          </p:txBody>
        </p:sp>
        <p:sp>
          <p:nvSpPr>
            <p:cNvPr id="55" name="Rectangle 54"/>
            <p:cNvSpPr/>
            <p:nvPr/>
          </p:nvSpPr>
          <p:spPr>
            <a:xfrm>
              <a:off x="377759" y="5785383"/>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Mobile</a:t>
              </a:r>
            </a:p>
          </p:txBody>
        </p:sp>
        <p:sp>
          <p:nvSpPr>
            <p:cNvPr id="56" name="Rectangle 55"/>
            <p:cNvSpPr/>
            <p:nvPr/>
          </p:nvSpPr>
          <p:spPr>
            <a:xfrm>
              <a:off x="377759" y="615737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Business Insights</a:t>
              </a:r>
            </a:p>
          </p:txBody>
        </p:sp>
        <p:cxnSp>
          <p:nvCxnSpPr>
            <p:cNvPr id="57" name="Straight Connector 56"/>
            <p:cNvCxnSpPr/>
            <p:nvPr/>
          </p:nvCxnSpPr>
          <p:spPr>
            <a:xfrm>
              <a:off x="1497899" y="5370516"/>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497899" y="5742505"/>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497899" y="6114493"/>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Business apps"/>
          <p:cNvSpPr/>
          <p:nvPr/>
        </p:nvSpPr>
        <p:spPr>
          <a:xfrm>
            <a:off x="772553" y="1274936"/>
            <a:ext cx="1601721"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Office 365</a:t>
            </a:r>
          </a:p>
        </p:txBody>
      </p:sp>
      <p:grpSp>
        <p:nvGrpSpPr>
          <p:cNvPr id="62" name="Content row 2"/>
          <p:cNvGrpSpPr/>
          <p:nvPr/>
        </p:nvGrpSpPr>
        <p:grpSpPr>
          <a:xfrm>
            <a:off x="4949866" y="5038926"/>
            <a:ext cx="2468880" cy="1402202"/>
            <a:chOff x="377759" y="5041405"/>
            <a:chExt cx="2468880" cy="1402202"/>
          </a:xfrm>
        </p:grpSpPr>
        <p:sp>
          <p:nvSpPr>
            <p:cNvPr id="67" name="Rectangle 66"/>
            <p:cNvSpPr/>
            <p:nvPr/>
          </p:nvSpPr>
          <p:spPr>
            <a:xfrm>
              <a:off x="377759" y="504140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Identity</a:t>
              </a:r>
            </a:p>
          </p:txBody>
        </p:sp>
        <p:sp>
          <p:nvSpPr>
            <p:cNvPr id="68" name="Rectangle 67"/>
            <p:cNvSpPr/>
            <p:nvPr/>
          </p:nvSpPr>
          <p:spPr>
            <a:xfrm>
              <a:off x="377759" y="541339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Device</a:t>
              </a:r>
            </a:p>
          </p:txBody>
        </p:sp>
        <p:sp>
          <p:nvSpPr>
            <p:cNvPr id="69" name="Rectangle 68"/>
            <p:cNvSpPr/>
            <p:nvPr/>
          </p:nvSpPr>
          <p:spPr>
            <a:xfrm>
              <a:off x="377759" y="5785383"/>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Apps and Data</a:t>
              </a:r>
            </a:p>
          </p:txBody>
        </p:sp>
        <p:sp>
          <p:nvSpPr>
            <p:cNvPr id="70" name="Rectangle 69"/>
            <p:cNvSpPr/>
            <p:nvPr/>
          </p:nvSpPr>
          <p:spPr>
            <a:xfrm>
              <a:off x="377759" y="615737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Infrastructure</a:t>
              </a:r>
            </a:p>
          </p:txBody>
        </p:sp>
        <p:cxnSp>
          <p:nvCxnSpPr>
            <p:cNvPr id="71" name="Straight Connector 70"/>
            <p:cNvCxnSpPr/>
            <p:nvPr/>
          </p:nvCxnSpPr>
          <p:spPr>
            <a:xfrm>
              <a:off x="1497899" y="5370516"/>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497899" y="5742505"/>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497899" y="6114493"/>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Business apps"/>
          <p:cNvSpPr/>
          <p:nvPr/>
        </p:nvSpPr>
        <p:spPr>
          <a:xfrm>
            <a:off x="4715411" y="1025381"/>
            <a:ext cx="2763497"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Secure Productive Enterprise &amp;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Operations Management Suite</a:t>
            </a:r>
          </a:p>
        </p:txBody>
      </p:sp>
      <p:grpSp>
        <p:nvGrpSpPr>
          <p:cNvPr id="75" name="Content row 2"/>
          <p:cNvGrpSpPr/>
          <p:nvPr/>
        </p:nvGrpSpPr>
        <p:grpSpPr>
          <a:xfrm>
            <a:off x="7177157" y="5038926"/>
            <a:ext cx="2468880" cy="1402202"/>
            <a:chOff x="377759" y="5041405"/>
            <a:chExt cx="2468880" cy="1402202"/>
          </a:xfrm>
        </p:grpSpPr>
        <p:sp>
          <p:nvSpPr>
            <p:cNvPr id="76" name="Rectangle 75"/>
            <p:cNvSpPr/>
            <p:nvPr/>
          </p:nvSpPr>
          <p:spPr>
            <a:xfrm>
              <a:off x="377759" y="504140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Data Visualization</a:t>
              </a:r>
            </a:p>
          </p:txBody>
        </p:sp>
        <p:sp>
          <p:nvSpPr>
            <p:cNvPr id="77" name="Rectangle 76"/>
            <p:cNvSpPr/>
            <p:nvPr/>
          </p:nvSpPr>
          <p:spPr>
            <a:xfrm>
              <a:off x="377759" y="541339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Big Data</a:t>
              </a:r>
            </a:p>
          </p:txBody>
        </p:sp>
        <p:sp>
          <p:nvSpPr>
            <p:cNvPr id="78" name="Rectangle 77"/>
            <p:cNvSpPr/>
            <p:nvPr/>
          </p:nvSpPr>
          <p:spPr>
            <a:xfrm>
              <a:off x="377759" y="5785383"/>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Machine Learning</a:t>
              </a:r>
            </a:p>
          </p:txBody>
        </p:sp>
        <p:sp>
          <p:nvSpPr>
            <p:cNvPr id="79" name="Rectangle 78"/>
            <p:cNvSpPr/>
            <p:nvPr/>
          </p:nvSpPr>
          <p:spPr>
            <a:xfrm>
              <a:off x="377759" y="615737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Cognitive Intelligence</a:t>
              </a:r>
            </a:p>
          </p:txBody>
        </p:sp>
        <p:cxnSp>
          <p:nvCxnSpPr>
            <p:cNvPr id="80" name="Straight Connector 79"/>
            <p:cNvCxnSpPr/>
            <p:nvPr/>
          </p:nvCxnSpPr>
          <p:spPr>
            <a:xfrm>
              <a:off x="1497899" y="5370516"/>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497899" y="5742505"/>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497899" y="6114493"/>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3" name="Business apps"/>
          <p:cNvSpPr/>
          <p:nvPr/>
        </p:nvSpPr>
        <p:spPr>
          <a:xfrm>
            <a:off x="7323460" y="1086935"/>
            <a:ext cx="2176273" cy="120032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Cortana Intelligence Suite</a:t>
            </a:r>
          </a:p>
        </p:txBody>
      </p:sp>
      <p:grpSp>
        <p:nvGrpSpPr>
          <p:cNvPr id="84" name="Content row 2"/>
          <p:cNvGrpSpPr/>
          <p:nvPr/>
        </p:nvGrpSpPr>
        <p:grpSpPr>
          <a:xfrm>
            <a:off x="9442055" y="5038926"/>
            <a:ext cx="2468880" cy="1402202"/>
            <a:chOff x="377759" y="5041405"/>
            <a:chExt cx="2468880" cy="1402202"/>
          </a:xfrm>
        </p:grpSpPr>
        <p:sp>
          <p:nvSpPr>
            <p:cNvPr id="85" name="Rectangle 84"/>
            <p:cNvSpPr/>
            <p:nvPr/>
          </p:nvSpPr>
          <p:spPr>
            <a:xfrm>
              <a:off x="377759" y="504140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Web and Mobile</a:t>
              </a:r>
            </a:p>
          </p:txBody>
        </p:sp>
        <p:sp>
          <p:nvSpPr>
            <p:cNvPr id="86" name="Rectangle 85"/>
            <p:cNvSpPr/>
            <p:nvPr/>
          </p:nvSpPr>
          <p:spPr>
            <a:xfrm>
              <a:off x="377759" y="541339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Internet of Things</a:t>
              </a:r>
            </a:p>
          </p:txBody>
        </p:sp>
        <p:sp>
          <p:nvSpPr>
            <p:cNvPr id="87" name="Rectangle 86"/>
            <p:cNvSpPr/>
            <p:nvPr/>
          </p:nvSpPr>
          <p:spPr>
            <a:xfrm>
              <a:off x="377759" y="5785383"/>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Data Management</a:t>
              </a:r>
            </a:p>
          </p:txBody>
        </p:sp>
        <p:sp>
          <p:nvSpPr>
            <p:cNvPr id="88" name="Rectangle 87"/>
            <p:cNvSpPr/>
            <p:nvPr/>
          </p:nvSpPr>
          <p:spPr>
            <a:xfrm>
              <a:off x="377759" y="6157375"/>
              <a:ext cx="2468880" cy="286232"/>
            </a:xfrm>
            <a:prstGeom prst="rect">
              <a:avLst/>
            </a:prstGeom>
          </p:spPr>
          <p:txBody>
            <a:bodyPr wrap="square" anchor="ctr">
              <a:spAutoFit/>
            </a:bodyPr>
            <a:lstStyle/>
            <a:p>
              <a:pPr marL="0" marR="0" lvl="0" indent="0" algn="ctr" defTabSz="914400" eaLnBrk="1" fontAlgn="auto" latinLnBrk="0" hangingPunct="1">
                <a:lnSpc>
                  <a:spcPct val="90000"/>
                </a:lnSpc>
                <a:spcBef>
                  <a:spcPts val="800"/>
                </a:spcBef>
                <a:spcAft>
                  <a:spcPts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Microservices</a:t>
              </a:r>
            </a:p>
          </p:txBody>
        </p:sp>
        <p:cxnSp>
          <p:nvCxnSpPr>
            <p:cNvPr id="89" name="Straight Connector 88"/>
            <p:cNvCxnSpPr/>
            <p:nvPr/>
          </p:nvCxnSpPr>
          <p:spPr>
            <a:xfrm>
              <a:off x="1497899" y="5370516"/>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497899" y="5742505"/>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497899" y="6114493"/>
              <a:ext cx="228600" cy="0"/>
            </a:xfrm>
            <a:prstGeom prst="line">
              <a:avLst/>
            </a:prstGeom>
            <a:ln w="158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2" name="Business apps"/>
          <p:cNvSpPr/>
          <p:nvPr/>
        </p:nvSpPr>
        <p:spPr>
          <a:xfrm>
            <a:off x="10180229" y="1274936"/>
            <a:ext cx="982128"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dirty="0">
                <a:ln>
                  <a:noFill/>
                </a:ln>
                <a:solidFill>
                  <a:schemeClr val="accent1"/>
                </a:solidFill>
                <a:effectLst/>
                <a:uLnTx/>
                <a:uFillTx/>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175311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1111250" y="1482725"/>
            <a:ext cx="11080750" cy="4770473"/>
          </a:xfrm>
        </p:spPr>
        <p:txBody>
          <a:bodyPr/>
          <a:lstStyle/>
          <a:p>
            <a:r>
              <a:rPr lang="en-US" dirty="0"/>
              <a:t>Visit </a:t>
            </a:r>
            <a:r>
              <a:rPr lang="en-US" dirty="0">
                <a:hlinkClick r:id="rId2"/>
              </a:rPr>
              <a:t>www.ITProCloudEssentials.com</a:t>
            </a:r>
            <a:endParaRPr lang="en-US" dirty="0"/>
          </a:p>
          <a:p>
            <a:pPr lvl="1"/>
            <a:r>
              <a:rPr lang="en-US" dirty="0"/>
              <a:t>Free Azure Credits</a:t>
            </a:r>
          </a:p>
          <a:p>
            <a:pPr lvl="1"/>
            <a:r>
              <a:rPr lang="en-US" dirty="0"/>
              <a:t>Skills Assessments and Training Paths for the Cloud</a:t>
            </a:r>
          </a:p>
          <a:p>
            <a:pPr marL="336145" lvl="1" indent="0">
              <a:buNone/>
            </a:pPr>
            <a:endParaRPr lang="en-US" dirty="0"/>
          </a:p>
          <a:p>
            <a:r>
              <a:rPr lang="en-US" dirty="0"/>
              <a:t>Learn more about DevOps</a:t>
            </a:r>
          </a:p>
          <a:p>
            <a:pPr lvl="1"/>
            <a:r>
              <a:rPr lang="en-US" dirty="0"/>
              <a:t>DevOps Factory - https://www.thedevopsfactory.com/</a:t>
            </a:r>
          </a:p>
          <a:p>
            <a:pPr lvl="1"/>
            <a:r>
              <a:rPr lang="en-US" dirty="0"/>
              <a:t>DevOps Dimensions on Ch9 – </a:t>
            </a:r>
            <a:br>
              <a:rPr lang="en-US" dirty="0"/>
            </a:br>
            <a:r>
              <a:rPr lang="en-US" dirty="0"/>
              <a:t>https://channel9.msdn.com/Shows/DevOps-Dimension</a:t>
            </a:r>
          </a:p>
          <a:p>
            <a:pPr lvl="1"/>
            <a:endParaRPr lang="en-US" dirty="0"/>
          </a:p>
          <a:p>
            <a:endParaRPr lang="en-US" dirty="0"/>
          </a:p>
        </p:txBody>
      </p:sp>
    </p:spTree>
    <p:extLst>
      <p:ext uri="{BB962C8B-B14F-4D97-AF65-F5344CB8AC3E}">
        <p14:creationId xmlns:p14="http://schemas.microsoft.com/office/powerpoint/2010/main" val="13233523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1216935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ctrTitle"/>
          </p:nvPr>
        </p:nvSpPr>
        <p:spPr>
          <a:xfrm>
            <a:off x="606175" y="2193517"/>
            <a:ext cx="11034445" cy="2387600"/>
          </a:xfrm>
        </p:spPr>
        <p:txBody>
          <a:bodyPr>
            <a:noAutofit/>
          </a:bodyPr>
          <a:lstStyle/>
          <a:p>
            <a:pPr algn="ctr"/>
            <a:r>
              <a:rPr lang="en-US" sz="19900" dirty="0"/>
              <a:t>Extra</a:t>
            </a:r>
            <a:endParaRPr lang="en-US" sz="9600" dirty="0">
              <a:solidFill>
                <a:schemeClr val="bg1"/>
              </a:solidFill>
            </a:endParaRPr>
          </a:p>
        </p:txBody>
      </p:sp>
    </p:spTree>
    <p:extLst>
      <p:ext uri="{BB962C8B-B14F-4D97-AF65-F5344CB8AC3E}">
        <p14:creationId xmlns:p14="http://schemas.microsoft.com/office/powerpoint/2010/main" val="3692548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655078" cy="899537"/>
          </a:xfrm>
        </p:spPr>
        <p:txBody>
          <a:bodyPr/>
          <a:lstStyle/>
          <a:p>
            <a:r>
              <a:rPr lang="en-US" dirty="0"/>
              <a:t>Containers</a:t>
            </a:r>
            <a:br>
              <a:rPr lang="en-US" sz="4705" dirty="0"/>
            </a:br>
            <a:r>
              <a:rPr lang="en-US" sz="3137" spc="-39" dirty="0">
                <a:gradFill>
                  <a:gsLst>
                    <a:gs pos="38614">
                      <a:schemeClr val="tx1"/>
                    </a:gs>
                    <a:gs pos="85000">
                      <a:schemeClr val="tx1"/>
                    </a:gs>
                  </a:gsLst>
                  <a:lin ang="5400000" scaled="0"/>
                </a:gradFill>
              </a:rPr>
              <a:t>A new approach to build, ship, deploy, and instantiate applications</a:t>
            </a:r>
          </a:p>
        </p:txBody>
      </p:sp>
      <p:sp>
        <p:nvSpPr>
          <p:cNvPr id="24" name="Rectangle 23"/>
          <p:cNvSpPr/>
          <p:nvPr/>
        </p:nvSpPr>
        <p:spPr bwMode="auto">
          <a:xfrm>
            <a:off x="4226233" y="2292552"/>
            <a:ext cx="509634" cy="3464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p:cNvGrpSpPr/>
          <p:nvPr/>
        </p:nvGrpSpPr>
        <p:grpSpPr>
          <a:xfrm>
            <a:off x="449916" y="2089284"/>
            <a:ext cx="1166719" cy="1362197"/>
            <a:chOff x="458937" y="2130682"/>
            <a:chExt cx="1190114" cy="1389512"/>
          </a:xfrm>
        </p:grpSpPr>
        <p:grpSp>
          <p:nvGrpSpPr>
            <p:cNvPr id="53" name="Group 52"/>
            <p:cNvGrpSpPr/>
            <p:nvPr/>
          </p:nvGrpSpPr>
          <p:grpSpPr>
            <a:xfrm>
              <a:off x="458937" y="2130682"/>
              <a:ext cx="1190114" cy="919161"/>
              <a:chOff x="1607293" y="2529497"/>
              <a:chExt cx="1422577" cy="1098699"/>
            </a:xfrm>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nvGrpSpPr>
              <p:cNvPr id="52" name="Group 51"/>
              <p:cNvGrpSpPr/>
              <p:nvPr/>
            </p:nvGrpSpPr>
            <p:grpSpPr>
              <a:xfrm>
                <a:off x="2061884" y="2634924"/>
                <a:ext cx="513394" cy="576136"/>
                <a:chOff x="2304394" y="2806764"/>
                <a:chExt cx="203894" cy="228812"/>
              </a:xfrm>
              <a:solidFill>
                <a:schemeClr val="bg1"/>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grpSp>
        <p:sp>
          <p:nvSpPr>
            <p:cNvPr id="55" name="TextBox 54"/>
            <p:cNvSpPr txBox="1"/>
            <p:nvPr/>
          </p:nvSpPr>
          <p:spPr>
            <a:xfrm>
              <a:off x="466493" y="3040063"/>
              <a:ext cx="1175001" cy="480131"/>
            </a:xfrm>
            <a:prstGeom prst="rect">
              <a:avLst/>
            </a:prstGeom>
            <a:noFill/>
          </p:spPr>
          <p:txBody>
            <a:bodyPr wrap="none" lIns="0" tIns="89642" rIns="0" bIns="0"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74257">
                        <a:schemeClr val="accent4"/>
                      </a:gs>
                      <a:gs pos="40000">
                        <a:schemeClr val="accent4"/>
                      </a:gs>
                    </a:gsLst>
                    <a:lin ang="5400000" scaled="0"/>
                  </a:gradFill>
                  <a:effectLst/>
                  <a:uLnTx/>
                  <a:uFillTx/>
                  <a:latin typeface="+mj-lt"/>
                  <a:ea typeface="MS PGothic" pitchFamily="34" charset="-128"/>
                  <a:cs typeface="Segoe UI" pitchFamily="34" charset="0"/>
                </a:rPr>
                <a:t>Physical</a:t>
              </a:r>
            </a:p>
          </p:txBody>
        </p:sp>
      </p:grpSp>
      <p:sp>
        <p:nvSpPr>
          <p:cNvPr id="60" name="TextBox 59"/>
          <p:cNvSpPr txBox="1"/>
          <p:nvPr/>
        </p:nvSpPr>
        <p:spPr>
          <a:xfrm>
            <a:off x="2071677" y="2082872"/>
            <a:ext cx="3592289" cy="1368115"/>
          </a:xfrm>
          <a:prstGeom prst="rect">
            <a:avLst/>
          </a:prstGeom>
          <a:noFill/>
        </p:spPr>
        <p:txBody>
          <a:bodyPr wrap="square" lIns="179259" tIns="143407" rIns="179259" bIns="143407" rtlCol="0">
            <a:spAutoFit/>
          </a:bodyPr>
          <a:lstStyle/>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Applications traditionally built and deployed onto physical systems with </a:t>
            </a:r>
            <a:b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b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1:1 relationship</a:t>
            </a:r>
          </a:p>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New applications often required new physical systems for isolation of resources</a:t>
            </a:r>
          </a:p>
        </p:txBody>
      </p:sp>
      <p:sp>
        <p:nvSpPr>
          <p:cNvPr id="61" name="TextBox 60"/>
          <p:cNvSpPr txBox="1"/>
          <p:nvPr/>
        </p:nvSpPr>
        <p:spPr>
          <a:xfrm>
            <a:off x="2071677" y="4075362"/>
            <a:ext cx="3576112" cy="2187475"/>
          </a:xfrm>
          <a:prstGeom prst="rect">
            <a:avLst/>
          </a:prstGeom>
          <a:noFill/>
        </p:spPr>
        <p:txBody>
          <a:bodyPr wrap="square" lIns="179259" tIns="143407" rIns="179259" bIns="143407" rtlCol="0">
            <a:spAutoFit/>
          </a:bodyPr>
          <a:lstStyle>
            <a:defPPr>
              <a:defRPr lang="en-US"/>
            </a:defPPr>
            <a:lvl2pPr marL="0" lvl="1" defTabSz="462294" fontAlgn="base">
              <a:lnSpc>
                <a:spcPct val="90000"/>
              </a:lnSpc>
              <a:spcBef>
                <a:spcPts val="600"/>
              </a:spcBef>
              <a:spcAft>
                <a:spcPct val="0"/>
              </a:spcAft>
              <a:buClr>
                <a:srgbClr val="EFEFEF"/>
              </a:buClr>
              <a:buSzPct val="90000"/>
              <a:defRPr sz="1600">
                <a:gradFill>
                  <a:gsLst>
                    <a:gs pos="2917">
                      <a:srgbClr val="505050"/>
                    </a:gs>
                    <a:gs pos="100000">
                      <a:srgbClr val="505050"/>
                    </a:gs>
                  </a:gsLst>
                  <a:lin ang="5400000" scaled="0"/>
                </a:gradFill>
                <a:ea typeface="MS PGothic" pitchFamily="34" charset="-128"/>
              </a:defRPr>
            </a:lvl2pPr>
          </a:lstStyle>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Higher consolidation ratios and </a:t>
            </a:r>
            <a:b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b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better utilization</a:t>
            </a:r>
          </a:p>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Faster app deployment than in a traditional, physical environment</a:t>
            </a:r>
          </a:p>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Apps deployed into VMs with </a:t>
            </a:r>
            <a:b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b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high compatibility success</a:t>
            </a:r>
          </a:p>
          <a:p>
            <a:pPr marL="0" marR="0" lvl="1" indent="0" defTabSz="453187" eaLnBrk="1" fontAlgn="base" latinLnBrk="0" hangingPunct="1">
              <a:lnSpc>
                <a:spcPct val="90000"/>
              </a:lnSpc>
              <a:spcBef>
                <a:spcPts val="980"/>
              </a:spcBef>
              <a:spcAft>
                <a:spcPct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Apps benefited from key VM </a:t>
            </a:r>
            <a:b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b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features i.e., live migration, HA</a:t>
            </a:r>
          </a:p>
        </p:txBody>
      </p:sp>
      <p:cxnSp>
        <p:nvCxnSpPr>
          <p:cNvPr id="63" name="Straight Connector 62"/>
          <p:cNvCxnSpPr/>
          <p:nvPr/>
        </p:nvCxnSpPr>
        <p:spPr>
          <a:xfrm>
            <a:off x="6096000" y="2082872"/>
            <a:ext cx="0" cy="4304642"/>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540699" y="2092145"/>
            <a:ext cx="2311275" cy="2245905"/>
            <a:chOff x="6671853" y="2133600"/>
            <a:chExt cx="2357621" cy="2290940"/>
          </a:xfrm>
        </p:grpSpPr>
        <p:grpSp>
          <p:nvGrpSpPr>
            <p:cNvPr id="57" name="Group 56"/>
            <p:cNvGrpSpPr/>
            <p:nvPr/>
          </p:nvGrpSpPr>
          <p:grpSpPr>
            <a:xfrm>
              <a:off x="6671853" y="2133600"/>
              <a:ext cx="2357621" cy="1820862"/>
              <a:chOff x="6671853" y="2133600"/>
              <a:chExt cx="2357621" cy="1820862"/>
            </a:xfrm>
          </p:grpSpPr>
          <p:sp>
            <p:nvSpPr>
              <p:cNvPr id="65" name="Freeform 5"/>
              <p:cNvSpPr>
                <a:spLocks noChangeAspect="1" noEditPoints="1"/>
              </p:cNvSpPr>
              <p:nvPr/>
            </p:nvSpPr>
            <p:spPr bwMode="auto">
              <a:xfrm>
                <a:off x="6671853" y="2133600"/>
                <a:ext cx="2357621" cy="182086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nvGrpSpPr>
              <p:cNvPr id="47" name="Group 46"/>
              <p:cNvGrpSpPr/>
              <p:nvPr/>
            </p:nvGrpSpPr>
            <p:grpSpPr>
              <a:xfrm>
                <a:off x="6996081" y="2417194"/>
                <a:ext cx="1750169" cy="789843"/>
                <a:chOff x="6996081" y="2479113"/>
                <a:chExt cx="1750169" cy="789843"/>
              </a:xfrm>
            </p:grpSpPr>
            <p:grpSp>
              <p:nvGrpSpPr>
                <p:cNvPr id="42" name="Group 41"/>
                <p:cNvGrpSpPr/>
                <p:nvPr/>
              </p:nvGrpSpPr>
              <p:grpSpPr>
                <a:xfrm>
                  <a:off x="6996081" y="2933100"/>
                  <a:ext cx="343661" cy="335856"/>
                  <a:chOff x="6938925" y="2999782"/>
                  <a:chExt cx="343661" cy="335856"/>
                </a:xfrm>
              </p:grpSpPr>
              <p:grpSp>
                <p:nvGrpSpPr>
                  <p:cNvPr id="85" name="Group 84"/>
                  <p:cNvGrpSpPr/>
                  <p:nvPr/>
                </p:nvGrpSpPr>
                <p:grpSpPr>
                  <a:xfrm>
                    <a:off x="7021433" y="3061724"/>
                    <a:ext cx="178644" cy="200476"/>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86" name="Rounded Rectangle 85"/>
                  <p:cNvSpPr/>
                  <p:nvPr/>
                </p:nvSpPr>
                <p:spPr bwMode="auto">
                  <a:xfrm>
                    <a:off x="6938925"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p:cNvGrpSpPr/>
                <p:nvPr/>
              </p:nvGrpSpPr>
              <p:grpSpPr>
                <a:xfrm>
                  <a:off x="7464917" y="2933100"/>
                  <a:ext cx="343661" cy="335856"/>
                  <a:chOff x="7454418" y="2999782"/>
                  <a:chExt cx="343661" cy="335856"/>
                </a:xfrm>
              </p:grpSpPr>
              <p:grpSp>
                <p:nvGrpSpPr>
                  <p:cNvPr id="91" name="Group 90"/>
                  <p:cNvGrpSpPr/>
                  <p:nvPr/>
                </p:nvGrpSpPr>
                <p:grpSpPr>
                  <a:xfrm>
                    <a:off x="7536926" y="3061724"/>
                    <a:ext cx="178644" cy="200476"/>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92" name="Rounded Rectangle 91"/>
                  <p:cNvSpPr/>
                  <p:nvPr/>
                </p:nvSpPr>
                <p:spPr bwMode="auto">
                  <a:xfrm>
                    <a:off x="7454418"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p:cNvGrpSpPr/>
                <p:nvPr/>
              </p:nvGrpSpPr>
              <p:grpSpPr>
                <a:xfrm>
                  <a:off x="7933753" y="2933100"/>
                  <a:ext cx="343661" cy="335856"/>
                  <a:chOff x="7961202" y="2999782"/>
                  <a:chExt cx="343661" cy="335856"/>
                </a:xfrm>
              </p:grpSpPr>
              <p:grpSp>
                <p:nvGrpSpPr>
                  <p:cNvPr id="97" name="Group 96"/>
                  <p:cNvGrpSpPr/>
                  <p:nvPr/>
                </p:nvGrpSpPr>
                <p:grpSpPr>
                  <a:xfrm>
                    <a:off x="8043710" y="3061724"/>
                    <a:ext cx="178644" cy="200476"/>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98" name="Rounded Rectangle 97"/>
                  <p:cNvSpPr/>
                  <p:nvPr/>
                </p:nvSpPr>
                <p:spPr bwMode="auto">
                  <a:xfrm>
                    <a:off x="7961202"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p:cNvGrpSpPr/>
                <p:nvPr/>
              </p:nvGrpSpPr>
              <p:grpSpPr>
                <a:xfrm>
                  <a:off x="8402589" y="2933100"/>
                  <a:ext cx="343661" cy="335856"/>
                  <a:chOff x="8464507" y="2999782"/>
                  <a:chExt cx="343661" cy="335856"/>
                </a:xfrm>
              </p:grpSpPr>
              <p:grpSp>
                <p:nvGrpSpPr>
                  <p:cNvPr id="103" name="Group 102"/>
                  <p:cNvGrpSpPr/>
                  <p:nvPr/>
                </p:nvGrpSpPr>
                <p:grpSpPr>
                  <a:xfrm>
                    <a:off x="8547015" y="3061724"/>
                    <a:ext cx="178644" cy="200476"/>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04" name="Rounded Rectangle 103"/>
                  <p:cNvSpPr/>
                  <p:nvPr/>
                </p:nvSpPr>
                <p:spPr bwMode="auto">
                  <a:xfrm>
                    <a:off x="8464507"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p:cNvGrpSpPr/>
                <p:nvPr/>
              </p:nvGrpSpPr>
              <p:grpSpPr>
                <a:xfrm>
                  <a:off x="7224580" y="2479113"/>
                  <a:ext cx="343661" cy="335856"/>
                  <a:chOff x="7186476" y="2479113"/>
                  <a:chExt cx="343661" cy="335856"/>
                </a:xfrm>
              </p:grpSpPr>
              <p:grpSp>
                <p:nvGrpSpPr>
                  <p:cNvPr id="109" name="Group 108"/>
                  <p:cNvGrpSpPr/>
                  <p:nvPr/>
                </p:nvGrpSpPr>
                <p:grpSpPr>
                  <a:xfrm>
                    <a:off x="7268984" y="2541055"/>
                    <a:ext cx="178644" cy="200476"/>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10" name="Rounded Rectangle 109"/>
                  <p:cNvSpPr/>
                  <p:nvPr/>
                </p:nvSpPr>
                <p:spPr bwMode="auto">
                  <a:xfrm>
                    <a:off x="718647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p:cNvGrpSpPr/>
                <p:nvPr/>
              </p:nvGrpSpPr>
              <p:grpSpPr>
                <a:xfrm>
                  <a:off x="7689140" y="2479113"/>
                  <a:ext cx="343661" cy="335856"/>
                  <a:chOff x="7693261" y="2479113"/>
                  <a:chExt cx="343661" cy="335856"/>
                </a:xfrm>
              </p:grpSpPr>
              <p:grpSp>
                <p:nvGrpSpPr>
                  <p:cNvPr id="115" name="Group 114"/>
                  <p:cNvGrpSpPr/>
                  <p:nvPr/>
                </p:nvGrpSpPr>
                <p:grpSpPr>
                  <a:xfrm>
                    <a:off x="7775769" y="2541055"/>
                    <a:ext cx="178644" cy="200476"/>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16" name="Rounded Rectangle 115"/>
                  <p:cNvSpPr/>
                  <p:nvPr/>
                </p:nvSpPr>
                <p:spPr bwMode="auto">
                  <a:xfrm>
                    <a:off x="7693261"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p:cNvGrpSpPr/>
                <p:nvPr/>
              </p:nvGrpSpPr>
              <p:grpSpPr>
                <a:xfrm>
                  <a:off x="8153700" y="2479113"/>
                  <a:ext cx="343661" cy="335856"/>
                  <a:chOff x="8196566" y="2479113"/>
                  <a:chExt cx="343661" cy="335856"/>
                </a:xfrm>
              </p:grpSpPr>
              <p:grpSp>
                <p:nvGrpSpPr>
                  <p:cNvPr id="121" name="Group 120"/>
                  <p:cNvGrpSpPr/>
                  <p:nvPr/>
                </p:nvGrpSpPr>
                <p:grpSpPr>
                  <a:xfrm>
                    <a:off x="8279074" y="2541055"/>
                    <a:ext cx="178644" cy="200476"/>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22" name="Rounded Rectangle 121"/>
                  <p:cNvSpPr/>
                  <p:nvPr/>
                </p:nvSpPr>
                <p:spPr bwMode="auto">
                  <a:xfrm>
                    <a:off x="819656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p:cNvSpPr txBox="1"/>
            <p:nvPr/>
          </p:nvSpPr>
          <p:spPr>
            <a:xfrm>
              <a:off x="6745304" y="3944416"/>
              <a:ext cx="2210719" cy="480124"/>
            </a:xfrm>
            <a:prstGeom prst="rect">
              <a:avLst/>
            </a:prstGeom>
            <a:noFill/>
          </p:spPr>
          <p:txBody>
            <a:bodyPr wrap="none" lIns="0" tIns="89642" rIns="0" bIns="0" rtlCol="0">
              <a:spAutoFit/>
            </a:bodyPr>
            <a:lstStyle>
              <a:defPPr>
                <a:defRPr lang="en-US"/>
              </a:defPPr>
              <a:lvl1pPr algn="ctr" defTabSz="932563">
                <a:lnSpc>
                  <a:spcPct val="90000"/>
                </a:lnSpc>
                <a:spcAft>
                  <a:spcPts val="600"/>
                </a:spcAft>
                <a:defRPr sz="2800">
                  <a:gradFill>
                    <a:gsLst>
                      <a:gs pos="5941">
                        <a:schemeClr val="accent2"/>
                      </a:gs>
                      <a:gs pos="17699">
                        <a:schemeClr val="accent2"/>
                      </a:gs>
                    </a:gsLst>
                    <a:lin ang="5400000" scaled="0"/>
                  </a:gradFill>
                  <a:latin typeface="+mj-lt"/>
                  <a:ea typeface="MS PGothic" pitchFamily="34" charset="-128"/>
                  <a:cs typeface="Segoe UI" pitchFamily="34" charset="0"/>
                </a:defRPr>
              </a:lvl1p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5941">
                        <a:schemeClr val="accent2"/>
                      </a:gs>
                      <a:gs pos="17699">
                        <a:schemeClr val="accent2"/>
                      </a:gs>
                    </a:gsLst>
                    <a:lin ang="5400000" scaled="0"/>
                  </a:gradFill>
                  <a:effectLst/>
                  <a:uLnTx/>
                  <a:uFillTx/>
                  <a:latin typeface="+mj-lt"/>
                  <a:ea typeface="MS PGothic" pitchFamily="34" charset="-128"/>
                  <a:cs typeface="Segoe UI" pitchFamily="34" charset="0"/>
                </a:rPr>
                <a:t>Physical/virtual</a:t>
              </a:r>
            </a:p>
          </p:txBody>
        </p:sp>
      </p:grpSp>
      <p:sp>
        <p:nvSpPr>
          <p:cNvPr id="129" name="TextBox 128"/>
          <p:cNvSpPr txBox="1"/>
          <p:nvPr/>
        </p:nvSpPr>
        <p:spPr>
          <a:xfrm>
            <a:off x="6596432" y="4498749"/>
            <a:ext cx="4704053" cy="1888765"/>
          </a:xfrm>
          <a:prstGeom prst="rect">
            <a:avLst/>
          </a:prstGeom>
          <a:noFill/>
        </p:spPr>
        <p:txBody>
          <a:bodyPr wrap="square" lIns="0" tIns="143407" rIns="179259" bIns="143407" rtlCol="0">
            <a:spAutoFit/>
          </a:bodyPr>
          <a:lstStyle/>
          <a:p>
            <a:pPr marL="0" marR="0" lvl="0" indent="0" defTabSz="896386" eaLnBrk="1" fontAlgn="auto" latinLnBrk="0" hangingPunct="1">
              <a:lnSpc>
                <a:spcPct val="90000"/>
              </a:lnSpc>
              <a:spcBef>
                <a:spcPts val="392"/>
              </a:spcBef>
              <a:spcAft>
                <a:spcPts val="0"/>
              </a:spcAft>
              <a:buClrTx/>
              <a:buSzTx/>
              <a:buFontTx/>
              <a:buNone/>
              <a:tabLst/>
              <a:defRPr/>
            </a:pPr>
            <a:r>
              <a:rPr kumimoji="0" lang="en-US" sz="1961" b="1" i="0" u="none" strike="noStrike" kern="0" cap="none" spc="0" normalizeH="0" baseline="0" noProof="0" dirty="0">
                <a:ln>
                  <a:noFill/>
                </a:ln>
                <a:gradFill>
                  <a:gsLst>
                    <a:gs pos="85149">
                      <a:schemeClr val="accent2"/>
                    </a:gs>
                    <a:gs pos="56000">
                      <a:schemeClr val="accent2"/>
                    </a:gs>
                  </a:gsLst>
                  <a:lin ang="5400000" scaled="0"/>
                </a:gradFill>
                <a:effectLst/>
                <a:uLnTx/>
                <a:uFillTx/>
                <a:latin typeface="+mj-lt"/>
                <a:cs typeface="Segoe UI" pitchFamily="34" charset="0"/>
              </a:rPr>
              <a:t>Key benefits</a:t>
            </a:r>
          </a:p>
          <a:p>
            <a:pPr marL="0" marR="0" lvl="1" indent="0" defTabSz="453187" eaLnBrk="1" fontAlgn="base" latinLnBrk="0" hangingPunct="1">
              <a:lnSpc>
                <a:spcPct val="90000"/>
              </a:lnSpc>
              <a:spcBef>
                <a:spcPts val="588"/>
              </a:spcBef>
              <a:spcAft>
                <a:spcPts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Further accelerate of app deployment</a:t>
            </a:r>
          </a:p>
          <a:p>
            <a:pPr marL="0" marR="0" lvl="1" indent="0" defTabSz="453187" eaLnBrk="1" fontAlgn="base" latinLnBrk="0" hangingPunct="1">
              <a:lnSpc>
                <a:spcPct val="90000"/>
              </a:lnSpc>
              <a:spcBef>
                <a:spcPts val="588"/>
              </a:spcBef>
              <a:spcAft>
                <a:spcPts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Reduce effort to deploy apps</a:t>
            </a:r>
          </a:p>
          <a:p>
            <a:pPr marL="0" marR="0" lvl="1" indent="0" defTabSz="453187" eaLnBrk="1" fontAlgn="base" latinLnBrk="0" hangingPunct="1">
              <a:lnSpc>
                <a:spcPct val="90000"/>
              </a:lnSpc>
              <a:spcBef>
                <a:spcPts val="588"/>
              </a:spcBef>
              <a:spcAft>
                <a:spcPts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Streamline development and testing</a:t>
            </a:r>
          </a:p>
          <a:p>
            <a:pPr marL="0" marR="0" lvl="1" indent="0" defTabSz="453187" eaLnBrk="1" fontAlgn="base" latinLnBrk="0" hangingPunct="1">
              <a:lnSpc>
                <a:spcPct val="90000"/>
              </a:lnSpc>
              <a:spcBef>
                <a:spcPts val="588"/>
              </a:spcBef>
              <a:spcAft>
                <a:spcPts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Lower costs associated with app deployment</a:t>
            </a:r>
          </a:p>
          <a:p>
            <a:pPr marL="0" marR="0" lvl="1" indent="0" defTabSz="453187" eaLnBrk="1" fontAlgn="base" latinLnBrk="0" hangingPunct="1">
              <a:lnSpc>
                <a:spcPct val="90000"/>
              </a:lnSpc>
              <a:spcBef>
                <a:spcPts val="588"/>
              </a:spcBef>
              <a:spcAft>
                <a:spcPts val="0"/>
              </a:spcAft>
              <a:buClr>
                <a:srgbClr val="EFEFEF"/>
              </a:buClr>
              <a:buSzPct val="90000"/>
              <a:buFontTx/>
              <a:buNone/>
              <a:tabLst/>
              <a:defRPr/>
            </a:pPr>
            <a:r>
              <a:rPr kumimoji="0" lang="en-US" sz="1372"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itchFamily="34" charset="-128"/>
              </a:rPr>
              <a:t>Increase server consolidation</a:t>
            </a:r>
          </a:p>
        </p:txBody>
      </p:sp>
      <p:sp>
        <p:nvSpPr>
          <p:cNvPr id="140" name="Rectangle 139"/>
          <p:cNvSpPr/>
          <p:nvPr/>
        </p:nvSpPr>
        <p:spPr>
          <a:xfrm>
            <a:off x="9239575" y="2082871"/>
            <a:ext cx="2044491" cy="1104318"/>
          </a:xfrm>
          <a:prstGeom prst="rect">
            <a:avLst/>
          </a:prstGeom>
        </p:spPr>
        <p:txBody>
          <a:bodyPr wrap="square" lIns="179285" tIns="143428" rIns="179285" bIns="143428">
            <a:spAutoFit/>
          </a:bodyPr>
          <a:lstStyle/>
          <a:p>
            <a:pPr marL="0" marR="0" lvl="0" indent="0" defTabSz="914192"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94059">
                      <a:schemeClr val="tx1"/>
                    </a:gs>
                    <a:gs pos="85149">
                      <a:schemeClr val="tx1"/>
                    </a:gs>
                  </a:gsLst>
                  <a:lin ang="5400000" scaled="0"/>
                </a:gradFill>
                <a:effectLst/>
                <a:uLnTx/>
                <a:uFillTx/>
                <a:latin typeface="+mj-lt"/>
                <a:cs typeface="Segoe UI" pitchFamily="34" charset="0"/>
              </a:rPr>
              <a:t>Package and run apps within</a:t>
            </a:r>
          </a:p>
          <a:p>
            <a:pPr marL="0" marR="0" lvl="0" indent="0" defTabSz="914192"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85149">
                      <a:schemeClr val="accent2"/>
                    </a:gs>
                    <a:gs pos="56000">
                      <a:schemeClr val="accent2"/>
                    </a:gs>
                  </a:gsLst>
                  <a:lin ang="5400000" scaled="0"/>
                </a:gradFill>
                <a:effectLst/>
                <a:uLnTx/>
                <a:uFillTx/>
                <a:latin typeface="+mj-lt"/>
                <a:cs typeface="Segoe UI" pitchFamily="34" charset="0"/>
              </a:rPr>
              <a:t>containers</a:t>
            </a:r>
          </a:p>
        </p:txBody>
      </p:sp>
      <p:sp>
        <p:nvSpPr>
          <p:cNvPr id="130" name="Freeform 5"/>
          <p:cNvSpPr>
            <a:spLocks/>
          </p:cNvSpPr>
          <p:nvPr/>
        </p:nvSpPr>
        <p:spPr bwMode="auto">
          <a:xfrm flipH="1">
            <a:off x="1907241" y="2082872"/>
            <a:ext cx="155629" cy="1346129"/>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2" name="Freeform 5"/>
          <p:cNvSpPr>
            <a:spLocks/>
          </p:cNvSpPr>
          <p:nvPr/>
        </p:nvSpPr>
        <p:spPr bwMode="auto">
          <a:xfrm flipH="1">
            <a:off x="1907241" y="4075362"/>
            <a:ext cx="155629" cy="2186519"/>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endParaRPr>
          </a:p>
        </p:txBody>
      </p:sp>
      <p:grpSp>
        <p:nvGrpSpPr>
          <p:cNvPr id="64" name="Group 63"/>
          <p:cNvGrpSpPr/>
          <p:nvPr/>
        </p:nvGrpSpPr>
        <p:grpSpPr>
          <a:xfrm>
            <a:off x="442884" y="4076644"/>
            <a:ext cx="1174188" cy="2185238"/>
            <a:chOff x="451764" y="4157892"/>
            <a:chExt cx="1197733" cy="2229057"/>
          </a:xfrm>
        </p:grpSpPr>
        <p:sp>
          <p:nvSpPr>
            <p:cNvPr id="4" name="Freeform 5"/>
            <p:cNvSpPr>
              <a:spLocks noChangeAspect="1" noEditPoints="1"/>
            </p:cNvSpPr>
            <p:nvPr/>
          </p:nvSpPr>
          <p:spPr bwMode="auto">
            <a:xfrm>
              <a:off x="451764" y="5010423"/>
              <a:ext cx="1188551" cy="8963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56" name="TextBox 55"/>
            <p:cNvSpPr txBox="1"/>
            <p:nvPr/>
          </p:nvSpPr>
          <p:spPr>
            <a:xfrm>
              <a:off x="566007" y="5906818"/>
              <a:ext cx="975972" cy="480131"/>
            </a:xfrm>
            <a:prstGeom prst="rect">
              <a:avLst/>
            </a:prstGeom>
            <a:noFill/>
          </p:spPr>
          <p:txBody>
            <a:bodyPr wrap="none" lIns="0" tIns="89642" rIns="0" bIns="0" rtlCol="0">
              <a:spAutoFit/>
            </a:bodyPr>
            <a:lstStyle>
              <a:defPPr>
                <a:defRPr lang="en-US"/>
              </a:defPPr>
              <a:lvl1pPr algn="ctr" defTabSz="932563">
                <a:lnSpc>
                  <a:spcPct val="90000"/>
                </a:lnSpc>
                <a:spcAft>
                  <a:spcPts val="600"/>
                </a:spcAft>
                <a:defRPr sz="2800">
                  <a:gradFill>
                    <a:gsLst>
                      <a:gs pos="5941">
                        <a:schemeClr val="accent2"/>
                      </a:gs>
                      <a:gs pos="17699">
                        <a:schemeClr val="accent2"/>
                      </a:gs>
                    </a:gsLst>
                    <a:lin ang="5400000" scaled="0"/>
                  </a:gradFill>
                  <a:latin typeface="+mj-lt"/>
                  <a:ea typeface="MS PGothic" pitchFamily="34" charset="-128"/>
                  <a:cs typeface="Segoe UI" pitchFamily="34" charset="0"/>
                </a:defRPr>
              </a:lvl1p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2745" b="0" i="0" u="none" strike="noStrike" kern="0" cap="none" spc="0" normalizeH="0" baseline="0" noProof="0" dirty="0">
                  <a:ln>
                    <a:noFill/>
                  </a:ln>
                  <a:gradFill>
                    <a:gsLst>
                      <a:gs pos="47525">
                        <a:schemeClr val="accent1"/>
                      </a:gs>
                      <a:gs pos="44000">
                        <a:schemeClr val="accent1"/>
                      </a:gs>
                    </a:gsLst>
                    <a:lin ang="5400000" scaled="0"/>
                  </a:gradFill>
                  <a:effectLst/>
                  <a:uLnTx/>
                  <a:uFillTx/>
                  <a:latin typeface="+mj-lt"/>
                  <a:ea typeface="MS PGothic" pitchFamily="34" charset="-128"/>
                  <a:cs typeface="Segoe UI" pitchFamily="34" charset="0"/>
                </a:rPr>
                <a:t>Virtual</a:t>
              </a:r>
            </a:p>
          </p:txBody>
        </p:sp>
        <p:grpSp>
          <p:nvGrpSpPr>
            <p:cNvPr id="26" name="Group 25"/>
            <p:cNvGrpSpPr/>
            <p:nvPr/>
          </p:nvGrpSpPr>
          <p:grpSpPr>
            <a:xfrm>
              <a:off x="458491" y="4157892"/>
              <a:ext cx="1191006" cy="772424"/>
              <a:chOff x="473495" y="4066450"/>
              <a:chExt cx="1173200" cy="760876"/>
            </a:xfrm>
            <a:solidFill>
              <a:schemeClr val="accent1"/>
            </a:solidFill>
          </p:grpSpPr>
          <p:grpSp>
            <p:nvGrpSpPr>
              <p:cNvPr id="9" name="Group 8"/>
              <p:cNvGrpSpPr/>
              <p:nvPr/>
            </p:nvGrpSpPr>
            <p:grpSpPr>
              <a:xfrm>
                <a:off x="473495" y="4066450"/>
                <a:ext cx="572025" cy="372604"/>
                <a:chOff x="473495" y="4066450"/>
                <a:chExt cx="572025" cy="372604"/>
              </a:xfrm>
              <a:grpFill/>
            </p:grpSpPr>
            <p:grpSp>
              <p:nvGrpSpPr>
                <p:cNvPr id="6" name="Group 5"/>
                <p:cNvGrpSpPr>
                  <a:grpSpLocks noChangeAspect="1"/>
                </p:cNvGrpSpPr>
                <p:nvPr/>
              </p:nvGrpSpPr>
              <p:grpSpPr>
                <a:xfrm>
                  <a:off x="681974" y="4137853"/>
                  <a:ext cx="155066" cy="169928"/>
                  <a:chOff x="693566" y="4035895"/>
                  <a:chExt cx="170573" cy="186921"/>
                </a:xfrm>
                <a:grpFill/>
              </p:grpSpPr>
              <p:sp>
                <p:nvSpPr>
                  <p:cNvPr id="21"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2"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23"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33" name="Freeform 132"/>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34" name="Group 133"/>
              <p:cNvGrpSpPr/>
              <p:nvPr/>
            </p:nvGrpSpPr>
            <p:grpSpPr>
              <a:xfrm>
                <a:off x="1074670" y="4066450"/>
                <a:ext cx="572025" cy="372604"/>
                <a:chOff x="473495" y="4066450"/>
                <a:chExt cx="572025" cy="372604"/>
              </a:xfrm>
              <a:grpFill/>
            </p:grpSpPr>
            <p:grpSp>
              <p:nvGrpSpPr>
                <p:cNvPr id="135" name="Group 134"/>
                <p:cNvGrpSpPr>
                  <a:grpSpLocks noChangeAspect="1"/>
                </p:cNvGrpSpPr>
                <p:nvPr/>
              </p:nvGrpSpPr>
              <p:grpSpPr>
                <a:xfrm>
                  <a:off x="681974" y="4137853"/>
                  <a:ext cx="155066" cy="169928"/>
                  <a:chOff x="693566" y="4035895"/>
                  <a:chExt cx="170573" cy="186921"/>
                </a:xfrm>
                <a:grpFill/>
              </p:grpSpPr>
              <p:sp>
                <p:nvSpPr>
                  <p:cNvPr id="137"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38"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39"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36" name="Freeform 135"/>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43" name="Group 142"/>
              <p:cNvGrpSpPr/>
              <p:nvPr/>
            </p:nvGrpSpPr>
            <p:grpSpPr>
              <a:xfrm>
                <a:off x="473495" y="4454722"/>
                <a:ext cx="572025" cy="372604"/>
                <a:chOff x="473495" y="4066450"/>
                <a:chExt cx="572025" cy="372604"/>
              </a:xfrm>
              <a:grpFill/>
            </p:grpSpPr>
            <p:grpSp>
              <p:nvGrpSpPr>
                <p:cNvPr id="144" name="Group 143"/>
                <p:cNvGrpSpPr>
                  <a:grpSpLocks noChangeAspect="1"/>
                </p:cNvGrpSpPr>
                <p:nvPr/>
              </p:nvGrpSpPr>
              <p:grpSpPr>
                <a:xfrm>
                  <a:off x="681974" y="4137853"/>
                  <a:ext cx="155066" cy="169928"/>
                  <a:chOff x="693566" y="4035895"/>
                  <a:chExt cx="170573" cy="186921"/>
                </a:xfrm>
                <a:grpFill/>
              </p:grpSpPr>
              <p:sp>
                <p:nvSpPr>
                  <p:cNvPr id="146"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7"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48"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45" name="Freeform 144"/>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49" name="Group 148"/>
              <p:cNvGrpSpPr/>
              <p:nvPr/>
            </p:nvGrpSpPr>
            <p:grpSpPr>
              <a:xfrm>
                <a:off x="1074670" y="4454722"/>
                <a:ext cx="572025" cy="372604"/>
                <a:chOff x="473495" y="4066450"/>
                <a:chExt cx="572025" cy="372604"/>
              </a:xfrm>
              <a:grpFill/>
            </p:grpSpPr>
            <p:grpSp>
              <p:nvGrpSpPr>
                <p:cNvPr id="150" name="Group 149"/>
                <p:cNvGrpSpPr>
                  <a:grpSpLocks noChangeAspect="1"/>
                </p:cNvGrpSpPr>
                <p:nvPr/>
              </p:nvGrpSpPr>
              <p:grpSpPr>
                <a:xfrm>
                  <a:off x="681974" y="4137853"/>
                  <a:ext cx="155066" cy="169928"/>
                  <a:chOff x="693566" y="4035895"/>
                  <a:chExt cx="170573" cy="186921"/>
                </a:xfrm>
                <a:grpFill/>
              </p:grpSpPr>
              <p:sp>
                <p:nvSpPr>
                  <p:cNvPr id="152"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3"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154"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151" name="Freeform 150"/>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sp>
        <p:nvSpPr>
          <p:cNvPr id="155" name="Freeform 5"/>
          <p:cNvSpPr>
            <a:spLocks/>
          </p:cNvSpPr>
          <p:nvPr/>
        </p:nvSpPr>
        <p:spPr bwMode="auto">
          <a:xfrm flipH="1">
            <a:off x="9083946" y="2082871"/>
            <a:ext cx="155629" cy="225310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7973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60">
                                            <p:txEl>
                                              <p:pRg st="0" end="0"/>
                                            </p:txEl>
                                          </p:spTgt>
                                        </p:tgtEl>
                                        <p:attrNameLst>
                                          <p:attrName>style.visibility</p:attrName>
                                        </p:attrNameLst>
                                      </p:cBhvr>
                                      <p:to>
                                        <p:strVal val="visible"/>
                                      </p:to>
                                    </p:set>
                                    <p:anim calcmode="lin" valueType="num">
                                      <p:cBhvr additive="base">
                                        <p:cTn id="14"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60">
                                            <p:txEl>
                                              <p:pRg st="1" end="1"/>
                                            </p:txEl>
                                          </p:spTgt>
                                        </p:tgtEl>
                                        <p:attrNameLst>
                                          <p:attrName>style.visibility</p:attrName>
                                        </p:attrNameLst>
                                      </p:cBhvr>
                                      <p:to>
                                        <p:strVal val="visible"/>
                                      </p:to>
                                    </p:set>
                                    <p:anim calcmode="lin" valueType="num">
                                      <p:cBhvr additive="base">
                                        <p:cTn id="18" dur="500" fill="hold"/>
                                        <p:tgtEl>
                                          <p:spTgt spid="6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ppt_x"/>
                                          </p:val>
                                        </p:tav>
                                        <p:tav tm="100000">
                                          <p:val>
                                            <p:strVal val="#ppt_x"/>
                                          </p:val>
                                        </p:tav>
                                      </p:tavLst>
                                    </p:anim>
                                    <p:anim calcmode="lin" valueType="num">
                                      <p:cBhvr additive="base">
                                        <p:cTn id="25" dur="500" fill="hold"/>
                                        <p:tgtEl>
                                          <p:spTgt spid="64"/>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2" presetClass="entr" presetSubtype="4" decel="100000" fill="hold" grpId="0" nodeType="withEffect">
                                  <p:stCondLst>
                                    <p:cond delay="500"/>
                                  </p:stCondLst>
                                  <p:childTnLst>
                                    <p:set>
                                      <p:cBhvr>
                                        <p:cTn id="30" dur="1" fill="hold">
                                          <p:stCondLst>
                                            <p:cond delay="0"/>
                                          </p:stCondLst>
                                        </p:cTn>
                                        <p:tgtEl>
                                          <p:spTgt spid="61">
                                            <p:txEl>
                                              <p:pRg st="0" end="0"/>
                                            </p:txEl>
                                          </p:spTgt>
                                        </p:tgtEl>
                                        <p:attrNameLst>
                                          <p:attrName>style.visibility</p:attrName>
                                        </p:attrNameLst>
                                      </p:cBhvr>
                                      <p:to>
                                        <p:strVal val="visible"/>
                                      </p:to>
                                    </p:set>
                                    <p:anim calcmode="lin" valueType="num">
                                      <p:cBhvr additive="base">
                                        <p:cTn id="31"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61">
                                            <p:txEl>
                                              <p:pRg st="1" end="1"/>
                                            </p:txEl>
                                          </p:spTgt>
                                        </p:tgtEl>
                                        <p:attrNameLst>
                                          <p:attrName>style.visibility</p:attrName>
                                        </p:attrNameLst>
                                      </p:cBhvr>
                                      <p:to>
                                        <p:strVal val="visible"/>
                                      </p:to>
                                    </p:set>
                                    <p:anim calcmode="lin" valueType="num">
                                      <p:cBhvr additive="base">
                                        <p:cTn id="35" dur="500" fill="hold"/>
                                        <p:tgtEl>
                                          <p:spTgt spid="61">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61">
                                            <p:txEl>
                                              <p:pRg st="2" end="2"/>
                                            </p:txEl>
                                          </p:spTgt>
                                        </p:tgtEl>
                                        <p:attrNameLst>
                                          <p:attrName>style.visibility</p:attrName>
                                        </p:attrNameLst>
                                      </p:cBhvr>
                                      <p:to>
                                        <p:strVal val="visible"/>
                                      </p:to>
                                    </p:set>
                                    <p:anim calcmode="lin" valueType="num">
                                      <p:cBhvr additive="base">
                                        <p:cTn id="39" dur="500" fill="hold"/>
                                        <p:tgtEl>
                                          <p:spTgt spid="61">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
                                            <p:txEl>
                                              <p:pRg st="2" end="2"/>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61">
                                            <p:txEl>
                                              <p:pRg st="3" end="3"/>
                                            </p:txEl>
                                          </p:spTgt>
                                        </p:tgtEl>
                                        <p:attrNameLst>
                                          <p:attrName>style.visibility</p:attrName>
                                        </p:attrNameLst>
                                      </p:cBhvr>
                                      <p:to>
                                        <p:strVal val="visible"/>
                                      </p:to>
                                    </p:set>
                                    <p:anim calcmode="lin" valueType="num">
                                      <p:cBhvr additive="base">
                                        <p:cTn id="43" dur="500" fill="hold"/>
                                        <p:tgtEl>
                                          <p:spTgt spid="61">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2" presetClass="entr" presetSubtype="4" decel="10000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ppt_x"/>
                                          </p:val>
                                        </p:tav>
                                        <p:tav tm="100000">
                                          <p:val>
                                            <p:strVal val="#ppt_x"/>
                                          </p:val>
                                        </p:tav>
                                      </p:tavLst>
                                    </p:anim>
                                    <p:anim calcmode="lin" valueType="num">
                                      <p:cBhvr additive="base">
                                        <p:cTn id="53" dur="500" fill="hold"/>
                                        <p:tgtEl>
                                          <p:spTgt spid="66"/>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500" fill="hold"/>
                                        <p:tgtEl>
                                          <p:spTgt spid="140"/>
                                        </p:tgtEl>
                                        <p:attrNameLst>
                                          <p:attrName>ppt_x</p:attrName>
                                        </p:attrNameLst>
                                      </p:cBhvr>
                                      <p:tavLst>
                                        <p:tav tm="0">
                                          <p:val>
                                            <p:strVal val="#ppt_x"/>
                                          </p:val>
                                        </p:tav>
                                        <p:tav tm="100000">
                                          <p:val>
                                            <p:strVal val="#ppt_x"/>
                                          </p:val>
                                        </p:tav>
                                      </p:tavLst>
                                    </p:anim>
                                    <p:anim calcmode="lin" valueType="num">
                                      <p:cBhvr additive="base">
                                        <p:cTn id="60" dur="50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800"/>
                                  </p:stCondLst>
                                  <p:childTnLst>
                                    <p:set>
                                      <p:cBhvr>
                                        <p:cTn id="62" dur="1" fill="hold">
                                          <p:stCondLst>
                                            <p:cond delay="0"/>
                                          </p:stCondLst>
                                        </p:cTn>
                                        <p:tgtEl>
                                          <p:spTgt spid="129"/>
                                        </p:tgtEl>
                                        <p:attrNameLst>
                                          <p:attrName>style.visibility</p:attrName>
                                        </p:attrNameLst>
                                      </p:cBhvr>
                                      <p:to>
                                        <p:strVal val="visible"/>
                                      </p:to>
                                    </p:set>
                                    <p:anim calcmode="lin" valueType="num">
                                      <p:cBhvr additive="base">
                                        <p:cTn id="63" dur="500" fill="hold"/>
                                        <p:tgtEl>
                                          <p:spTgt spid="129"/>
                                        </p:tgtEl>
                                        <p:attrNameLst>
                                          <p:attrName>ppt_x</p:attrName>
                                        </p:attrNameLst>
                                      </p:cBhvr>
                                      <p:tavLst>
                                        <p:tav tm="0">
                                          <p:val>
                                            <p:strVal val="#ppt_x"/>
                                          </p:val>
                                        </p:tav>
                                        <p:tav tm="100000">
                                          <p:val>
                                            <p:strVal val="#ppt_x"/>
                                          </p:val>
                                        </p:tav>
                                      </p:tavLst>
                                    </p:anim>
                                    <p:anim calcmode="lin" valueType="num">
                                      <p:cBhvr additive="base">
                                        <p:cTn id="6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uiExpand="1" build="allAtOnce"/>
      <p:bldP spid="61" grpId="0" uiExpand="1" build="allAtOnce"/>
      <p:bldP spid="129" grpId="0"/>
      <p:bldP spid="140" grpId="0" uiExpand="1"/>
      <p:bldP spid="130" grpId="0" animBg="1"/>
      <p:bldP spid="132" grpId="0" animBg="1"/>
      <p:bldP spid="155"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br>
              <a:rPr lang="en-US" sz="4705" dirty="0"/>
            </a:br>
            <a:r>
              <a:rPr lang="en-US" sz="3529" spc="-39" dirty="0">
                <a:gradFill>
                  <a:gsLst>
                    <a:gs pos="38614">
                      <a:schemeClr val="tx1"/>
                    </a:gs>
                    <a:gs pos="85000">
                      <a:schemeClr val="tx1"/>
                    </a:gs>
                  </a:gsLst>
                  <a:lin ang="5400000" scaled="0"/>
                </a:gradFill>
              </a:rPr>
              <a:t>Isolated runtime environment for hosted applications</a:t>
            </a:r>
          </a:p>
        </p:txBody>
      </p:sp>
      <p:sp>
        <p:nvSpPr>
          <p:cNvPr id="645" name="Rectangle 644"/>
          <p:cNvSpPr/>
          <p:nvPr/>
        </p:nvSpPr>
        <p:spPr>
          <a:xfrm>
            <a:off x="269240" y="2084363"/>
            <a:ext cx="3047844" cy="4190978"/>
          </a:xfrm>
          <a:prstGeom prst="rect">
            <a:avLst/>
          </a:prstGeom>
          <a:noFill/>
          <a:ln w="12700" cap="flat" cmpd="sng" algn="ctr">
            <a:noFill/>
            <a:prstDash val="solid"/>
            <a:miter lim="800000"/>
          </a:ln>
          <a:effectLst/>
        </p:spPr>
        <p:txBody>
          <a:bodyPr wrap="square" lIns="179285" tIns="143428" rIns="179285" bIns="143428"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06" rtl="0" eaLnBrk="1" fontAlgn="auto" latinLnBrk="0" hangingPunct="1">
              <a:lnSpc>
                <a:spcPct val="90000"/>
              </a:lnSpc>
              <a:spcBef>
                <a:spcPts val="1470"/>
              </a:spcBef>
              <a:spcAft>
                <a:spcPts val="0"/>
              </a:spcAft>
              <a:buClr>
                <a:srgbClr val="EFEFEF"/>
              </a:buClr>
              <a:buSzTx/>
              <a:buFontTx/>
              <a:buNone/>
              <a:tabLst/>
              <a:defRPr/>
            </a:pPr>
            <a:r>
              <a:rPr kumimoji="0" lang="en-US" sz="2353" b="1" i="0" u="none" strike="noStrike" kern="1200" cap="none" spc="0" normalizeH="0" baseline="0" noProof="0" dirty="0">
                <a:ln>
                  <a:noFill/>
                </a:ln>
                <a:gradFill>
                  <a:gsLst>
                    <a:gs pos="87129">
                      <a:schemeClr val="accent2"/>
                    </a:gs>
                    <a:gs pos="75248">
                      <a:schemeClr val="accent2"/>
                    </a:gs>
                  </a:gsLst>
                  <a:lin ang="5400000" scaled="0"/>
                </a:gradFill>
                <a:effectLst/>
                <a:uLnTx/>
                <a:uFillTx/>
                <a:latin typeface="+mj-lt"/>
                <a:ea typeface="+mn-ea"/>
                <a:cs typeface="Segoe UI" pitchFamily="34" charset="0"/>
              </a:rPr>
              <a:t>Dependencies</a:t>
            </a:r>
          </a:p>
          <a:p>
            <a:pPr marL="0" marR="0" lvl="1" indent="0" algn="l" defTabSz="462206" rtl="0" eaLnBrk="1" fontAlgn="auto" latinLnBrk="0" hangingPunct="1">
              <a:lnSpc>
                <a:spcPct val="90000"/>
              </a:lnSpc>
              <a:spcBef>
                <a:spcPts val="196"/>
              </a:spcBef>
              <a:spcAft>
                <a:spcPts val="0"/>
              </a:spcAft>
              <a:buClr>
                <a:srgbClr val="EFEFEF"/>
              </a:buClr>
              <a:buSzTx/>
              <a:buFontTx/>
              <a:buNone/>
              <a:tabLst/>
              <a:defRPr/>
            </a:pPr>
            <a:r>
              <a:rPr kumimoji="0" lang="en-US" sz="1372" b="0" i="0" u="none" strike="noStrike" kern="1200" cap="none" spc="0" normalizeH="0" baseline="0" noProof="0" dirty="0">
                <a:ln>
                  <a:noFill/>
                </a:ln>
                <a:gradFill>
                  <a:gsLst>
                    <a:gs pos="75248">
                      <a:schemeClr val="tx1"/>
                    </a:gs>
                    <a:gs pos="52475">
                      <a:schemeClr val="tx1"/>
                    </a:gs>
                  </a:gsLst>
                  <a:lin ang="5400000" scaled="0"/>
                </a:gradFill>
                <a:effectLst/>
                <a:uLnTx/>
                <a:uFillTx/>
                <a:latin typeface="Segoe UI"/>
                <a:ea typeface="+mn-ea"/>
                <a:cs typeface="Segoe UI" pitchFamily="34" charset="0"/>
              </a:rPr>
              <a:t>Every application has its own dependencies which includes both software (services, libraries) and hardware (CPU, memory, storage)</a:t>
            </a:r>
          </a:p>
          <a:p>
            <a:pPr marL="0" marR="0" lvl="1" indent="0" algn="l" defTabSz="462206" rtl="0" eaLnBrk="1" fontAlgn="auto" latinLnBrk="0" hangingPunct="1">
              <a:lnSpc>
                <a:spcPct val="90000"/>
              </a:lnSpc>
              <a:spcBef>
                <a:spcPts val="1470"/>
              </a:spcBef>
              <a:spcAft>
                <a:spcPts val="0"/>
              </a:spcAft>
              <a:buClr>
                <a:srgbClr val="EFEFEF"/>
              </a:buClr>
              <a:buSzTx/>
              <a:buFontTx/>
              <a:buNone/>
              <a:tabLst/>
              <a:defRPr/>
            </a:pPr>
            <a:r>
              <a:rPr kumimoji="0" lang="en-US" sz="2353" b="1" i="0" u="none" strike="noStrike" kern="1200" cap="none" spc="0" normalizeH="0" baseline="0" noProof="0" dirty="0">
                <a:ln>
                  <a:noFill/>
                </a:ln>
                <a:gradFill>
                  <a:gsLst>
                    <a:gs pos="87129">
                      <a:schemeClr val="accent2"/>
                    </a:gs>
                    <a:gs pos="75248">
                      <a:schemeClr val="accent2"/>
                    </a:gs>
                  </a:gsLst>
                  <a:lin ang="5400000" scaled="0"/>
                </a:gradFill>
                <a:effectLst/>
                <a:uLnTx/>
                <a:uFillTx/>
                <a:latin typeface="+mj-lt"/>
                <a:ea typeface="+mn-ea"/>
                <a:cs typeface="Segoe UI" pitchFamily="34" charset="0"/>
              </a:rPr>
              <a:t>Virtualization</a:t>
            </a:r>
          </a:p>
          <a:p>
            <a:pPr marL="0" marR="0" lvl="1" indent="0" algn="l" defTabSz="462206" rtl="0" eaLnBrk="1" fontAlgn="auto" latinLnBrk="0" hangingPunct="1">
              <a:lnSpc>
                <a:spcPct val="90000"/>
              </a:lnSpc>
              <a:spcBef>
                <a:spcPts val="196"/>
              </a:spcBef>
              <a:spcAft>
                <a:spcPts val="0"/>
              </a:spcAft>
              <a:buClr>
                <a:srgbClr val="EFEFEF"/>
              </a:buClr>
              <a:buSzTx/>
              <a:buFontTx/>
              <a:buNone/>
              <a:tabLst/>
              <a:defRPr/>
            </a:pPr>
            <a:r>
              <a:rPr kumimoji="0" lang="en-US" sz="1372" b="0" i="0" u="none" strike="noStrike" kern="1200" cap="none" spc="0" normalizeH="0" baseline="0" noProof="0" dirty="0">
                <a:ln>
                  <a:noFill/>
                </a:ln>
                <a:gradFill>
                  <a:gsLst>
                    <a:gs pos="75248">
                      <a:schemeClr val="tx1"/>
                    </a:gs>
                    <a:gs pos="52475">
                      <a:schemeClr val="tx1"/>
                    </a:gs>
                  </a:gsLst>
                  <a:lin ang="5400000" scaled="0"/>
                </a:gradFill>
                <a:effectLst/>
                <a:uLnTx/>
                <a:uFillTx/>
                <a:latin typeface="Segoe UI"/>
                <a:ea typeface="+mn-ea"/>
                <a:cs typeface="Segoe UI" pitchFamily="34" charset="0"/>
              </a:rPr>
              <a:t>Container engine is a light weight virtualization mechanism which isolates these dependencies per each application by packaging them into virtual containers</a:t>
            </a:r>
          </a:p>
          <a:p>
            <a:pPr marL="0" marR="0" lvl="1" indent="0" algn="l" defTabSz="462206" rtl="0" eaLnBrk="1" fontAlgn="auto" latinLnBrk="0" hangingPunct="1">
              <a:lnSpc>
                <a:spcPct val="90000"/>
              </a:lnSpc>
              <a:spcBef>
                <a:spcPts val="1470"/>
              </a:spcBef>
              <a:spcAft>
                <a:spcPts val="0"/>
              </a:spcAft>
              <a:buClr>
                <a:srgbClr val="EFEFEF"/>
              </a:buClr>
              <a:buSzTx/>
              <a:buFontTx/>
              <a:buNone/>
              <a:tabLst/>
              <a:defRPr/>
            </a:pPr>
            <a:r>
              <a:rPr kumimoji="0" lang="en-US" sz="2353" b="1" i="0" u="none" strike="noStrike" kern="1200" cap="none" spc="0" normalizeH="0" baseline="0" noProof="0" dirty="0">
                <a:ln>
                  <a:noFill/>
                </a:ln>
                <a:gradFill>
                  <a:gsLst>
                    <a:gs pos="87129">
                      <a:schemeClr val="accent2"/>
                    </a:gs>
                    <a:gs pos="75248">
                      <a:schemeClr val="accent2"/>
                    </a:gs>
                  </a:gsLst>
                  <a:lin ang="5400000" scaled="0"/>
                </a:gradFill>
                <a:effectLst/>
                <a:uLnTx/>
                <a:uFillTx/>
                <a:latin typeface="+mj-lt"/>
                <a:ea typeface="+mn-ea"/>
                <a:cs typeface="Segoe UI" pitchFamily="34" charset="0"/>
              </a:rPr>
              <a:t>Shared host OS</a:t>
            </a:r>
          </a:p>
          <a:p>
            <a:pPr marL="0" marR="0" lvl="1" indent="0" algn="l" defTabSz="462206" rtl="0" eaLnBrk="1" fontAlgn="auto" latinLnBrk="0" hangingPunct="1">
              <a:lnSpc>
                <a:spcPct val="90000"/>
              </a:lnSpc>
              <a:spcBef>
                <a:spcPts val="196"/>
              </a:spcBef>
              <a:spcAft>
                <a:spcPts val="0"/>
              </a:spcAft>
              <a:buClr>
                <a:srgbClr val="EFEFEF"/>
              </a:buClr>
              <a:buSzTx/>
              <a:buFontTx/>
              <a:buNone/>
              <a:tabLst/>
              <a:defRPr/>
            </a:pPr>
            <a:r>
              <a:rPr kumimoji="0" lang="en-US" sz="1372" b="0" i="0" u="none" strike="noStrike" kern="1200" cap="none" spc="0" normalizeH="0" baseline="0" noProof="0" dirty="0">
                <a:ln>
                  <a:noFill/>
                </a:ln>
                <a:gradFill>
                  <a:gsLst>
                    <a:gs pos="75248">
                      <a:schemeClr val="tx1"/>
                    </a:gs>
                    <a:gs pos="52475">
                      <a:schemeClr val="tx1"/>
                    </a:gs>
                  </a:gsLst>
                  <a:lin ang="5400000" scaled="0"/>
                </a:gradFill>
                <a:effectLst/>
                <a:uLnTx/>
                <a:uFillTx/>
                <a:latin typeface="Segoe UI"/>
                <a:ea typeface="+mn-ea"/>
                <a:cs typeface="Segoe UI" pitchFamily="34" charset="0"/>
              </a:rPr>
              <a:t>Container runs as an isolated process in user space on the host OS, sharing the kernel with other containers</a:t>
            </a:r>
          </a:p>
        </p:txBody>
      </p:sp>
      <p:sp>
        <p:nvSpPr>
          <p:cNvPr id="14" name="Rectangle 13"/>
          <p:cNvSpPr/>
          <p:nvPr/>
        </p:nvSpPr>
        <p:spPr>
          <a:xfrm>
            <a:off x="3407504" y="2084363"/>
            <a:ext cx="3047844" cy="2700953"/>
          </a:xfrm>
          <a:prstGeom prst="rect">
            <a:avLst/>
          </a:prstGeom>
          <a:noFill/>
          <a:ln w="12700" cap="flat" cmpd="sng" algn="ctr">
            <a:noFill/>
            <a:prstDash val="solid"/>
            <a:miter lim="800000"/>
          </a:ln>
          <a:effectLst/>
        </p:spPr>
        <p:txBody>
          <a:bodyPr wrap="square" lIns="179285" tIns="143428" rIns="179285" bIns="143428"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462206" rtl="0" eaLnBrk="1" fontAlgn="auto" latinLnBrk="0" hangingPunct="1">
              <a:lnSpc>
                <a:spcPct val="90000"/>
              </a:lnSpc>
              <a:spcBef>
                <a:spcPts val="1470"/>
              </a:spcBef>
              <a:spcAft>
                <a:spcPts val="0"/>
              </a:spcAft>
              <a:buClr>
                <a:srgbClr val="EFEFEF"/>
              </a:buClr>
              <a:buSzTx/>
              <a:buFontTx/>
              <a:buNone/>
              <a:tabLst/>
              <a:defRPr/>
            </a:pPr>
            <a:r>
              <a:rPr kumimoji="0" lang="en-US" sz="2353" b="1" i="0" u="none" strike="noStrike" kern="1200" cap="none" spc="0" normalizeH="0" baseline="0" noProof="0" dirty="0">
                <a:ln>
                  <a:noFill/>
                </a:ln>
                <a:gradFill>
                  <a:gsLst>
                    <a:gs pos="87129">
                      <a:schemeClr val="accent2"/>
                    </a:gs>
                    <a:gs pos="75248">
                      <a:schemeClr val="accent2"/>
                    </a:gs>
                  </a:gsLst>
                  <a:lin ang="5400000" scaled="0"/>
                </a:gradFill>
                <a:effectLst/>
                <a:uLnTx/>
                <a:uFillTx/>
                <a:latin typeface="+mj-lt"/>
                <a:ea typeface="+mn-ea"/>
                <a:cs typeface="Segoe UI" pitchFamily="34" charset="0"/>
              </a:rPr>
              <a:t>Flexible</a:t>
            </a:r>
          </a:p>
          <a:p>
            <a:pPr marL="0" marR="0" lvl="1" indent="0" algn="l" defTabSz="462206" rtl="0" eaLnBrk="1" fontAlgn="auto" latinLnBrk="0" hangingPunct="1">
              <a:lnSpc>
                <a:spcPct val="90000"/>
              </a:lnSpc>
              <a:spcBef>
                <a:spcPts val="196"/>
              </a:spcBef>
              <a:spcAft>
                <a:spcPts val="0"/>
              </a:spcAft>
              <a:buClr>
                <a:srgbClr val="EFEFEF"/>
              </a:buClr>
              <a:buSzTx/>
              <a:buFontTx/>
              <a:buNone/>
              <a:tabLst/>
              <a:defRPr/>
            </a:pPr>
            <a:r>
              <a:rPr kumimoji="0" lang="en-US" sz="1372" b="0" i="0" u="none" strike="noStrike" kern="1200" cap="none" spc="0" normalizeH="0" baseline="0" noProof="0" dirty="0">
                <a:ln>
                  <a:noFill/>
                </a:ln>
                <a:gradFill>
                  <a:gsLst>
                    <a:gs pos="75248">
                      <a:schemeClr val="tx1"/>
                    </a:gs>
                    <a:gs pos="52475">
                      <a:schemeClr val="tx1"/>
                    </a:gs>
                  </a:gsLst>
                  <a:lin ang="5400000" scaled="0"/>
                </a:gradFill>
                <a:effectLst/>
                <a:uLnTx/>
                <a:uFillTx/>
                <a:latin typeface="Segoe UI"/>
                <a:ea typeface="+mn-ea"/>
                <a:cs typeface="Segoe UI" pitchFamily="34" charset="0"/>
              </a:rPr>
              <a:t>Differences in underlying OS and infrastructure are abstracted away, streamlining “deploy anywhere” approach</a:t>
            </a:r>
          </a:p>
          <a:p>
            <a:pPr marL="0" marR="0" lvl="1" indent="0" algn="l" defTabSz="462206" rtl="0" eaLnBrk="1" fontAlgn="auto" latinLnBrk="0" hangingPunct="1">
              <a:lnSpc>
                <a:spcPct val="90000"/>
              </a:lnSpc>
              <a:spcBef>
                <a:spcPts val="1470"/>
              </a:spcBef>
              <a:spcAft>
                <a:spcPts val="0"/>
              </a:spcAft>
              <a:buClr>
                <a:srgbClr val="EFEFEF"/>
              </a:buClr>
              <a:buSzTx/>
              <a:buFontTx/>
              <a:buNone/>
              <a:tabLst/>
              <a:defRPr/>
            </a:pPr>
            <a:r>
              <a:rPr kumimoji="0" lang="en-US" sz="2353" b="1" i="0" u="none" strike="noStrike" kern="1200" cap="none" spc="0" normalizeH="0" baseline="0" noProof="0" dirty="0">
                <a:ln>
                  <a:noFill/>
                </a:ln>
                <a:gradFill>
                  <a:gsLst>
                    <a:gs pos="87129">
                      <a:schemeClr val="accent2"/>
                    </a:gs>
                    <a:gs pos="75248">
                      <a:schemeClr val="accent2"/>
                    </a:gs>
                  </a:gsLst>
                  <a:lin ang="5400000" scaled="0"/>
                </a:gradFill>
                <a:effectLst/>
                <a:uLnTx/>
                <a:uFillTx/>
                <a:latin typeface="+mj-lt"/>
                <a:ea typeface="+mn-ea"/>
                <a:cs typeface="Segoe UI" pitchFamily="34" charset="0"/>
              </a:rPr>
              <a:t>Fast</a:t>
            </a:r>
          </a:p>
          <a:p>
            <a:pPr marL="0" marR="0" lvl="1" indent="0" algn="l" defTabSz="462206" rtl="0" eaLnBrk="1" fontAlgn="auto" latinLnBrk="0" hangingPunct="1">
              <a:lnSpc>
                <a:spcPct val="90000"/>
              </a:lnSpc>
              <a:spcBef>
                <a:spcPts val="196"/>
              </a:spcBef>
              <a:spcAft>
                <a:spcPts val="0"/>
              </a:spcAft>
              <a:buClr>
                <a:srgbClr val="EFEFEF"/>
              </a:buClr>
              <a:buSzTx/>
              <a:buFontTx/>
              <a:buNone/>
              <a:tabLst/>
              <a:defRPr/>
            </a:pPr>
            <a:r>
              <a:rPr kumimoji="0" lang="en-US" sz="1372" b="0" i="0" u="none" strike="noStrike" kern="1200" cap="none" spc="0" normalizeH="0" baseline="0" noProof="0" dirty="0">
                <a:ln>
                  <a:noFill/>
                </a:ln>
                <a:gradFill>
                  <a:gsLst>
                    <a:gs pos="75248">
                      <a:schemeClr val="tx1"/>
                    </a:gs>
                    <a:gs pos="52475">
                      <a:schemeClr val="tx1"/>
                    </a:gs>
                  </a:gsLst>
                  <a:lin ang="5400000" scaled="0"/>
                </a:gradFill>
                <a:effectLst/>
                <a:uLnTx/>
                <a:uFillTx/>
                <a:latin typeface="Segoe UI"/>
                <a:ea typeface="+mn-ea"/>
                <a:cs typeface="Segoe UI" pitchFamily="34" charset="0"/>
              </a:rPr>
              <a:t>Containers can be created almost instantly, enabling rapid scale-up and scale-down in response to changes in demand</a:t>
            </a:r>
          </a:p>
        </p:txBody>
      </p:sp>
      <p:grpSp>
        <p:nvGrpSpPr>
          <p:cNvPr id="3" name="Group 2"/>
          <p:cNvGrpSpPr/>
          <p:nvPr/>
        </p:nvGrpSpPr>
        <p:grpSpPr>
          <a:xfrm>
            <a:off x="6544213" y="1494379"/>
            <a:ext cx="5199264" cy="4892824"/>
            <a:chOff x="6675438" y="1523847"/>
            <a:chExt cx="5303520" cy="4990935"/>
          </a:xfrm>
        </p:grpSpPr>
        <p:sp>
          <p:nvSpPr>
            <p:cNvPr id="9" name="TextBox 8"/>
            <p:cNvSpPr txBox="1"/>
            <p:nvPr/>
          </p:nvSpPr>
          <p:spPr>
            <a:xfrm>
              <a:off x="9871917" y="1523847"/>
              <a:ext cx="1419247" cy="461665"/>
            </a:xfrm>
            <a:prstGeom prst="rect">
              <a:avLst/>
            </a:prstGeom>
            <a:noFill/>
          </p:spPr>
          <p:txBody>
            <a:bodyPr wrap="none" lIns="179259" tIns="89642" rIns="179259" bIns="89642"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5941">
                        <a:schemeClr val="accent2"/>
                      </a:gs>
                      <a:gs pos="17699">
                        <a:schemeClr val="accent2"/>
                      </a:gs>
                    </a:gsLst>
                    <a:lin ang="5400000" scaled="0"/>
                  </a:gradFill>
                  <a:effectLst/>
                  <a:uLnTx/>
                  <a:uFillTx/>
                  <a:latin typeface="+mj-lt"/>
                  <a:ea typeface="MS PGothic" pitchFamily="34" charset="-128"/>
                  <a:cs typeface="Segoe UI" pitchFamily="34" charset="0"/>
                </a:rPr>
                <a:t>Container</a:t>
              </a:r>
            </a:p>
          </p:txBody>
        </p:sp>
        <p:sp>
          <p:nvSpPr>
            <p:cNvPr id="10" name="Rectangle 9"/>
            <p:cNvSpPr/>
            <p:nvPr/>
          </p:nvSpPr>
          <p:spPr bwMode="auto">
            <a:xfrm>
              <a:off x="6675438" y="2125662"/>
              <a:ext cx="5303520" cy="43891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856562" y="2312115"/>
              <a:ext cx="2423160" cy="1828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App A</a:t>
              </a:r>
              <a:b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Bins/libraries</a:t>
              </a:r>
            </a:p>
          </p:txBody>
        </p:sp>
        <p:sp>
          <p:nvSpPr>
            <p:cNvPr id="12" name="Rectangle 11"/>
            <p:cNvSpPr/>
            <p:nvPr/>
          </p:nvSpPr>
          <p:spPr bwMode="auto">
            <a:xfrm>
              <a:off x="9371163" y="2312115"/>
              <a:ext cx="2423160" cy="1828800"/>
            </a:xfrm>
            <a:prstGeom prst="rect">
              <a:avLst/>
            </a:prstGeom>
            <a:solidFill>
              <a:schemeClr val="bg2"/>
            </a:solidFill>
            <a:ln w="444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t>App B</a:t>
              </a:r>
              <a:br>
                <a:rPr kumimoji="0" lang="en-US" sz="2745" b="0"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t>Bins/libraries</a:t>
              </a:r>
            </a:p>
          </p:txBody>
        </p:sp>
        <p:sp>
          <p:nvSpPr>
            <p:cNvPr id="17" name="Rectangle 16"/>
            <p:cNvSpPr/>
            <p:nvPr/>
          </p:nvSpPr>
          <p:spPr bwMode="auto">
            <a:xfrm>
              <a:off x="6856563" y="4232355"/>
              <a:ext cx="4937760"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Container management stack</a:t>
              </a:r>
            </a:p>
          </p:txBody>
        </p:sp>
        <p:sp>
          <p:nvSpPr>
            <p:cNvPr id="18" name="Rectangle 17"/>
            <p:cNvSpPr/>
            <p:nvPr/>
          </p:nvSpPr>
          <p:spPr bwMode="auto">
            <a:xfrm>
              <a:off x="6856563" y="4963875"/>
              <a:ext cx="4937760" cy="640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Host OS with container support</a:t>
              </a:r>
            </a:p>
          </p:txBody>
        </p:sp>
        <p:sp>
          <p:nvSpPr>
            <p:cNvPr id="19" name="Rectangle 18"/>
            <p:cNvSpPr/>
            <p:nvPr/>
          </p:nvSpPr>
          <p:spPr bwMode="auto">
            <a:xfrm>
              <a:off x="6858318" y="5691822"/>
              <a:ext cx="4937760" cy="640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Server</a:t>
              </a:r>
            </a:p>
          </p:txBody>
        </p:sp>
        <p:sp>
          <p:nvSpPr>
            <p:cNvPr id="15" name="Freeform 5"/>
            <p:cNvSpPr>
              <a:spLocks/>
            </p:cNvSpPr>
            <p:nvPr/>
          </p:nvSpPr>
          <p:spPr bwMode="auto">
            <a:xfrm rot="16200000" flipH="1">
              <a:off x="10503370" y="858771"/>
              <a:ext cx="158750" cy="2423161"/>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56799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 calcmode="lin" valueType="num">
                                      <p:cBhvr additive="base">
                                        <p:cTn id="7" dur="500" fill="hold"/>
                                        <p:tgtEl>
                                          <p:spTgt spid="6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45">
                                            <p:txEl>
                                              <p:pRg st="1" end="1"/>
                                            </p:txEl>
                                          </p:spTgt>
                                        </p:tgtEl>
                                        <p:attrNameLst>
                                          <p:attrName>style.visibility</p:attrName>
                                        </p:attrNameLst>
                                      </p:cBhvr>
                                      <p:to>
                                        <p:strVal val="visible"/>
                                      </p:to>
                                    </p:set>
                                    <p:anim calcmode="lin" valueType="num">
                                      <p:cBhvr additive="base">
                                        <p:cTn id="11" dur="500" fill="hold"/>
                                        <p:tgtEl>
                                          <p:spTgt spid="64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645">
                                            <p:txEl>
                                              <p:pRg st="2" end="2"/>
                                            </p:txEl>
                                          </p:spTgt>
                                        </p:tgtEl>
                                        <p:attrNameLst>
                                          <p:attrName>style.visibility</p:attrName>
                                        </p:attrNameLst>
                                      </p:cBhvr>
                                      <p:to>
                                        <p:strVal val="visible"/>
                                      </p:to>
                                    </p:set>
                                    <p:anim calcmode="lin" valueType="num">
                                      <p:cBhvr additive="base">
                                        <p:cTn id="21" dur="500" fill="hold"/>
                                        <p:tgtEl>
                                          <p:spTgt spid="64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4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0"/>
                                  </p:stCondLst>
                                  <p:childTnLst>
                                    <p:set>
                                      <p:cBhvr>
                                        <p:cTn id="24" dur="1" fill="hold">
                                          <p:stCondLst>
                                            <p:cond delay="0"/>
                                          </p:stCondLst>
                                        </p:cTn>
                                        <p:tgtEl>
                                          <p:spTgt spid="645">
                                            <p:txEl>
                                              <p:pRg st="3" end="3"/>
                                            </p:txEl>
                                          </p:spTgt>
                                        </p:tgtEl>
                                        <p:attrNameLst>
                                          <p:attrName>style.visibility</p:attrName>
                                        </p:attrNameLst>
                                      </p:cBhvr>
                                      <p:to>
                                        <p:strVal val="visible"/>
                                      </p:to>
                                    </p:set>
                                    <p:anim calcmode="lin" valueType="num">
                                      <p:cBhvr additive="base">
                                        <p:cTn id="25" dur="500" fill="hold"/>
                                        <p:tgtEl>
                                          <p:spTgt spid="64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nodeType="clickEffect">
                                  <p:stCondLst>
                                    <p:cond delay="0"/>
                                  </p:stCondLst>
                                  <p:childTnLst>
                                    <p:set>
                                      <p:cBhvr>
                                        <p:cTn id="30" dur="1" fill="hold">
                                          <p:stCondLst>
                                            <p:cond delay="0"/>
                                          </p:stCondLst>
                                        </p:cTn>
                                        <p:tgtEl>
                                          <p:spTgt spid="645">
                                            <p:txEl>
                                              <p:pRg st="4" end="4"/>
                                            </p:txEl>
                                          </p:spTgt>
                                        </p:tgtEl>
                                        <p:attrNameLst>
                                          <p:attrName>style.visibility</p:attrName>
                                        </p:attrNameLst>
                                      </p:cBhvr>
                                      <p:to>
                                        <p:strVal val="visible"/>
                                      </p:to>
                                    </p:set>
                                    <p:anim calcmode="lin" valueType="num">
                                      <p:cBhvr additive="base">
                                        <p:cTn id="31" dur="500" fill="hold"/>
                                        <p:tgtEl>
                                          <p:spTgt spid="64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645">
                                            <p:txEl>
                                              <p:pRg st="5" end="5"/>
                                            </p:txEl>
                                          </p:spTgt>
                                        </p:tgtEl>
                                        <p:attrNameLst>
                                          <p:attrName>style.visibility</p:attrName>
                                        </p:attrNameLst>
                                      </p:cBhvr>
                                      <p:to>
                                        <p:strVal val="visible"/>
                                      </p:to>
                                    </p:set>
                                    <p:anim calcmode="lin" valueType="num">
                                      <p:cBhvr additive="base">
                                        <p:cTn id="35" dur="500" fill="hold"/>
                                        <p:tgtEl>
                                          <p:spTgt spid="64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additive="base">
                                        <p:cTn id="4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0"/>
                                  </p:stCondLst>
                                  <p:childTnLst>
                                    <p:set>
                                      <p:cBhvr>
                                        <p:cTn id="44" dur="1" fill="hold">
                                          <p:stCondLst>
                                            <p:cond delay="0"/>
                                          </p:stCondLst>
                                        </p:cTn>
                                        <p:tgtEl>
                                          <p:spTgt spid="14">
                                            <p:txEl>
                                              <p:pRg st="1" end="1"/>
                                            </p:txEl>
                                          </p:spTgt>
                                        </p:tgtEl>
                                        <p:attrNameLst>
                                          <p:attrName>style.visibility</p:attrName>
                                        </p:attrNameLst>
                                      </p:cBhvr>
                                      <p:to>
                                        <p:strVal val="visible"/>
                                      </p:to>
                                    </p:set>
                                    <p:anim calcmode="lin" valueType="num">
                                      <p:cBhvr additive="base">
                                        <p:cTn id="4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nodeType="click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anim calcmode="lin" valueType="num">
                                      <p:cBhvr additive="base">
                                        <p:cTn id="5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0"/>
                                  </p:stCondLst>
                                  <p:childTnLst>
                                    <p:set>
                                      <p:cBhvr>
                                        <p:cTn id="54" dur="1" fill="hold">
                                          <p:stCondLst>
                                            <p:cond delay="0"/>
                                          </p:stCondLst>
                                        </p:cTn>
                                        <p:tgtEl>
                                          <p:spTgt spid="14">
                                            <p:txEl>
                                              <p:pRg st="3" end="3"/>
                                            </p:txEl>
                                          </p:spTgt>
                                        </p:tgtEl>
                                        <p:attrNameLst>
                                          <p:attrName>style.visibility</p:attrName>
                                        </p:attrNameLst>
                                      </p:cBhvr>
                                      <p:to>
                                        <p:strVal val="visible"/>
                                      </p:to>
                                    </p:set>
                                    <p:anim calcmode="lin" valueType="num">
                                      <p:cBhvr additive="base">
                                        <p:cTn id="5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3407506" y="2084363"/>
            <a:ext cx="2689273" cy="3248587"/>
          </a:xfrm>
          <a:prstGeom prst="rect">
            <a:avLst/>
          </a:prstGeom>
          <a:noFill/>
          <a:ln w="12700" cap="flat" cmpd="sng" algn="ctr">
            <a:noFill/>
            <a:prstDash val="solid"/>
            <a:miter lim="800000"/>
          </a:ln>
          <a:effectLst/>
        </p:spPr>
        <p:txBody>
          <a:bodyPr wrap="square" lIns="179285" tIns="143428" rIns="179285" bIns="143428" rtlCol="0" anchor="t">
            <a:spAutoFit/>
          </a:bodyPr>
          <a:lstStyle/>
          <a:p>
            <a:pPr marL="0" marR="0" lvl="1" indent="0" defTabSz="462206" eaLnBrk="1" fontAlgn="auto" latinLnBrk="0" hangingPunct="1">
              <a:lnSpc>
                <a:spcPct val="90000"/>
              </a:lnSpc>
              <a:spcBef>
                <a:spcPts val="2353"/>
              </a:spcBef>
              <a:spcAft>
                <a:spcPts val="0"/>
              </a:spcAft>
              <a:buClr>
                <a:srgbClr val="EFEFEF"/>
              </a:buClr>
              <a:buSzTx/>
              <a:buFontTx/>
              <a:buNone/>
              <a:tabLst/>
              <a:defRPr/>
            </a:pPr>
            <a:r>
              <a:rPr kumimoji="0" lang="en-US" sz="2353" b="1" i="0" u="none" strike="noStrike" kern="0" cap="none" spc="0" normalizeH="0" baseline="0" noProof="0" dirty="0">
                <a:ln>
                  <a:noFill/>
                </a:ln>
                <a:gradFill>
                  <a:gsLst>
                    <a:gs pos="87129">
                      <a:schemeClr val="accent2"/>
                    </a:gs>
                    <a:gs pos="75248">
                      <a:schemeClr val="accent2"/>
                    </a:gs>
                  </a:gsLst>
                  <a:lin ang="5400000" scaled="0"/>
                </a:gradFill>
                <a:effectLst/>
                <a:uLnTx/>
                <a:uFillTx/>
                <a:latin typeface="+mj-lt"/>
                <a:cs typeface="Segoe UI" pitchFamily="34" charset="0"/>
              </a:rPr>
              <a:t>Flexible</a:t>
            </a:r>
          </a:p>
          <a:p>
            <a:pPr marL="0" marR="0" lvl="1" indent="0" defTabSz="462206" eaLnBrk="1" fontAlgn="auto" latinLnBrk="0" hangingPunct="1">
              <a:lnSpc>
                <a:spcPct val="90000"/>
              </a:lnSpc>
              <a:spcBef>
                <a:spcPts val="196"/>
              </a:spcBef>
              <a:spcAft>
                <a:spcPts val="0"/>
              </a:spcAft>
              <a:buClr>
                <a:srgbClr val="EFEFEF"/>
              </a:buClr>
              <a:buSzTx/>
              <a:buFontTx/>
              <a:buNone/>
              <a:tabLst/>
              <a:defRPr/>
            </a:pP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VMs can be migrated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to other hosts to balance resource usage and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for host maintenance, without downtime</a:t>
            </a:r>
          </a:p>
          <a:p>
            <a:pPr marL="0" marR="0" lvl="1" indent="0" defTabSz="462206" eaLnBrk="1" fontAlgn="auto" latinLnBrk="0" hangingPunct="1">
              <a:lnSpc>
                <a:spcPct val="90000"/>
              </a:lnSpc>
              <a:spcBef>
                <a:spcPts val="2353"/>
              </a:spcBef>
              <a:spcAft>
                <a:spcPts val="0"/>
              </a:spcAft>
              <a:buClr>
                <a:srgbClr val="EFEFEF"/>
              </a:buClr>
              <a:buSzTx/>
              <a:buFontTx/>
              <a:buNone/>
              <a:tabLst/>
              <a:defRPr/>
            </a:pPr>
            <a:r>
              <a:rPr kumimoji="0" lang="en-US" sz="2353" b="1" i="0" u="none" strike="noStrike" kern="0" cap="none" spc="0" normalizeH="0" baseline="0" noProof="0" dirty="0">
                <a:ln>
                  <a:noFill/>
                </a:ln>
                <a:gradFill>
                  <a:gsLst>
                    <a:gs pos="87129">
                      <a:schemeClr val="accent2"/>
                    </a:gs>
                    <a:gs pos="75248">
                      <a:schemeClr val="accent2"/>
                    </a:gs>
                  </a:gsLst>
                  <a:lin ang="5400000" scaled="0"/>
                </a:gradFill>
                <a:effectLst/>
                <a:uLnTx/>
                <a:uFillTx/>
                <a:latin typeface="+mj-lt"/>
                <a:cs typeface="Segoe UI" pitchFamily="34" charset="0"/>
              </a:rPr>
              <a:t>Secure</a:t>
            </a:r>
          </a:p>
          <a:p>
            <a:pPr marL="0" marR="0" lvl="1" indent="0" defTabSz="462206" eaLnBrk="1" fontAlgn="auto" latinLnBrk="0" hangingPunct="1">
              <a:lnSpc>
                <a:spcPct val="90000"/>
              </a:lnSpc>
              <a:spcBef>
                <a:spcPts val="196"/>
              </a:spcBef>
              <a:spcAft>
                <a:spcPts val="0"/>
              </a:spcAft>
              <a:buClr>
                <a:srgbClr val="EFEFEF"/>
              </a:buClr>
              <a:buSzTx/>
              <a:buFontTx/>
              <a:buNone/>
              <a:tabLst/>
              <a:defRPr/>
            </a:pP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High levels of resource and security isolation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for key virtualized workloads</a:t>
            </a:r>
          </a:p>
        </p:txBody>
      </p:sp>
      <p:sp>
        <p:nvSpPr>
          <p:cNvPr id="2" name="Title 1"/>
          <p:cNvSpPr>
            <a:spLocks noGrp="1"/>
          </p:cNvSpPr>
          <p:nvPr>
            <p:ph type="title"/>
          </p:nvPr>
        </p:nvSpPr>
        <p:spPr/>
        <p:txBody>
          <a:bodyPr/>
          <a:lstStyle/>
          <a:p>
            <a:r>
              <a:rPr lang="en-US" dirty="0"/>
              <a:t>Containers</a:t>
            </a:r>
            <a:br>
              <a:rPr lang="en-US" sz="4705" dirty="0"/>
            </a:br>
            <a:r>
              <a:rPr lang="en-US" sz="3529" spc="-39" dirty="0">
                <a:gradFill>
                  <a:gsLst>
                    <a:gs pos="38614">
                      <a:schemeClr val="tx1"/>
                    </a:gs>
                    <a:gs pos="85000">
                      <a:schemeClr val="tx1"/>
                    </a:gs>
                  </a:gsLst>
                  <a:lin ang="5400000" scaled="0"/>
                </a:gradFill>
              </a:rPr>
              <a:t>How do they differ from virtual machines?</a:t>
            </a:r>
          </a:p>
        </p:txBody>
      </p:sp>
      <p:sp>
        <p:nvSpPr>
          <p:cNvPr id="645" name="Rectangle 644"/>
          <p:cNvSpPr/>
          <p:nvPr/>
        </p:nvSpPr>
        <p:spPr>
          <a:xfrm>
            <a:off x="269241" y="2084363"/>
            <a:ext cx="2689273" cy="3683073"/>
          </a:xfrm>
          <a:prstGeom prst="rect">
            <a:avLst/>
          </a:prstGeom>
          <a:noFill/>
          <a:ln w="12700" cap="flat" cmpd="sng" algn="ctr">
            <a:noFill/>
            <a:prstDash val="solid"/>
            <a:miter lim="800000"/>
          </a:ln>
          <a:effectLst/>
        </p:spPr>
        <p:txBody>
          <a:bodyPr wrap="square" lIns="179285" tIns="143428" rIns="179285" bIns="143428" rtlCol="0" anchor="t">
            <a:spAutoFit/>
          </a:bodyPr>
          <a:lstStyle/>
          <a:p>
            <a:pPr marL="0" marR="0" lvl="1" indent="0" defTabSz="462206" eaLnBrk="1" fontAlgn="auto" latinLnBrk="0" hangingPunct="1">
              <a:lnSpc>
                <a:spcPct val="90000"/>
              </a:lnSpc>
              <a:spcBef>
                <a:spcPts val="2353"/>
              </a:spcBef>
              <a:spcAft>
                <a:spcPts val="0"/>
              </a:spcAft>
              <a:buClr>
                <a:srgbClr val="EFEFEF"/>
              </a:buClr>
              <a:buSzTx/>
              <a:buFontTx/>
              <a:buNone/>
              <a:tabLst/>
              <a:defRPr/>
            </a:pPr>
            <a:r>
              <a:rPr kumimoji="0" lang="en-US" sz="2353" b="1" i="0" u="none" strike="noStrike" kern="0" cap="none" spc="0" normalizeH="0" baseline="0" noProof="0" dirty="0">
                <a:ln>
                  <a:noFill/>
                </a:ln>
                <a:gradFill>
                  <a:gsLst>
                    <a:gs pos="87129">
                      <a:schemeClr val="accent2"/>
                    </a:gs>
                    <a:gs pos="75248">
                      <a:schemeClr val="accent2"/>
                    </a:gs>
                  </a:gsLst>
                  <a:lin ang="5400000" scaled="0"/>
                </a:gradFill>
                <a:effectLst/>
                <a:uLnTx/>
                <a:uFillTx/>
                <a:latin typeface="+mj-lt"/>
                <a:cs typeface="Segoe UI" pitchFamily="34" charset="0"/>
              </a:rPr>
              <a:t>Dependencies</a:t>
            </a:r>
          </a:p>
          <a:p>
            <a:pPr marL="0" marR="0" lvl="1" indent="0" defTabSz="462206" eaLnBrk="1" fontAlgn="auto" latinLnBrk="0" hangingPunct="1">
              <a:lnSpc>
                <a:spcPct val="90000"/>
              </a:lnSpc>
              <a:spcBef>
                <a:spcPts val="196"/>
              </a:spcBef>
              <a:spcAft>
                <a:spcPts val="0"/>
              </a:spcAft>
              <a:buClr>
                <a:srgbClr val="EFEFEF"/>
              </a:buClr>
              <a:buSzTx/>
              <a:buFontTx/>
              <a:buNone/>
              <a:tabLst/>
              <a:defRPr/>
            </a:pP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Each virtualized app includes the app itself, required binaries and libraries and a guest OS, which may consist of multiple GB of data</a:t>
            </a:r>
          </a:p>
          <a:p>
            <a:pPr marL="0" marR="0" lvl="1" indent="0" defTabSz="462206" eaLnBrk="1" fontAlgn="auto" latinLnBrk="0" hangingPunct="1">
              <a:lnSpc>
                <a:spcPct val="90000"/>
              </a:lnSpc>
              <a:spcBef>
                <a:spcPts val="2353"/>
              </a:spcBef>
              <a:spcAft>
                <a:spcPts val="0"/>
              </a:spcAft>
              <a:buClr>
                <a:srgbClr val="EFEFEF"/>
              </a:buClr>
              <a:buSzTx/>
              <a:buFontTx/>
              <a:buNone/>
              <a:tabLst/>
              <a:defRPr/>
            </a:pPr>
            <a:r>
              <a:rPr kumimoji="0" lang="en-US" sz="2353" b="1" i="0" u="none" strike="noStrike" kern="0" cap="none" spc="0" normalizeH="0" baseline="0" noProof="0" dirty="0">
                <a:ln>
                  <a:noFill/>
                </a:ln>
                <a:gradFill>
                  <a:gsLst>
                    <a:gs pos="87129">
                      <a:schemeClr val="accent2"/>
                    </a:gs>
                    <a:gs pos="75248">
                      <a:schemeClr val="accent2"/>
                    </a:gs>
                  </a:gsLst>
                  <a:lin ang="5400000" scaled="0"/>
                </a:gradFill>
                <a:effectLst/>
                <a:uLnTx/>
                <a:uFillTx/>
                <a:latin typeface="+mj-lt"/>
                <a:cs typeface="Segoe UI" pitchFamily="34" charset="0"/>
              </a:rPr>
              <a:t>Independent OS</a:t>
            </a:r>
          </a:p>
          <a:p>
            <a:pPr marL="0" marR="0" lvl="1" indent="0" defTabSz="462206" eaLnBrk="1" fontAlgn="auto" latinLnBrk="0" hangingPunct="1">
              <a:lnSpc>
                <a:spcPct val="90000"/>
              </a:lnSpc>
              <a:spcBef>
                <a:spcPts val="196"/>
              </a:spcBef>
              <a:spcAft>
                <a:spcPts val="0"/>
              </a:spcAft>
              <a:buClr>
                <a:srgbClr val="EFEFEF"/>
              </a:buClr>
              <a:buSzTx/>
              <a:buFontTx/>
              <a:buNone/>
              <a:tabLst/>
              <a:defRPr/>
            </a:pP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Each VM can have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a different OS from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other VMs, along with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a different OS to the </a:t>
            </a:r>
            <a:b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br>
            <a:r>
              <a:rPr kumimoji="0" lang="en-US" sz="1568" b="0" i="0" u="none" strike="noStrike" kern="0" cap="none" spc="0" normalizeH="0" baseline="0" noProof="0" dirty="0">
                <a:ln>
                  <a:noFill/>
                </a:ln>
                <a:gradFill>
                  <a:gsLst>
                    <a:gs pos="75248">
                      <a:schemeClr val="tx1"/>
                    </a:gs>
                    <a:gs pos="52475">
                      <a:schemeClr val="tx1"/>
                    </a:gs>
                  </a:gsLst>
                  <a:lin ang="5400000" scaled="0"/>
                </a:gradFill>
                <a:effectLst/>
                <a:uLnTx/>
                <a:uFillTx/>
                <a:latin typeface="Segoe UI"/>
                <a:cs typeface="Segoe UI" pitchFamily="34" charset="0"/>
              </a:rPr>
              <a:t>host itself</a:t>
            </a:r>
          </a:p>
        </p:txBody>
      </p:sp>
      <p:sp>
        <p:nvSpPr>
          <p:cNvPr id="20" name="TextBox 19"/>
          <p:cNvSpPr txBox="1"/>
          <p:nvPr/>
        </p:nvSpPr>
        <p:spPr>
          <a:xfrm>
            <a:off x="9369030" y="1494379"/>
            <a:ext cx="2009006" cy="452590"/>
          </a:xfrm>
          <a:prstGeom prst="rect">
            <a:avLst/>
          </a:prstGeom>
          <a:noFill/>
        </p:spPr>
        <p:txBody>
          <a:bodyPr wrap="none" lIns="179259" tIns="89642" rIns="179259" bIns="89642"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gradFill>
                  <a:gsLst>
                    <a:gs pos="5941">
                      <a:schemeClr val="accent2"/>
                    </a:gs>
                    <a:gs pos="17699">
                      <a:schemeClr val="accent2"/>
                    </a:gs>
                  </a:gsLst>
                  <a:lin ang="5400000" scaled="0"/>
                </a:gradFill>
                <a:effectLst/>
                <a:uLnTx/>
                <a:uFillTx/>
                <a:latin typeface="+mj-lt"/>
                <a:ea typeface="MS PGothic" pitchFamily="34" charset="-128"/>
                <a:cs typeface="Segoe UI" pitchFamily="34" charset="0"/>
              </a:rPr>
              <a:t>Virtual machine</a:t>
            </a:r>
          </a:p>
        </p:txBody>
      </p:sp>
      <p:sp>
        <p:nvSpPr>
          <p:cNvPr id="23" name="Rectangle 22"/>
          <p:cNvSpPr/>
          <p:nvPr/>
        </p:nvSpPr>
        <p:spPr bwMode="auto">
          <a:xfrm>
            <a:off x="6544213" y="2084363"/>
            <a:ext cx="5199264" cy="4302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6721777" y="2267150"/>
            <a:ext cx="2375526" cy="11384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App A</a:t>
            </a:r>
            <a:b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Bins/Libraries</a:t>
            </a:r>
          </a:p>
        </p:txBody>
      </p:sp>
      <p:sp>
        <p:nvSpPr>
          <p:cNvPr id="30" name="Rectangle 29"/>
          <p:cNvSpPr/>
          <p:nvPr/>
        </p:nvSpPr>
        <p:spPr bwMode="auto">
          <a:xfrm>
            <a:off x="9186946" y="2267150"/>
            <a:ext cx="2375526" cy="1138460"/>
          </a:xfrm>
          <a:prstGeom prst="rect">
            <a:avLst/>
          </a:prstGeom>
          <a:solidFill>
            <a:schemeClr val="bg2"/>
          </a:solidFill>
          <a:ln w="444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t>App B</a:t>
            </a:r>
            <a:br>
              <a:rPr kumimoji="0" lang="en-US" sz="2745" b="0"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t>Bins/Libraries</a:t>
            </a:r>
          </a:p>
        </p:txBody>
      </p:sp>
      <p:sp>
        <p:nvSpPr>
          <p:cNvPr id="31" name="Rectangle 30"/>
          <p:cNvSpPr/>
          <p:nvPr/>
        </p:nvSpPr>
        <p:spPr bwMode="auto">
          <a:xfrm>
            <a:off x="6721778" y="4149643"/>
            <a:ext cx="4840694" cy="1344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Hypervisor</a:t>
            </a:r>
          </a:p>
        </p:txBody>
      </p:sp>
      <p:sp>
        <p:nvSpPr>
          <p:cNvPr id="33" name="Rectangle 32"/>
          <p:cNvSpPr/>
          <p:nvPr/>
        </p:nvSpPr>
        <p:spPr bwMode="auto">
          <a:xfrm>
            <a:off x="6723498" y="5580420"/>
            <a:ext cx="4840694" cy="6274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Server</a:t>
            </a:r>
          </a:p>
        </p:txBody>
      </p:sp>
      <p:sp>
        <p:nvSpPr>
          <p:cNvPr id="34" name="Freeform 5"/>
          <p:cNvSpPr>
            <a:spLocks/>
          </p:cNvSpPr>
          <p:nvPr/>
        </p:nvSpPr>
        <p:spPr bwMode="auto">
          <a:xfrm rot="16200000" flipH="1">
            <a:off x="10296896" y="842377"/>
            <a:ext cx="155629" cy="2375527"/>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bwMode="auto">
          <a:xfrm>
            <a:off x="9186946" y="3498789"/>
            <a:ext cx="2375526" cy="561211"/>
          </a:xfrm>
          <a:prstGeom prst="rect">
            <a:avLst/>
          </a:prstGeom>
          <a:solidFill>
            <a:schemeClr val="bg2"/>
          </a:solidFill>
          <a:ln w="444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rPr>
              <a:t>Guest OS</a:t>
            </a:r>
            <a:endParaRPr kumimoji="0" lang="en-US" sz="1568" b="1"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endParaRPr>
          </a:p>
        </p:txBody>
      </p:sp>
      <p:sp>
        <p:nvSpPr>
          <p:cNvPr id="36" name="Rectangle 35"/>
          <p:cNvSpPr/>
          <p:nvPr/>
        </p:nvSpPr>
        <p:spPr bwMode="auto">
          <a:xfrm>
            <a:off x="6721777" y="3498789"/>
            <a:ext cx="2375526" cy="561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Guest OS</a:t>
            </a:r>
            <a:endPar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7" name="Rectangle 36"/>
          <p:cNvSpPr/>
          <p:nvPr/>
        </p:nvSpPr>
        <p:spPr bwMode="auto">
          <a:xfrm>
            <a:off x="9186946" y="2267150"/>
            <a:ext cx="2375526" cy="1792850"/>
          </a:xfrm>
          <a:prstGeom prst="rect">
            <a:avLst/>
          </a:prstGeom>
          <a:noFill/>
          <a:ln w="444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765" b="1" i="0" u="none" strike="noStrike" kern="0" cap="none" spc="0" normalizeH="0" baseline="0" noProof="0" dirty="0">
              <a:ln>
                <a:noFill/>
              </a:ln>
              <a:gradFill>
                <a:gsLst>
                  <a:gs pos="45545">
                    <a:schemeClr val="tx1"/>
                  </a:gs>
                  <a:gs pos="63000">
                    <a:schemeClr val="tx1"/>
                  </a:gs>
                </a:gsLst>
                <a:lin ang="5400000" scaled="0"/>
              </a:gra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1212621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use cases</a:t>
            </a:r>
          </a:p>
        </p:txBody>
      </p:sp>
      <p:sp>
        <p:nvSpPr>
          <p:cNvPr id="3" name="Text Placeholder 2"/>
          <p:cNvSpPr>
            <a:spLocks noGrp="1"/>
          </p:cNvSpPr>
          <p:nvPr>
            <p:ph type="body" sz="quarter" idx="10"/>
          </p:nvPr>
        </p:nvSpPr>
        <p:spPr>
          <a:xfrm>
            <a:off x="269239" y="1539133"/>
            <a:ext cx="3026991" cy="2011509"/>
          </a:xfrm>
        </p:spPr>
        <p:txBody>
          <a:bodyPr/>
          <a:lstStyle/>
          <a:p>
            <a:pPr>
              <a:spcBef>
                <a:spcPts val="1765"/>
              </a:spcBef>
            </a:pPr>
            <a:r>
              <a:rPr lang="en-US" sz="2745" dirty="0">
                <a:gradFill>
                  <a:gsLst>
                    <a:gs pos="30693">
                      <a:schemeClr val="accent2"/>
                    </a:gs>
                    <a:gs pos="57000">
                      <a:schemeClr val="accent2"/>
                    </a:gs>
                  </a:gsLst>
                  <a:lin ang="5400000" scaled="0"/>
                </a:gradFill>
              </a:rPr>
              <a:t>Workload </a:t>
            </a:r>
            <a:br>
              <a:rPr lang="en-US" sz="2745" dirty="0">
                <a:gradFill>
                  <a:gsLst>
                    <a:gs pos="30693">
                      <a:schemeClr val="accent2"/>
                    </a:gs>
                    <a:gs pos="57000">
                      <a:schemeClr val="accent2"/>
                    </a:gs>
                  </a:gsLst>
                  <a:lin ang="5400000" scaled="0"/>
                </a:gradFill>
              </a:rPr>
            </a:br>
            <a:r>
              <a:rPr lang="en-US" sz="2745" dirty="0">
                <a:gradFill>
                  <a:gsLst>
                    <a:gs pos="30693">
                      <a:schemeClr val="accent2"/>
                    </a:gs>
                    <a:gs pos="57000">
                      <a:schemeClr val="accent2"/>
                    </a:gs>
                  </a:gsLst>
                  <a:lin ang="5400000" scaled="0"/>
                </a:gradFill>
              </a:rPr>
              <a:t>characteristics</a:t>
            </a:r>
          </a:p>
          <a:p>
            <a:pPr lvl="1">
              <a:spcBef>
                <a:spcPts val="392"/>
              </a:spcBef>
            </a:pPr>
            <a:r>
              <a:rPr lang="en-US" sz="1568" dirty="0"/>
              <a:t>Scale out </a:t>
            </a:r>
          </a:p>
          <a:p>
            <a:pPr lvl="1">
              <a:spcBef>
                <a:spcPts val="392"/>
              </a:spcBef>
            </a:pPr>
            <a:r>
              <a:rPr lang="en-US" sz="1568" dirty="0"/>
              <a:t>Distributed</a:t>
            </a:r>
          </a:p>
          <a:p>
            <a:pPr lvl="1">
              <a:spcBef>
                <a:spcPts val="392"/>
              </a:spcBef>
            </a:pPr>
            <a:r>
              <a:rPr lang="en-US" sz="1568" dirty="0"/>
              <a:t>State separated</a:t>
            </a:r>
          </a:p>
          <a:p>
            <a:pPr lvl="1">
              <a:spcBef>
                <a:spcPts val="392"/>
              </a:spcBef>
            </a:pPr>
            <a:r>
              <a:rPr lang="en-US" sz="1568" dirty="0"/>
              <a:t>Rapid (re)start</a:t>
            </a:r>
          </a:p>
        </p:txBody>
      </p:sp>
      <p:grpSp>
        <p:nvGrpSpPr>
          <p:cNvPr id="42" name="Group 41"/>
          <p:cNvGrpSpPr/>
          <p:nvPr/>
        </p:nvGrpSpPr>
        <p:grpSpPr>
          <a:xfrm>
            <a:off x="2241372" y="3877213"/>
            <a:ext cx="1927313" cy="1882492"/>
            <a:chOff x="2286316" y="3954463"/>
            <a:chExt cx="1965960" cy="1920240"/>
          </a:xfrm>
        </p:grpSpPr>
        <p:sp>
          <p:nvSpPr>
            <p:cNvPr id="36" name="Rectangle 35"/>
            <p:cNvSpPr/>
            <p:nvPr/>
          </p:nvSpPr>
          <p:spPr bwMode="auto">
            <a:xfrm>
              <a:off x="228631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35644">
                        <a:schemeClr val="tx1"/>
                      </a:gs>
                      <a:gs pos="57000">
                        <a:schemeClr val="tx1"/>
                      </a:gs>
                    </a:gsLst>
                    <a:lin ang="5400000" scaled="0"/>
                  </a:gradFill>
                  <a:effectLst/>
                  <a:uLnTx/>
                  <a:uFillTx/>
                  <a:latin typeface="+mj-lt"/>
                </a:rPr>
                <a:t>Databases</a:t>
              </a:r>
              <a:endParaRPr kumimoji="0" lang="en-US" sz="2353" b="0" i="0" u="none" strike="noStrike" kern="0" cap="none" spc="0" normalizeH="0" baseline="0" noProof="0" dirty="0">
                <a:ln>
                  <a:noFill/>
                </a:ln>
                <a:gradFill>
                  <a:gsLst>
                    <a:gs pos="35644">
                      <a:schemeClr val="tx1"/>
                    </a:gs>
                    <a:gs pos="57000">
                      <a:schemeClr val="tx1"/>
                    </a:gs>
                  </a:gsLst>
                  <a:lin ang="5400000" scaled="0"/>
                </a:gradFill>
                <a:effectLst/>
                <a:uLnTx/>
                <a:uFillTx/>
                <a:latin typeface="+mj-lt"/>
              </a:endParaRPr>
            </a:p>
          </p:txBody>
        </p:sp>
        <p:sp>
          <p:nvSpPr>
            <p:cNvPr id="9" name="Freeform 8"/>
            <p:cNvSpPr>
              <a:spLocks noChangeAspect="1"/>
            </p:cNvSpPr>
            <p:nvPr/>
          </p:nvSpPr>
          <p:spPr bwMode="black">
            <a:xfrm>
              <a:off x="2448241" y="5019207"/>
              <a:ext cx="914084" cy="6380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nvGrpSpPr>
          <p:cNvPr id="43" name="Group 42"/>
          <p:cNvGrpSpPr/>
          <p:nvPr/>
        </p:nvGrpSpPr>
        <p:grpSpPr>
          <a:xfrm>
            <a:off x="4213507" y="3877213"/>
            <a:ext cx="1927313" cy="1882492"/>
            <a:chOff x="4297996" y="3954463"/>
            <a:chExt cx="1965960" cy="1920240"/>
          </a:xfrm>
        </p:grpSpPr>
        <p:sp>
          <p:nvSpPr>
            <p:cNvPr id="37" name="Rectangle 36"/>
            <p:cNvSpPr/>
            <p:nvPr/>
          </p:nvSpPr>
          <p:spPr bwMode="auto">
            <a:xfrm>
              <a:off x="429799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35644">
                        <a:schemeClr val="tx1"/>
                      </a:gs>
                      <a:gs pos="57000">
                        <a:schemeClr val="tx1"/>
                      </a:gs>
                    </a:gsLst>
                    <a:lin ang="5400000" scaled="0"/>
                  </a:gradFill>
                  <a:effectLst/>
                  <a:uLnTx/>
                  <a:uFillTx/>
                  <a:latin typeface="+mj-lt"/>
                </a:rPr>
                <a:t>Web</a:t>
              </a:r>
              <a:endParaRPr kumimoji="0" lang="en-US" sz="2353" b="0" i="0" u="none" strike="noStrike" kern="0" cap="none" spc="0" normalizeH="0" baseline="0" noProof="0" dirty="0">
                <a:ln>
                  <a:noFill/>
                </a:ln>
                <a:gradFill>
                  <a:gsLst>
                    <a:gs pos="35644">
                      <a:schemeClr val="tx1"/>
                    </a:gs>
                    <a:gs pos="57000">
                      <a:schemeClr val="tx1"/>
                    </a:gs>
                  </a:gsLst>
                  <a:lin ang="5400000" scaled="0"/>
                </a:gradFill>
                <a:effectLst/>
                <a:uLnTx/>
                <a:uFillTx/>
                <a:latin typeface="+mj-lt"/>
              </a:endParaRPr>
            </a:p>
          </p:txBody>
        </p:sp>
        <p:grpSp>
          <p:nvGrpSpPr>
            <p:cNvPr id="12" name="Group 11"/>
            <p:cNvGrpSpPr/>
            <p:nvPr/>
          </p:nvGrpSpPr>
          <p:grpSpPr>
            <a:xfrm>
              <a:off x="4410709" y="5022359"/>
              <a:ext cx="693406" cy="634848"/>
              <a:chOff x="7589837" y="5094544"/>
              <a:chExt cx="1005769" cy="920831"/>
            </a:xfrm>
          </p:grpSpPr>
          <p:sp>
            <p:nvSpPr>
              <p:cNvPr id="13"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4"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2"/>
              </a:solidFill>
              <a:ln>
                <a:noFill/>
              </a:ln>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5"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6"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7"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8"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19"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20"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21"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22"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23"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sp>
            <p:nvSpPr>
              <p:cNvPr id="24"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3"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42359"/>
                  </a:solidFill>
                  <a:effectLst/>
                  <a:uLnTx/>
                  <a:uFillTx/>
                  <a:latin typeface="Segoe UI"/>
                </a:endParaRPr>
              </a:p>
            </p:txBody>
          </p:sp>
        </p:grpSp>
      </p:grpSp>
      <p:grpSp>
        <p:nvGrpSpPr>
          <p:cNvPr id="44" name="Group 43"/>
          <p:cNvGrpSpPr/>
          <p:nvPr/>
        </p:nvGrpSpPr>
        <p:grpSpPr>
          <a:xfrm>
            <a:off x="6185641" y="3877213"/>
            <a:ext cx="1927313" cy="1882492"/>
            <a:chOff x="6309675" y="3954463"/>
            <a:chExt cx="1965960" cy="1920240"/>
          </a:xfrm>
        </p:grpSpPr>
        <p:sp>
          <p:nvSpPr>
            <p:cNvPr id="38" name="Rectangle 37"/>
            <p:cNvSpPr/>
            <p:nvPr/>
          </p:nvSpPr>
          <p:spPr bwMode="auto">
            <a:xfrm>
              <a:off x="6309675"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35644">
                        <a:schemeClr val="tx1"/>
                      </a:gs>
                      <a:gs pos="57000">
                        <a:schemeClr val="tx1"/>
                      </a:gs>
                    </a:gsLst>
                    <a:lin ang="5400000" scaled="0"/>
                  </a:gradFill>
                  <a:effectLst/>
                  <a:uLnTx/>
                  <a:uFillTx/>
                  <a:latin typeface="+mj-lt"/>
                </a:rPr>
                <a:t>Tasks</a:t>
              </a:r>
              <a:endParaRPr kumimoji="0" lang="en-US" sz="2353" b="0" i="0" u="none" strike="noStrike" kern="0" cap="none" spc="0" normalizeH="0" baseline="0" noProof="0" dirty="0">
                <a:ln>
                  <a:noFill/>
                </a:ln>
                <a:gradFill>
                  <a:gsLst>
                    <a:gs pos="35644">
                      <a:schemeClr val="tx1"/>
                    </a:gs>
                    <a:gs pos="57000">
                      <a:schemeClr val="tx1"/>
                    </a:gs>
                  </a:gsLst>
                  <a:lin ang="5400000" scaled="0"/>
                </a:gradFill>
                <a:effectLst/>
                <a:uLnTx/>
                <a:uFillTx/>
                <a:latin typeface="+mj-lt"/>
              </a:endParaRPr>
            </a:p>
          </p:txBody>
        </p:sp>
        <p:sp>
          <p:nvSpPr>
            <p:cNvPr id="27" name="Freeform 26"/>
            <p:cNvSpPr>
              <a:spLocks noChangeAspect="1"/>
            </p:cNvSpPr>
            <p:nvPr/>
          </p:nvSpPr>
          <p:spPr bwMode="black">
            <a:xfrm>
              <a:off x="6471600" y="5019207"/>
              <a:ext cx="602654" cy="638000"/>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marL="0" marR="0" lvl="0" indent="0" algn="ctr" defTabSz="474300" eaLnBrk="1" fontAlgn="base" latinLnBrk="0" hangingPunct="1">
                <a:lnSpc>
                  <a:spcPct val="90000"/>
                </a:lnSpc>
                <a:spcBef>
                  <a:spcPct val="0"/>
                </a:spcBef>
                <a:spcAft>
                  <a:spcPct val="0"/>
                </a:spcAft>
                <a:buClrTx/>
                <a:buSzTx/>
                <a:buFontTx/>
                <a:buNone/>
                <a:tabLst/>
                <a:defRPr/>
              </a:pPr>
              <a:endParaRPr kumimoji="0" lang="en-US" sz="122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nvGrpSpPr>
          <p:cNvPr id="45" name="Group 44"/>
          <p:cNvGrpSpPr/>
          <p:nvPr/>
        </p:nvGrpSpPr>
        <p:grpSpPr>
          <a:xfrm>
            <a:off x="8157776" y="3877213"/>
            <a:ext cx="1927313" cy="1882492"/>
            <a:chOff x="8321356" y="3954463"/>
            <a:chExt cx="1965960" cy="1920240"/>
          </a:xfrm>
        </p:grpSpPr>
        <p:sp>
          <p:nvSpPr>
            <p:cNvPr id="39" name="Rectangle 38"/>
            <p:cNvSpPr/>
            <p:nvPr/>
          </p:nvSpPr>
          <p:spPr bwMode="auto">
            <a:xfrm>
              <a:off x="832135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35644">
                        <a:schemeClr val="tx1"/>
                      </a:gs>
                      <a:gs pos="57000">
                        <a:schemeClr val="tx1"/>
                      </a:gs>
                    </a:gsLst>
                    <a:lin ang="5400000" scaled="0"/>
                  </a:gradFill>
                  <a:effectLst/>
                  <a:uLnTx/>
                  <a:uFillTx/>
                  <a:latin typeface="+mj-lt"/>
                </a:rPr>
                <a:t>Scale out</a:t>
              </a:r>
              <a:endParaRPr kumimoji="0" lang="en-US" sz="2353" b="0" i="0" u="none" strike="noStrike" kern="0" cap="none" spc="0" normalizeH="0" baseline="0" noProof="0" dirty="0">
                <a:ln>
                  <a:noFill/>
                </a:ln>
                <a:gradFill>
                  <a:gsLst>
                    <a:gs pos="35644">
                      <a:schemeClr val="tx1"/>
                    </a:gs>
                    <a:gs pos="57000">
                      <a:schemeClr val="tx1"/>
                    </a:gs>
                  </a:gsLst>
                  <a:lin ang="5400000" scaled="0"/>
                </a:gradFill>
                <a:effectLst/>
                <a:uLnTx/>
                <a:uFillTx/>
                <a:latin typeface="+mj-lt"/>
              </a:endParaRPr>
            </a:p>
          </p:txBody>
        </p:sp>
        <p:sp>
          <p:nvSpPr>
            <p:cNvPr id="30" name="Freeform 21"/>
            <p:cNvSpPr>
              <a:spLocks noChangeAspect="1" noEditPoints="1"/>
            </p:cNvSpPr>
            <p:nvPr/>
          </p:nvSpPr>
          <p:spPr bwMode="black">
            <a:xfrm>
              <a:off x="8483282" y="5037123"/>
              <a:ext cx="711446" cy="62008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marL="0" marR="0" lvl="0" indent="0" algn="ctr" defTabSz="474300" eaLnBrk="1" fontAlgn="base" latinLnBrk="0" hangingPunct="1">
                <a:lnSpc>
                  <a:spcPct val="90000"/>
                </a:lnSpc>
                <a:spcBef>
                  <a:spcPct val="0"/>
                </a:spcBef>
                <a:spcAft>
                  <a:spcPct val="0"/>
                </a:spcAft>
                <a:buClrTx/>
                <a:buSzTx/>
                <a:buFontTx/>
                <a:buNone/>
                <a:tabLst/>
                <a:defRPr/>
              </a:pPr>
              <a:endParaRPr kumimoji="0" lang="en-US" sz="122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sp>
        <p:nvSpPr>
          <p:cNvPr id="34" name="Text Placeholder 2"/>
          <p:cNvSpPr txBox="1">
            <a:spLocks/>
          </p:cNvSpPr>
          <p:nvPr/>
        </p:nvSpPr>
        <p:spPr>
          <a:xfrm>
            <a:off x="4213507" y="1539134"/>
            <a:ext cx="5548094" cy="1888806"/>
          </a:xfrm>
          <a:prstGeom prst="rect">
            <a:avLst/>
          </a:prstGeom>
        </p:spPr>
        <p:txBody>
          <a:bodyPr vert="horz" wrap="square" lIns="143428" tIns="89642" rIns="143428" bIns="89642" rtlCol="0">
            <a:spAutoFit/>
          </a:bodyPr>
          <a:lstStyle>
            <a:lvl1pPr marL="0" indent="0" algn="l" defTabSz="931863" rtl="0" eaLnBrk="1" fontAlgn="base" hangingPunct="1">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eaLnBrk="1" fontAlgn="base" hangingPunct="1">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eaLnBrk="1" fontAlgn="base" hangingPunct="1">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ts val="1765"/>
              </a:spcBef>
              <a:spcAft>
                <a:spcPct val="0"/>
              </a:spcAft>
              <a:buClrTx/>
              <a:buSzPct val="90000"/>
              <a:buFont typeface="Arial" pitchFamily="34" charset="0"/>
              <a:buNone/>
              <a:tabLst/>
              <a:defRPr/>
            </a:pPr>
            <a:r>
              <a:rPr kumimoji="0" lang="en-US" sz="2745" b="0" i="0" u="none" strike="noStrike" kern="1200" cap="none" spc="0" normalizeH="0" baseline="0" noProof="0" dirty="0">
                <a:ln>
                  <a:noFill/>
                </a:ln>
                <a:gradFill>
                  <a:gsLst>
                    <a:gs pos="30693">
                      <a:schemeClr val="accent2"/>
                    </a:gs>
                    <a:gs pos="57000">
                      <a:schemeClr val="accent2"/>
                    </a:gs>
                  </a:gsLst>
                  <a:lin ang="5400000" scaled="0"/>
                </a:gradFill>
                <a:effectLst/>
                <a:uLnTx/>
                <a:uFillTx/>
                <a:latin typeface="+mj-lt"/>
                <a:ea typeface="MS PGothic" pitchFamily="34" charset="-128"/>
                <a:cs typeface="+mn-cs"/>
              </a:rPr>
              <a:t>Deployment characteristics</a:t>
            </a:r>
          </a:p>
          <a:p>
            <a:pPr marL="0" marR="0" lvl="1" indent="0" algn="l" defTabSz="913505" rtl="0" eaLnBrk="1" fontAlgn="base" latinLnBrk="0" hangingPunct="1">
              <a:lnSpc>
                <a:spcPct val="90000"/>
              </a:lnSpc>
              <a:spcBef>
                <a:spcPts val="392"/>
              </a:spcBef>
              <a:spcAft>
                <a:spcPct val="0"/>
              </a:spcAft>
              <a:buClrTx/>
              <a:buSzPct val="90000"/>
              <a:buFontTx/>
              <a:buNone/>
              <a:tabLst/>
              <a:defRPr/>
            </a:pPr>
            <a:r>
              <a:rPr kumimoji="0" lang="en-US" sz="1568"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Efficient hosting</a:t>
            </a:r>
          </a:p>
          <a:p>
            <a:pPr marL="0" marR="0" lvl="1" indent="0" algn="l" defTabSz="913505" rtl="0" eaLnBrk="1" fontAlgn="base" latinLnBrk="0" hangingPunct="1">
              <a:lnSpc>
                <a:spcPct val="90000"/>
              </a:lnSpc>
              <a:spcBef>
                <a:spcPts val="392"/>
              </a:spcBef>
              <a:spcAft>
                <a:spcPct val="0"/>
              </a:spcAft>
              <a:buClrTx/>
              <a:buSzPct val="90000"/>
              <a:buFontTx/>
              <a:buNone/>
              <a:tabLst/>
              <a:defRPr/>
            </a:pPr>
            <a:r>
              <a:rPr kumimoji="0" lang="en-US" sz="1568"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Multitenancy</a:t>
            </a:r>
          </a:p>
          <a:p>
            <a:pPr marL="0" marR="0" lvl="1" indent="0" algn="l" defTabSz="913505" rtl="0" eaLnBrk="1" fontAlgn="base" latinLnBrk="0" hangingPunct="1">
              <a:lnSpc>
                <a:spcPct val="90000"/>
              </a:lnSpc>
              <a:spcBef>
                <a:spcPts val="392"/>
              </a:spcBef>
              <a:spcAft>
                <a:spcPct val="0"/>
              </a:spcAft>
              <a:buClrTx/>
              <a:buSzPct val="90000"/>
              <a:buFontTx/>
              <a:buNone/>
              <a:tabLst/>
              <a:defRPr/>
            </a:pPr>
            <a:r>
              <a:rPr kumimoji="0" lang="en-US" sz="1568"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Rapid deployment</a:t>
            </a:r>
          </a:p>
          <a:p>
            <a:pPr marL="0" marR="0" lvl="1" indent="0" algn="l" defTabSz="913505" rtl="0" eaLnBrk="1" fontAlgn="base" latinLnBrk="0" hangingPunct="1">
              <a:lnSpc>
                <a:spcPct val="90000"/>
              </a:lnSpc>
              <a:spcBef>
                <a:spcPts val="392"/>
              </a:spcBef>
              <a:spcAft>
                <a:spcPct val="0"/>
              </a:spcAft>
              <a:buClrTx/>
              <a:buSzPct val="90000"/>
              <a:buFontTx/>
              <a:buNone/>
              <a:tabLst/>
              <a:defRPr/>
            </a:pPr>
            <a:r>
              <a:rPr kumimoji="0" lang="en-US" sz="1568"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Highly automatable </a:t>
            </a:r>
          </a:p>
          <a:p>
            <a:pPr marL="0" marR="0" lvl="1" indent="0" algn="l" defTabSz="913505" rtl="0" eaLnBrk="1" fontAlgn="base" latinLnBrk="0" hangingPunct="1">
              <a:lnSpc>
                <a:spcPct val="90000"/>
              </a:lnSpc>
              <a:spcBef>
                <a:spcPts val="392"/>
              </a:spcBef>
              <a:spcAft>
                <a:spcPct val="0"/>
              </a:spcAft>
              <a:buClrTx/>
              <a:buSzPct val="90000"/>
              <a:buFontTx/>
              <a:buNone/>
              <a:tabLst/>
              <a:defRPr/>
            </a:pPr>
            <a:r>
              <a:rPr kumimoji="0" lang="en-US" sz="1568"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S PGothic" pitchFamily="34" charset="-128"/>
                <a:cs typeface="+mn-cs"/>
              </a:rPr>
              <a:t>Rapid scaling</a:t>
            </a:r>
          </a:p>
        </p:txBody>
      </p:sp>
      <p:grpSp>
        <p:nvGrpSpPr>
          <p:cNvPr id="41" name="Group 40"/>
          <p:cNvGrpSpPr/>
          <p:nvPr/>
        </p:nvGrpSpPr>
        <p:grpSpPr>
          <a:xfrm>
            <a:off x="269238" y="3877213"/>
            <a:ext cx="1927313" cy="1882492"/>
            <a:chOff x="274636" y="3954463"/>
            <a:chExt cx="1965960" cy="1920240"/>
          </a:xfrm>
        </p:grpSpPr>
        <p:sp>
          <p:nvSpPr>
            <p:cNvPr id="35" name="Rectangle 34"/>
            <p:cNvSpPr/>
            <p:nvPr/>
          </p:nvSpPr>
          <p:spPr bwMode="auto">
            <a:xfrm>
              <a:off x="27463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35644">
                        <a:schemeClr val="tx1"/>
                      </a:gs>
                      <a:gs pos="57000">
                        <a:schemeClr val="tx1"/>
                      </a:gs>
                    </a:gsLst>
                    <a:lin ang="5400000" scaled="0"/>
                  </a:gradFill>
                  <a:effectLst/>
                  <a:uLnTx/>
                  <a:uFillTx/>
                  <a:latin typeface="+mj-lt"/>
                </a:rPr>
                <a:t>Distributed compute</a:t>
              </a:r>
            </a:p>
          </p:txBody>
        </p:sp>
        <mc:AlternateContent xmlns:mc="http://schemas.openxmlformats.org/markup-compatibility/2006" xmlns:a14="http://schemas.microsoft.com/office/drawing/2010/main">
          <mc:Choice Requires="a14">
            <p:sp>
              <p:nvSpPr>
                <p:cNvPr id="6" name="TextBox 5"/>
                <p:cNvSpPr txBox="1"/>
                <p:nvPr/>
              </p:nvSpPr>
              <p:spPr>
                <a:xfrm>
                  <a:off x="436561" y="5137065"/>
                  <a:ext cx="864789" cy="520142"/>
                </a:xfrm>
                <a:prstGeom prst="rect">
                  <a:avLst/>
                </a:prstGeom>
                <a:noFill/>
                <a:effectLst/>
              </p:spPr>
              <p:txBody>
                <a:bodyPr wrap="none" lIns="0" tIns="0" rIns="0" bIns="0" rtlCol="0" anchor="b" anchorCtr="0">
                  <a:spAutoFit/>
                </a:bodyPr>
                <a:lstStyle/>
                <a:p>
                  <a:pPr marL="0" marR="0" lvl="0" indent="0" defTabSz="914192" eaLnBrk="1" fontAlgn="auto" latinLnBrk="0" hangingPunct="1">
                    <a:lnSpc>
                      <a:spcPct val="90000"/>
                    </a:lnSpc>
                    <a:spcBef>
                      <a:spcPts val="0"/>
                    </a:spcBef>
                    <a:spcAft>
                      <a:spcPts val="588"/>
                    </a:spcAft>
                    <a:buClrTx/>
                    <a:buSzTx/>
                    <a:buFontTx/>
                    <a:buNone/>
                    <a:tabLst/>
                    <a:defRPr/>
                  </a:pPr>
                  <a14:m>
                    <m:oMathPara xmlns:m="http://schemas.openxmlformats.org/officeDocument/2006/math">
                      <m:oMathParaPr>
                        <m:jc m:val="left"/>
                      </m:oMathParaPr>
                      <m:oMath xmlns:m="http://schemas.openxmlformats.org/officeDocument/2006/math">
                        <m:r>
                          <a:rPr kumimoji="0" lang="en-US" sz="3137" b="1" i="1" u="none" strike="noStrike" kern="0" cap="none" spc="-147" normalizeH="0" baseline="0" noProof="0">
                            <a:ln w="0"/>
                            <a:gradFill>
                              <a:gsLst>
                                <a:gs pos="40594">
                                  <a:schemeClr val="accent2"/>
                                </a:gs>
                                <a:gs pos="55000">
                                  <a:schemeClr val="accent2"/>
                                </a:gs>
                              </a:gsLst>
                              <a:lin ang="5400000" scaled="0"/>
                            </a:gradFill>
                            <a:effectLst/>
                            <a:uLnTx/>
                            <a:uFillTx/>
                            <a:latin typeface="Cambria Math" panose="02040503050406030204" pitchFamily="18" charset="0"/>
                            <a:ea typeface="Cambria Math" panose="02040503050406030204" pitchFamily="18" charset="0"/>
                          </a:rPr>
                          <m:t>𝒇</m:t>
                        </m:r>
                        <m:d>
                          <m:dPr>
                            <m:ctrlPr>
                              <a:rPr kumimoji="0" lang="en-US" sz="3137" b="1" i="1" u="none" strike="noStrike" kern="0" cap="none" spc="-147" normalizeH="0" baseline="0" noProof="0">
                                <a:ln w="0"/>
                                <a:gradFill>
                                  <a:gsLst>
                                    <a:gs pos="40594">
                                      <a:schemeClr val="accent2"/>
                                    </a:gs>
                                    <a:gs pos="55000">
                                      <a:schemeClr val="accent2"/>
                                    </a:gs>
                                  </a:gsLst>
                                  <a:lin ang="5400000" scaled="0"/>
                                </a:gradFill>
                                <a:effectLst/>
                                <a:uLnTx/>
                                <a:uFillTx/>
                                <a:latin typeface="Cambria Math" panose="02040503050406030204" pitchFamily="18" charset="0"/>
                                <a:ea typeface="Cambria Math" panose="02040503050406030204" pitchFamily="18" charset="0"/>
                              </a:rPr>
                            </m:ctrlPr>
                          </m:dPr>
                          <m:e>
                            <m:r>
                              <a:rPr kumimoji="0" lang="en-US" sz="3137" b="1" i="1" u="none" strike="noStrike" kern="0" cap="none" spc="-147" normalizeH="0" baseline="0" noProof="0">
                                <a:ln w="0"/>
                                <a:gradFill>
                                  <a:gsLst>
                                    <a:gs pos="40594">
                                      <a:schemeClr val="accent2"/>
                                    </a:gs>
                                    <a:gs pos="55000">
                                      <a:schemeClr val="accent2"/>
                                    </a:gs>
                                  </a:gsLst>
                                  <a:lin ang="5400000" scaled="0"/>
                                </a:gradFill>
                                <a:effectLst/>
                                <a:uLnTx/>
                                <a:uFillTx/>
                                <a:latin typeface="Cambria Math" panose="02040503050406030204" pitchFamily="18" charset="0"/>
                                <a:ea typeface="Cambria Math" panose="02040503050406030204" pitchFamily="18" charset="0"/>
                              </a:rPr>
                              <m:t>𝒙</m:t>
                            </m:r>
                          </m:e>
                        </m:d>
                      </m:oMath>
                    </m:oMathPara>
                  </a14:m>
                  <a:endParaRPr kumimoji="0" lang="en-US" sz="3137" b="1" i="0" u="none" strike="noStrike" kern="0" cap="none" spc="-147" normalizeH="0" baseline="0" noProof="0" dirty="0" err="1">
                    <a:ln w="0"/>
                    <a:gradFill>
                      <a:gsLst>
                        <a:gs pos="40594">
                          <a:schemeClr val="accent2"/>
                        </a:gs>
                        <a:gs pos="55000">
                          <a:schemeClr val="accent2"/>
                        </a:gs>
                      </a:gsLst>
                      <a:lin ang="5400000" scaled="0"/>
                    </a:gradFill>
                    <a:effectLst/>
                    <a:uLnTx/>
                    <a:uFillTx/>
                    <a:latin typeface="Segoe U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6561" y="5137065"/>
                  <a:ext cx="864789" cy="520142"/>
                </a:xfrm>
                <a:prstGeom prst="rect">
                  <a:avLst/>
                </a:prstGeom>
                <a:blipFill rotWithShape="0">
                  <a:blip r:embed="rId2"/>
                  <a:stretch>
                    <a:fillRect l="-709"/>
                  </a:stretch>
                </a:blipFill>
                <a:effectLst/>
              </p:spPr>
              <p:txBody>
                <a:bodyPr/>
                <a:lstStyle/>
                <a:p>
                  <a:r>
                    <a:rPr lang="en-US">
                      <a:noFill/>
                    </a:rPr>
                    <a:t> </a:t>
                  </a:r>
                </a:p>
              </p:txBody>
            </p:sp>
          </mc:Fallback>
        </mc:AlternateContent>
      </p:grpSp>
    </p:spTree>
    <p:extLst>
      <p:ext uri="{BB962C8B-B14F-4D97-AF65-F5344CB8AC3E}">
        <p14:creationId xmlns:p14="http://schemas.microsoft.com/office/powerpoint/2010/main" val="663589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3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40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Why containers?</a:t>
            </a:r>
            <a:br>
              <a:rPr lang="en-US" dirty="0"/>
            </a:br>
            <a:r>
              <a:rPr lang="en-US" sz="3137" spc="-39" dirty="0">
                <a:gradFill>
                  <a:gsLst>
                    <a:gs pos="38614">
                      <a:schemeClr val="tx1"/>
                    </a:gs>
                    <a:gs pos="85000">
                      <a:schemeClr val="tx1"/>
                    </a:gs>
                  </a:gsLst>
                  <a:lin ang="5400000" scaled="0"/>
                </a:gradFill>
              </a:rPr>
              <a:t>Applications are fueling innovation in today’s cloud-mobile world</a:t>
            </a:r>
          </a:p>
        </p:txBody>
      </p:sp>
      <p:grpSp>
        <p:nvGrpSpPr>
          <p:cNvPr id="3" name="Group 2"/>
          <p:cNvGrpSpPr/>
          <p:nvPr/>
        </p:nvGrpSpPr>
        <p:grpSpPr>
          <a:xfrm>
            <a:off x="269240" y="2093051"/>
            <a:ext cx="6274974" cy="2151420"/>
            <a:chOff x="274638" y="2134525"/>
            <a:chExt cx="6400800" cy="2194560"/>
          </a:xfrm>
        </p:grpSpPr>
        <p:sp>
          <p:nvSpPr>
            <p:cNvPr id="31" name="Rectangle 37"/>
            <p:cNvSpPr>
              <a:spLocks noChangeArrowheads="1"/>
            </p:cNvSpPr>
            <p:nvPr/>
          </p:nvSpPr>
          <p:spPr bwMode="auto">
            <a:xfrm>
              <a:off x="274638" y="2134525"/>
              <a:ext cx="1828800" cy="2194560"/>
            </a:xfrm>
            <a:prstGeom prst="rect">
              <a:avLst/>
            </a:prstGeom>
            <a:solidFill>
              <a:schemeClr val="accent2"/>
            </a:solidFill>
            <a:ln>
              <a:noFill/>
            </a:ln>
          </p:spPr>
          <p:txBody>
            <a:bodyPr vert="horz" wrap="square" lIns="74241" tIns="37089" rIns="74241" bIns="37089" numCol="1" anchor="ctr" anchorCtr="0" compatLnSpc="1">
              <a:prstTxWarp prst="textNoShape">
                <a:avLst/>
              </a:prstTxWarp>
            </a:bodyPr>
            <a:lstStyle/>
            <a:p>
              <a:pPr marL="0" marR="0" lvl="0" indent="0" defTabSz="890078"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dirty="0">
                <a:ln>
                  <a:noFill/>
                </a:ln>
                <a:solidFill>
                  <a:srgbClr val="505050"/>
                </a:solidFill>
                <a:effectLst/>
                <a:uLnTx/>
                <a:uFillTx/>
                <a:latin typeface="Segoe UI Light"/>
              </a:endParaRPr>
            </a:p>
          </p:txBody>
        </p:sp>
        <p:sp>
          <p:nvSpPr>
            <p:cNvPr id="30" name="TextBox 29"/>
            <p:cNvSpPr txBox="1"/>
            <p:nvPr/>
          </p:nvSpPr>
          <p:spPr>
            <a:xfrm>
              <a:off x="2103438" y="2134525"/>
              <a:ext cx="4572000" cy="2194560"/>
            </a:xfrm>
            <a:prstGeom prst="rect">
              <a:avLst/>
            </a:prstGeom>
            <a:solidFill>
              <a:schemeClr val="bg1">
                <a:lumMod val="95000"/>
              </a:schemeClr>
            </a:solidFill>
          </p:spPr>
          <p:txBody>
            <a:bodyPr wrap="square" lIns="179285" tIns="143428" rIns="179285" bIns="143428" rtlCol="0" anchor="t" anchorCtr="0">
              <a:noAutofit/>
            </a:bodyPr>
            <a:lstStyle>
              <a:defPPr>
                <a:defRPr lang="en-US"/>
              </a:defPPr>
              <a:lvl1pPr defTabSz="907965" fontAlgn="base">
                <a:lnSpc>
                  <a:spcPct val="90000"/>
                </a:lnSpc>
                <a:spcBef>
                  <a:spcPct val="0"/>
                </a:spcBef>
                <a:spcAft>
                  <a:spcPct val="0"/>
                </a:spcAft>
                <a:defRPr sz="2000" kern="0" spc="-31">
                  <a:gradFill>
                    <a:gsLst>
                      <a:gs pos="9158">
                        <a:schemeClr val="tx1"/>
                      </a:gs>
                      <a:gs pos="20354">
                        <a:schemeClr val="tx1"/>
                      </a:gs>
                    </a:gsLst>
                    <a:lin ang="5400000" scaled="0"/>
                  </a:gradFill>
                  <a:cs typeface="Segoe UI Semibold" panose="020B0702040204020203" pitchFamily="34" charset="0"/>
                </a:defRPr>
              </a:lvl1pPr>
            </a:lstStyle>
            <a:p>
              <a:pPr marL="0" marR="0" lvl="0" indent="0" defTabSz="890078" eaLnBrk="1" fontAlgn="base" latinLnBrk="0" hangingPunct="1">
                <a:lnSpc>
                  <a:spcPct val="90000"/>
                </a:lnSpc>
                <a:spcBef>
                  <a:spcPts val="588"/>
                </a:spcBef>
                <a:spcAft>
                  <a:spcPts val="0"/>
                </a:spcAft>
                <a:buClrTx/>
                <a:buSzTx/>
                <a:buFontTx/>
                <a:buNone/>
                <a:tabLst/>
                <a:defRPr/>
              </a:pPr>
              <a:r>
                <a:rPr kumimoji="0" lang="en-US" sz="2353" b="1" i="0" u="none" strike="noStrike" kern="0" cap="none" spc="-30" normalizeH="0" baseline="0" noProof="0" dirty="0">
                  <a:ln>
                    <a:noFill/>
                  </a:ln>
                  <a:gradFill>
                    <a:gsLst>
                      <a:gs pos="52475">
                        <a:schemeClr val="accent2"/>
                      </a:gs>
                      <a:gs pos="40000">
                        <a:schemeClr val="accent2"/>
                      </a:gs>
                    </a:gsLst>
                    <a:lin ang="5400000" scaled="0"/>
                  </a:gradFill>
                  <a:effectLst/>
                  <a:uLnTx/>
                  <a:uFillTx/>
                  <a:latin typeface="+mj-lt"/>
                  <a:cs typeface="Segoe UI Semibold" panose="020B0702040204020203" pitchFamily="34" charset="0"/>
                </a:rPr>
                <a:t>Developers</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Containers unlock ultimate productivity and freedom</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Enable ‘write-once, run-anywhere’ apps</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Can be deployed as multi-tier distributed apps in </a:t>
              </a:r>
              <a:b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b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IaaS/PaaS models </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Containers offers powerful abstraction for </a:t>
              </a:r>
              <a:r>
                <a:rPr kumimoji="0" lang="en-US" sz="1176" b="0" i="0" u="none" strike="noStrike" kern="0" cap="none" spc="0" normalizeH="0" baseline="0" noProof="0" dirty="0" err="1">
                  <a:ln>
                    <a:noFill/>
                  </a:ln>
                  <a:gradFill>
                    <a:gsLst>
                      <a:gs pos="73267">
                        <a:schemeClr val="tx1"/>
                      </a:gs>
                      <a:gs pos="46000">
                        <a:schemeClr val="tx1"/>
                      </a:gs>
                    </a:gsLst>
                    <a:lin ang="5400000" scaled="0"/>
                  </a:gradFill>
                  <a:effectLst/>
                  <a:uLnTx/>
                  <a:uFillTx/>
                  <a:cs typeface="Segoe UI Semibold" panose="020B0702040204020203" pitchFamily="34" charset="0"/>
                </a:rPr>
                <a:t>microservices</a:t>
              </a:r>
              <a:endPar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endParaRPr>
            </a:p>
          </p:txBody>
        </p:sp>
        <p:sp>
          <p:nvSpPr>
            <p:cNvPr id="4" name="Freeform 3"/>
            <p:cNvSpPr>
              <a:spLocks noChangeAspect="1" noEditPoints="1"/>
            </p:cNvSpPr>
            <p:nvPr/>
          </p:nvSpPr>
          <p:spPr bwMode="auto">
            <a:xfrm>
              <a:off x="839314" y="2942329"/>
              <a:ext cx="699449" cy="57895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grpSp>
        <p:nvGrpSpPr>
          <p:cNvPr id="5" name="Group 4"/>
          <p:cNvGrpSpPr/>
          <p:nvPr/>
        </p:nvGrpSpPr>
        <p:grpSpPr>
          <a:xfrm>
            <a:off x="269240" y="4334113"/>
            <a:ext cx="6274974" cy="2151420"/>
            <a:chOff x="274638" y="4420525"/>
            <a:chExt cx="6400800" cy="2194560"/>
          </a:xfrm>
        </p:grpSpPr>
        <p:sp>
          <p:nvSpPr>
            <p:cNvPr id="34" name="TextBox 33"/>
            <p:cNvSpPr txBox="1"/>
            <p:nvPr/>
          </p:nvSpPr>
          <p:spPr>
            <a:xfrm>
              <a:off x="2103438" y="4420525"/>
              <a:ext cx="4572000" cy="2194560"/>
            </a:xfrm>
            <a:prstGeom prst="rect">
              <a:avLst/>
            </a:prstGeom>
            <a:solidFill>
              <a:schemeClr val="bg1">
                <a:lumMod val="95000"/>
              </a:schemeClr>
            </a:solidFill>
          </p:spPr>
          <p:txBody>
            <a:bodyPr wrap="square" lIns="179285" tIns="143428" rIns="179285" bIns="143428" rtlCol="0" anchor="t" anchorCtr="0">
              <a:noAutofit/>
            </a:bodyPr>
            <a:lstStyle/>
            <a:p>
              <a:pPr marL="0" marR="0" lvl="0" indent="0" defTabSz="890078" eaLnBrk="1" fontAlgn="base" latinLnBrk="0" hangingPunct="1">
                <a:lnSpc>
                  <a:spcPct val="90000"/>
                </a:lnSpc>
                <a:spcBef>
                  <a:spcPts val="588"/>
                </a:spcBef>
                <a:spcAft>
                  <a:spcPts val="0"/>
                </a:spcAft>
                <a:buClrTx/>
                <a:buSzTx/>
                <a:buFontTx/>
                <a:buNone/>
                <a:tabLst/>
                <a:defRPr/>
              </a:pPr>
              <a:r>
                <a:rPr kumimoji="0" lang="en-US" sz="2353" b="1" i="0" u="none" strike="noStrike" kern="0" cap="none" spc="0" normalizeH="0" baseline="0" noProof="0" dirty="0">
                  <a:ln>
                    <a:noFill/>
                  </a:ln>
                  <a:gradFill>
                    <a:gsLst>
                      <a:gs pos="52475">
                        <a:schemeClr val="accent2"/>
                      </a:gs>
                      <a:gs pos="40000">
                        <a:schemeClr val="accent2"/>
                      </a:gs>
                    </a:gsLst>
                    <a:lin ang="5400000" scaled="0"/>
                  </a:gradFill>
                  <a:effectLst/>
                  <a:uLnTx/>
                  <a:uFillTx/>
                  <a:latin typeface="+mj-lt"/>
                  <a:cs typeface="Segoe UI Semibold" panose="020B0702040204020203" pitchFamily="34" charset="0"/>
                </a:rPr>
                <a:t>Operations</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Enhances familiar IT deployment models</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Provide standardized environments for development, </a:t>
              </a:r>
              <a:b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b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QA, and production teams</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Abstract differences in OS distributions and underlying infrastructure</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Higher utilization and compute density</a:t>
              </a:r>
            </a:p>
            <a:p>
              <a:pPr marL="168072" marR="0" lvl="0" indent="-168072" defTabSz="914192" eaLnBrk="1" fontAlgn="base" latinLnBrk="0" hangingPunct="1">
                <a:lnSpc>
                  <a:spcPct val="90000"/>
                </a:lnSpc>
                <a:spcBef>
                  <a:spcPts val="392"/>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3267">
                        <a:schemeClr val="tx1"/>
                      </a:gs>
                      <a:gs pos="46000">
                        <a:schemeClr val="tx1"/>
                      </a:gs>
                    </a:gsLst>
                    <a:lin ang="5400000" scaled="0"/>
                  </a:gradFill>
                  <a:effectLst/>
                  <a:uLnTx/>
                  <a:uFillTx/>
                  <a:cs typeface="Segoe UI Semibold" panose="020B0702040204020203" pitchFamily="34" charset="0"/>
                </a:rPr>
                <a:t>Rapid scale-up and scale-down in response to changing business needs</a:t>
              </a:r>
            </a:p>
          </p:txBody>
        </p:sp>
        <p:sp>
          <p:nvSpPr>
            <p:cNvPr id="36" name="Rectangle 37"/>
            <p:cNvSpPr>
              <a:spLocks noChangeArrowheads="1"/>
            </p:cNvSpPr>
            <p:nvPr/>
          </p:nvSpPr>
          <p:spPr bwMode="auto">
            <a:xfrm>
              <a:off x="274638" y="4420525"/>
              <a:ext cx="1828800" cy="2194560"/>
            </a:xfrm>
            <a:prstGeom prst="rect">
              <a:avLst/>
            </a:prstGeom>
            <a:solidFill>
              <a:schemeClr val="accent2"/>
            </a:solidFill>
            <a:ln>
              <a:noFill/>
            </a:ln>
          </p:spPr>
          <p:txBody>
            <a:bodyPr vert="horz" wrap="square" lIns="89630" tIns="44814" rIns="89630" bIns="44814" numCol="1" anchor="ctr" anchorCtr="0" compatLnSpc="1">
              <a:prstTxWarp prst="textNoShape">
                <a:avLst/>
              </a:prstTxWarp>
            </a:bodyPr>
            <a:lstStyle/>
            <a:p>
              <a:pPr marL="0" marR="0" lvl="0" indent="0" defTabSz="890078"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dirty="0">
                <a:ln>
                  <a:noFill/>
                </a:ln>
                <a:solidFill>
                  <a:srgbClr val="505050"/>
                </a:solidFill>
                <a:effectLst/>
                <a:uLnTx/>
                <a:uFillTx/>
                <a:latin typeface="Segoe UI Light"/>
              </a:endParaRPr>
            </a:p>
          </p:txBody>
        </p:sp>
        <p:sp>
          <p:nvSpPr>
            <p:cNvPr id="7" name="Freeform 5"/>
            <p:cNvSpPr>
              <a:spLocks noEditPoints="1"/>
            </p:cNvSpPr>
            <p:nvPr/>
          </p:nvSpPr>
          <p:spPr bwMode="auto">
            <a:xfrm>
              <a:off x="882005" y="5186375"/>
              <a:ext cx="614067" cy="66286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ndParaRPr>
            </a:p>
          </p:txBody>
        </p:sp>
      </p:grpSp>
      <p:grpSp>
        <p:nvGrpSpPr>
          <p:cNvPr id="6" name="Group 5"/>
          <p:cNvGrpSpPr/>
          <p:nvPr/>
        </p:nvGrpSpPr>
        <p:grpSpPr>
          <a:xfrm>
            <a:off x="6633856" y="3298121"/>
            <a:ext cx="5290462" cy="1982342"/>
            <a:chOff x="6766878" y="3363759"/>
            <a:chExt cx="5396547" cy="2022092"/>
          </a:xfrm>
        </p:grpSpPr>
        <p:sp>
          <p:nvSpPr>
            <p:cNvPr id="44" name="TextBox 43"/>
            <p:cNvSpPr txBox="1"/>
            <p:nvPr/>
          </p:nvSpPr>
          <p:spPr>
            <a:xfrm>
              <a:off x="8689270" y="3363759"/>
              <a:ext cx="3474155" cy="2022092"/>
            </a:xfrm>
            <a:prstGeom prst="rect">
              <a:avLst/>
            </a:prstGeom>
            <a:solidFill>
              <a:schemeClr val="bg1">
                <a:lumMod val="95000"/>
              </a:schemeClr>
            </a:solidFill>
          </p:spPr>
          <p:txBody>
            <a:bodyPr wrap="square" lIns="179285" tIns="143428" rIns="179285" bIns="143428" rtlCol="0" anchor="t" anchorCtr="0">
              <a:noAutofit/>
            </a:bodyPr>
            <a:lstStyle/>
            <a:p>
              <a:pPr marL="0" marR="0" lvl="0" indent="0" defTabSz="890078" eaLnBrk="1" fontAlgn="base" latinLnBrk="0" hangingPunct="1">
                <a:lnSpc>
                  <a:spcPct val="90000"/>
                </a:lnSpc>
                <a:spcBef>
                  <a:spcPts val="588"/>
                </a:spcBef>
                <a:spcAft>
                  <a:spcPts val="0"/>
                </a:spcAft>
                <a:buClrTx/>
                <a:buSzTx/>
                <a:buFontTx/>
                <a:buNone/>
                <a:tabLst/>
                <a:defRPr/>
              </a:pPr>
              <a:r>
                <a:rPr kumimoji="0" lang="en-US" sz="2353" b="1" i="0" u="none" strike="noStrike" kern="0" cap="none" spc="0" normalizeH="0" baseline="0" noProof="0" dirty="0">
                  <a:ln>
                    <a:noFill/>
                  </a:ln>
                  <a:gradFill>
                    <a:gsLst>
                      <a:gs pos="52475">
                        <a:schemeClr val="accent2"/>
                      </a:gs>
                      <a:gs pos="40000">
                        <a:schemeClr val="accent2"/>
                      </a:gs>
                    </a:gsLst>
                    <a:lin ang="5400000" scaled="0"/>
                  </a:gradFill>
                  <a:effectLst/>
                  <a:uLnTx/>
                  <a:uFillTx/>
                  <a:latin typeface="+mj-lt"/>
                  <a:cs typeface="Segoe UI Semibold" panose="020B0702040204020203" pitchFamily="34" charset="0"/>
                </a:rPr>
                <a:t>DevOps</a:t>
              </a:r>
            </a:p>
            <a:p>
              <a:pPr marL="168072" marR="0" lvl="0" indent="-168072" defTabSz="914192"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921">
                        <a:schemeClr val="tx1"/>
                      </a:gs>
                      <a:gs pos="30693">
                        <a:schemeClr val="tx1"/>
                      </a:gs>
                    </a:gsLst>
                    <a:lin ang="5400000" scaled="0"/>
                  </a:gradFill>
                  <a:effectLst/>
                  <a:uLnTx/>
                  <a:uFillTx/>
                  <a:cs typeface="Segoe UI Semibold" panose="020B0702040204020203" pitchFamily="34" charset="0"/>
                </a:rPr>
                <a:t>Integrate people, process, and tools for </a:t>
              </a:r>
              <a:br>
                <a:rPr kumimoji="0" lang="en-US" sz="1176" b="0" i="0" u="none" strike="noStrike" kern="0" cap="none" spc="0" normalizeH="0" baseline="0" noProof="0" dirty="0">
                  <a:ln>
                    <a:noFill/>
                  </a:ln>
                  <a:gradFill>
                    <a:gsLst>
                      <a:gs pos="7921">
                        <a:schemeClr val="tx1"/>
                      </a:gs>
                      <a:gs pos="30693">
                        <a:schemeClr val="tx1"/>
                      </a:gs>
                    </a:gsLst>
                    <a:lin ang="5400000" scaled="0"/>
                  </a:gradFill>
                  <a:effectLst/>
                  <a:uLnTx/>
                  <a:uFillTx/>
                  <a:cs typeface="Segoe UI Semibold" panose="020B0702040204020203" pitchFamily="34" charset="0"/>
                </a:rPr>
              </a:br>
              <a:r>
                <a:rPr kumimoji="0" lang="en-US" sz="1176" b="0" i="0" u="none" strike="noStrike" kern="0" cap="none" spc="0" normalizeH="0" baseline="0" noProof="0" dirty="0">
                  <a:ln>
                    <a:noFill/>
                  </a:ln>
                  <a:gradFill>
                    <a:gsLst>
                      <a:gs pos="7921">
                        <a:schemeClr val="tx1"/>
                      </a:gs>
                      <a:gs pos="30693">
                        <a:schemeClr val="tx1"/>
                      </a:gs>
                    </a:gsLst>
                    <a:lin ang="5400000" scaled="0"/>
                  </a:gradFill>
                  <a:effectLst/>
                  <a:uLnTx/>
                  <a:uFillTx/>
                  <a:cs typeface="Segoe UI Semibold" panose="020B0702040204020203" pitchFamily="34" charset="0"/>
                </a:rPr>
                <a:t>an optimized app development process</a:t>
              </a:r>
            </a:p>
            <a:p>
              <a:pPr marL="168072" marR="0" lvl="0" indent="-168072" defTabSz="914192"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921">
                        <a:schemeClr val="tx1"/>
                      </a:gs>
                      <a:gs pos="30693">
                        <a:schemeClr val="tx1"/>
                      </a:gs>
                    </a:gsLst>
                    <a:lin ang="5400000" scaled="0"/>
                  </a:gradFill>
                  <a:effectLst/>
                  <a:uLnTx/>
                  <a:uFillTx/>
                  <a:cs typeface="Segoe UI Semibold" panose="020B0702040204020203" pitchFamily="34" charset="0"/>
                </a:rPr>
                <a:t>Operations focus on standardized infrastructure</a:t>
              </a:r>
            </a:p>
            <a:p>
              <a:pPr marL="168072" marR="0" lvl="0" indent="-168072" defTabSz="914192"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176" b="0" i="0" u="none" strike="noStrike" kern="0" cap="none" spc="0" normalizeH="0" baseline="0" noProof="0" dirty="0">
                  <a:ln>
                    <a:noFill/>
                  </a:ln>
                  <a:gradFill>
                    <a:gsLst>
                      <a:gs pos="7921">
                        <a:schemeClr val="tx1"/>
                      </a:gs>
                      <a:gs pos="30693">
                        <a:schemeClr val="tx1"/>
                      </a:gs>
                    </a:gsLst>
                    <a:lin ang="5400000" scaled="0"/>
                  </a:gradFill>
                  <a:effectLst/>
                  <a:uLnTx/>
                  <a:uFillTx/>
                  <a:cs typeface="Segoe UI Semibold" panose="020B0702040204020203" pitchFamily="34" charset="0"/>
                </a:rPr>
                <a:t>Developers focus on building, deploying, and testing apps</a:t>
              </a:r>
            </a:p>
          </p:txBody>
        </p:sp>
        <p:sp>
          <p:nvSpPr>
            <p:cNvPr id="54" name="Rectangle 37"/>
            <p:cNvSpPr>
              <a:spLocks noChangeArrowheads="1"/>
            </p:cNvSpPr>
            <p:nvPr/>
          </p:nvSpPr>
          <p:spPr bwMode="auto">
            <a:xfrm>
              <a:off x="6766878" y="3367339"/>
              <a:ext cx="1922392" cy="2018512"/>
            </a:xfrm>
            <a:prstGeom prst="rect">
              <a:avLst/>
            </a:prstGeom>
            <a:solidFill>
              <a:schemeClr val="accent2"/>
            </a:solidFill>
            <a:ln>
              <a:noFill/>
            </a:ln>
          </p:spPr>
          <p:txBody>
            <a:bodyPr vert="horz" wrap="square" lIns="74241" tIns="37089" rIns="74241" bIns="37089" numCol="1" anchor="ctr" anchorCtr="0" compatLnSpc="1">
              <a:prstTxWarp prst="textNoShape">
                <a:avLst/>
              </a:prstTxWarp>
            </a:bodyPr>
            <a:lstStyle/>
            <a:p>
              <a:pPr marL="0" marR="0" lvl="0" indent="0" defTabSz="890078"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dirty="0">
                <a:ln>
                  <a:noFill/>
                </a:ln>
                <a:solidFill>
                  <a:srgbClr val="505050"/>
                </a:solidFill>
                <a:effectLst/>
                <a:uLnTx/>
                <a:uFillTx/>
                <a:latin typeface="Segoe UI Light"/>
              </a:endParaRPr>
            </a:p>
          </p:txBody>
        </p:sp>
        <p:sp>
          <p:nvSpPr>
            <p:cNvPr id="23" name="Freeform 6"/>
            <p:cNvSpPr>
              <a:spLocks noChangeAspect="1" noEditPoints="1"/>
            </p:cNvSpPr>
            <p:nvPr/>
          </p:nvSpPr>
          <p:spPr bwMode="auto">
            <a:xfrm>
              <a:off x="7165086" y="4096563"/>
              <a:ext cx="1125976" cy="560064"/>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2"/>
                </a:solidFill>
                <a:effectLst/>
                <a:uLnTx/>
                <a:uFillTx/>
                <a:latin typeface="Segoe UI"/>
              </a:endParaRPr>
            </a:p>
          </p:txBody>
        </p:sp>
      </p:grpSp>
      <p:cxnSp>
        <p:nvCxnSpPr>
          <p:cNvPr id="49" name="Straight Arrow Connector 48"/>
          <p:cNvCxnSpPr/>
          <p:nvPr/>
        </p:nvCxnSpPr>
        <p:spPr>
          <a:xfrm rot="16200000" flipV="1">
            <a:off x="7581499" y="1646130"/>
            <a:ext cx="614709" cy="2689274"/>
          </a:xfrm>
          <a:prstGeom prst="bentConnector2">
            <a:avLst/>
          </a:prstGeom>
          <a:noFill/>
          <a:ln w="31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59" name="Straight Arrow Connector 48"/>
          <p:cNvCxnSpPr/>
          <p:nvPr/>
        </p:nvCxnSpPr>
        <p:spPr>
          <a:xfrm rot="5400000">
            <a:off x="7581499" y="4243181"/>
            <a:ext cx="614709" cy="2689274"/>
          </a:xfrm>
          <a:prstGeom prst="bentConnector2">
            <a:avLst/>
          </a:prstGeom>
          <a:noFill/>
          <a:ln w="31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070656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60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par>
                                <p:cTn id="16" presetID="22" presetClass="entr" presetSubtype="8" fill="hold" nodeType="withEffect">
                                  <p:stCondLst>
                                    <p:cond delay="600"/>
                                  </p:stCondLst>
                                  <p:childTnLst>
                                    <p:set>
                                      <p:cBhvr>
                                        <p:cTn id="17" dur="1" fill="hold">
                                          <p:stCondLst>
                                            <p:cond delay="0"/>
                                          </p:stCondLst>
                                        </p:cTn>
                                        <p:tgtEl>
                                          <p:spTgt spid="59"/>
                                        </p:tgtEl>
                                        <p:attrNameLst>
                                          <p:attrName>style.visibility</p:attrName>
                                        </p:attrNameLst>
                                      </p:cBhvr>
                                      <p:to>
                                        <p:strVal val="visible"/>
                                      </p:to>
                                    </p:set>
                                    <p:animEffect transition="in" filter="wipe(left)">
                                      <p:cBhvr>
                                        <p:cTn id="18" dur="300"/>
                                        <p:tgtEl>
                                          <p:spTgt spid="59"/>
                                        </p:tgtEl>
                                      </p:cBhvr>
                                    </p:animEffect>
                                  </p:childTnLst>
                                </p:cTn>
                              </p:par>
                              <p:par>
                                <p:cTn id="19" presetID="2" presetClass="entr" presetSubtype="2" decel="100000" fill="hold" nodeType="withEffect">
                                  <p:stCondLst>
                                    <p:cond delay="6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958"/>
            <a:ext cx="11655078" cy="899537"/>
          </a:xfrm>
        </p:spPr>
        <p:txBody>
          <a:bodyPr/>
          <a:lstStyle/>
          <a:p>
            <a:r>
              <a:rPr lang="en-US" dirty="0"/>
              <a:t>Container OS environments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8401" y="2659624"/>
            <a:ext cx="2165128" cy="4197891"/>
          </a:xfrm>
          <a:prstGeom prst="rect">
            <a:avLst/>
          </a:prstGeom>
        </p:spPr>
      </p:pic>
      <p:grpSp>
        <p:nvGrpSpPr>
          <p:cNvPr id="26" name="Group 25"/>
          <p:cNvGrpSpPr/>
          <p:nvPr/>
        </p:nvGrpSpPr>
        <p:grpSpPr>
          <a:xfrm>
            <a:off x="269239" y="2084364"/>
            <a:ext cx="3944270" cy="3585699"/>
            <a:chOff x="274637" y="2125663"/>
            <a:chExt cx="4023361" cy="3657600"/>
          </a:xfrm>
        </p:grpSpPr>
        <p:sp>
          <p:nvSpPr>
            <p:cNvPr id="5" name="Rectangle 4"/>
            <p:cNvSpPr/>
            <p:nvPr/>
          </p:nvSpPr>
          <p:spPr bwMode="auto">
            <a:xfrm>
              <a:off x="274638" y="2125663"/>
              <a:ext cx="402336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3137" b="0" i="0" u="none" strike="noStrike" kern="0" cap="none" spc="-69" normalizeH="0" baseline="0" noProof="0" dirty="0">
                  <a:ln>
                    <a:noFill/>
                  </a:ln>
                  <a:gradFill>
                    <a:gsLst>
                      <a:gs pos="40594">
                        <a:schemeClr val="accent2"/>
                      </a:gs>
                      <a:gs pos="55000">
                        <a:schemeClr val="accent2"/>
                      </a:gs>
                    </a:gsLst>
                    <a:lin ang="5400000" scaled="0"/>
                  </a:gradFill>
                  <a:effectLst/>
                  <a:uLnTx/>
                  <a:uFillTx/>
                  <a:latin typeface="+mj-lt"/>
                </a:rPr>
                <a:t>Nano Server</a:t>
              </a:r>
              <a:endParaRPr kumimoji="0" lang="en-US" sz="2745" b="0" i="0" u="none" strike="noStrike" kern="0" cap="none" spc="-69" normalizeH="0" baseline="0" noProof="0" dirty="0">
                <a:ln>
                  <a:noFill/>
                </a:ln>
                <a:gradFill>
                  <a:gsLst>
                    <a:gs pos="40594">
                      <a:schemeClr val="accent2"/>
                    </a:gs>
                    <a:gs pos="55000">
                      <a:schemeClr val="accent2"/>
                    </a:gs>
                  </a:gsLst>
                  <a:lin ang="5400000" scaled="0"/>
                </a:gradFill>
                <a:effectLst/>
                <a:uLnTx/>
                <a:uFillTx/>
                <a:latin typeface="+mj-lt"/>
              </a:endParaRPr>
            </a:p>
          </p:txBody>
        </p:sp>
        <p:sp>
          <p:nvSpPr>
            <p:cNvPr id="6" name="TextBox 5"/>
            <p:cNvSpPr txBox="1"/>
            <p:nvPr/>
          </p:nvSpPr>
          <p:spPr>
            <a:xfrm>
              <a:off x="1463358" y="4514799"/>
              <a:ext cx="2834640" cy="960220"/>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“Born in the cloud” applications</a:t>
              </a:r>
            </a:p>
          </p:txBody>
        </p:sp>
        <p:sp>
          <p:nvSpPr>
            <p:cNvPr id="7" name="TextBox 1"/>
            <p:cNvSpPr txBox="1"/>
            <p:nvPr/>
          </p:nvSpPr>
          <p:spPr>
            <a:xfrm>
              <a:off x="1463358" y="2957141"/>
              <a:ext cx="2834640" cy="960220"/>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marL="0" marR="0" lvl="0" indent="0" algn="l" defTabSz="914192"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Highly </a:t>
              </a:r>
              <a:b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b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optimized</a:t>
              </a:r>
            </a:p>
          </p:txBody>
        </p:sp>
        <p:sp>
          <p:nvSpPr>
            <p:cNvPr id="9" name="Freeform 8"/>
            <p:cNvSpPr>
              <a:spLocks noChangeAspect="1" noEditPoints="1"/>
            </p:cNvSpPr>
            <p:nvPr/>
          </p:nvSpPr>
          <p:spPr bwMode="black">
            <a:xfrm>
              <a:off x="589429" y="3089295"/>
              <a:ext cx="695912" cy="69591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5"/>
            <p:cNvSpPr>
              <a:spLocks noChangeAspect="1" noEditPoints="1"/>
            </p:cNvSpPr>
            <p:nvPr/>
          </p:nvSpPr>
          <p:spPr bwMode="auto">
            <a:xfrm>
              <a:off x="520830" y="4728577"/>
              <a:ext cx="833110" cy="532665"/>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Straight Connector 18"/>
            <p:cNvCxnSpPr/>
            <p:nvPr/>
          </p:nvCxnSpPr>
          <p:spPr>
            <a:xfrm>
              <a:off x="274637" y="4216080"/>
              <a:ext cx="4023360" cy="0"/>
            </a:xfrm>
            <a:prstGeom prst="line">
              <a:avLst/>
            </a:prstGeom>
            <a:ln w="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303151" y="2084364"/>
            <a:ext cx="3944269" cy="3585699"/>
            <a:chOff x="4389438" y="2125663"/>
            <a:chExt cx="4023360" cy="3657600"/>
          </a:xfrm>
        </p:grpSpPr>
        <p:sp>
          <p:nvSpPr>
            <p:cNvPr id="11" name="Rectangle 10"/>
            <p:cNvSpPr/>
            <p:nvPr/>
          </p:nvSpPr>
          <p:spPr bwMode="auto">
            <a:xfrm>
              <a:off x="4389438" y="2125663"/>
              <a:ext cx="402336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3137" b="0" i="0" u="none" strike="noStrike" kern="0" cap="none" spc="-69" normalizeH="0" baseline="0" noProof="0" dirty="0">
                  <a:ln>
                    <a:noFill/>
                  </a:ln>
                  <a:gradFill>
                    <a:gsLst>
                      <a:gs pos="40594">
                        <a:schemeClr val="accent2"/>
                      </a:gs>
                      <a:gs pos="55000">
                        <a:schemeClr val="accent2"/>
                      </a:gs>
                    </a:gsLst>
                    <a:lin ang="5400000" scaled="0"/>
                  </a:gradFill>
                  <a:effectLst/>
                  <a:uLnTx/>
                  <a:uFillTx/>
                  <a:latin typeface="+mj-lt"/>
                </a:rPr>
                <a:t>Server Core</a:t>
              </a:r>
              <a:endParaRPr kumimoji="0" lang="en-US" sz="2745" b="0" i="0" u="none" strike="noStrike" kern="0" cap="none" spc="-69" normalizeH="0" baseline="0" noProof="0" dirty="0">
                <a:ln>
                  <a:noFill/>
                </a:ln>
                <a:gradFill>
                  <a:gsLst>
                    <a:gs pos="40594">
                      <a:schemeClr val="accent2"/>
                    </a:gs>
                    <a:gs pos="55000">
                      <a:schemeClr val="accent2"/>
                    </a:gs>
                  </a:gsLst>
                  <a:lin ang="5400000" scaled="0"/>
                </a:gradFill>
                <a:effectLst/>
                <a:uLnTx/>
                <a:uFillTx/>
                <a:latin typeface="+mj-lt"/>
              </a:endParaRPr>
            </a:p>
          </p:txBody>
        </p:sp>
        <p:sp>
          <p:nvSpPr>
            <p:cNvPr id="12" name="TextBox 11"/>
            <p:cNvSpPr txBox="1"/>
            <p:nvPr/>
          </p:nvSpPr>
          <p:spPr>
            <a:xfrm>
              <a:off x="5578158" y="4514799"/>
              <a:ext cx="2834640" cy="960220"/>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Traditional applications</a:t>
              </a:r>
              <a:endParaRPr kumimoji="0" lang="en-US" sz="1961" b="0" i="0" u="none" strike="noStrike" kern="0" cap="none" spc="0" normalizeH="0" baseline="0" noProof="0" dirty="0">
                <a:ln>
                  <a:noFill/>
                </a:ln>
                <a:gradFill>
                  <a:gsLst>
                    <a:gs pos="3960">
                      <a:schemeClr val="tx1"/>
                    </a:gs>
                    <a:gs pos="40594">
                      <a:schemeClr val="tx1"/>
                    </a:gs>
                  </a:gsLst>
                  <a:lin ang="5400000" scaled="0"/>
                </a:gradFill>
                <a:effectLst/>
                <a:uLnTx/>
                <a:uFillTx/>
                <a:latin typeface="+mj-lt"/>
              </a:endParaRPr>
            </a:p>
          </p:txBody>
        </p:sp>
        <p:sp>
          <p:nvSpPr>
            <p:cNvPr id="13" name="TextBox 12"/>
            <p:cNvSpPr txBox="1"/>
            <p:nvPr/>
          </p:nvSpPr>
          <p:spPr>
            <a:xfrm>
              <a:off x="5578158" y="2957141"/>
              <a:ext cx="2834640" cy="960220"/>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Highly </a:t>
              </a:r>
              <a:b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br>
              <a:r>
                <a:rPr kumimoji="0" lang="en-US" sz="2353" b="0" i="0" u="none" strike="noStrike" kern="0" cap="none" spc="0" normalizeH="0" baseline="0" noProof="0" dirty="0">
                  <a:ln>
                    <a:noFill/>
                  </a:ln>
                  <a:gradFill>
                    <a:gsLst>
                      <a:gs pos="3960">
                        <a:schemeClr val="tx1"/>
                      </a:gs>
                      <a:gs pos="40594">
                        <a:schemeClr val="tx1"/>
                      </a:gs>
                    </a:gsLst>
                    <a:lin ang="5400000" scaled="0"/>
                  </a:gradFill>
                  <a:effectLst/>
                  <a:uLnTx/>
                  <a:uFillTx/>
                  <a:latin typeface="+mj-lt"/>
                </a:rPr>
                <a:t>compatible</a:t>
              </a:r>
              <a:endParaRPr kumimoji="0" lang="en-US" sz="1961" b="0" i="0" u="none" strike="noStrike" kern="0" cap="none" spc="0" normalizeH="0" baseline="0" noProof="0" dirty="0">
                <a:ln>
                  <a:noFill/>
                </a:ln>
                <a:gradFill>
                  <a:gsLst>
                    <a:gs pos="3960">
                      <a:schemeClr val="tx1"/>
                    </a:gs>
                    <a:gs pos="40594">
                      <a:schemeClr val="tx1"/>
                    </a:gs>
                  </a:gsLst>
                  <a:lin ang="5400000" scaled="0"/>
                </a:gradFill>
                <a:effectLst/>
                <a:uLnTx/>
                <a:uFillTx/>
                <a:latin typeface="+mj-lt"/>
              </a:endParaRPr>
            </a:p>
          </p:txBody>
        </p:sp>
        <p:sp>
          <p:nvSpPr>
            <p:cNvPr id="14" name="Freeform 13"/>
            <p:cNvSpPr>
              <a:spLocks noChangeAspect="1" noEditPoints="1"/>
            </p:cNvSpPr>
            <p:nvPr/>
          </p:nvSpPr>
          <p:spPr bwMode="black">
            <a:xfrm>
              <a:off x="4675521" y="3127936"/>
              <a:ext cx="762956" cy="61863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
            <p:cNvSpPr>
              <a:spLocks noChangeAspect="1" noEditPoints="1"/>
            </p:cNvSpPr>
            <p:nvPr/>
          </p:nvSpPr>
          <p:spPr bwMode="black">
            <a:xfrm>
              <a:off x="4729032" y="4663526"/>
              <a:ext cx="655934" cy="662766"/>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p:cNvCxnSpPr/>
            <p:nvPr/>
          </p:nvCxnSpPr>
          <p:spPr>
            <a:xfrm>
              <a:off x="4389438" y="4216080"/>
              <a:ext cx="4023360" cy="0"/>
            </a:xfrm>
            <a:prstGeom prst="line">
              <a:avLst/>
            </a:prstGeom>
            <a:ln w="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6467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452341" y="3004496"/>
            <a:ext cx="7888538" cy="3561992"/>
            <a:chOff x="461411" y="3064246"/>
            <a:chExt cx="8046720" cy="3633417"/>
          </a:xfrm>
        </p:grpSpPr>
        <p:sp>
          <p:nvSpPr>
            <p:cNvPr id="8" name="Freeform 5"/>
            <p:cNvSpPr>
              <a:spLocks noChangeAspect="1" noEditPoints="1"/>
            </p:cNvSpPr>
            <p:nvPr/>
          </p:nvSpPr>
          <p:spPr bwMode="auto">
            <a:xfrm>
              <a:off x="461413" y="4553593"/>
              <a:ext cx="8042275" cy="2144070"/>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1" name="Rectangle 30"/>
            <p:cNvSpPr/>
            <p:nvPr/>
          </p:nvSpPr>
          <p:spPr bwMode="auto">
            <a:xfrm>
              <a:off x="461411" y="3462497"/>
              <a:ext cx="8046720" cy="10241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Host Operating System</a:t>
              </a:r>
            </a:p>
          </p:txBody>
        </p:sp>
        <p:grpSp>
          <p:nvGrpSpPr>
            <p:cNvPr id="12" name="Group 11"/>
            <p:cNvGrpSpPr/>
            <p:nvPr/>
          </p:nvGrpSpPr>
          <p:grpSpPr>
            <a:xfrm>
              <a:off x="552852" y="3064246"/>
              <a:ext cx="7863840" cy="460056"/>
              <a:chOff x="552852" y="3064246"/>
              <a:chExt cx="7863840" cy="460056"/>
            </a:xfrm>
          </p:grpSpPr>
          <p:sp>
            <p:nvSpPr>
              <p:cNvPr id="116" name="Freeform 9"/>
              <p:cNvSpPr>
                <a:spLocks noChangeAspect="1" noEditPoints="1"/>
              </p:cNvSpPr>
              <p:nvPr/>
            </p:nvSpPr>
            <p:spPr bwMode="auto">
              <a:xfrm>
                <a:off x="552852"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9"/>
              <p:cNvSpPr>
                <a:spLocks noChangeAspect="1" noEditPoints="1"/>
              </p:cNvSpPr>
              <p:nvPr/>
            </p:nvSpPr>
            <p:spPr bwMode="auto">
              <a:xfrm>
                <a:off x="1692340"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4" name="Freeform 9"/>
              <p:cNvSpPr>
                <a:spLocks noChangeAspect="1" noEditPoints="1"/>
              </p:cNvSpPr>
              <p:nvPr/>
            </p:nvSpPr>
            <p:spPr bwMode="auto">
              <a:xfrm>
                <a:off x="2831828"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5" name="Freeform 9"/>
              <p:cNvSpPr>
                <a:spLocks noChangeAspect="1" noEditPoints="1"/>
              </p:cNvSpPr>
              <p:nvPr/>
            </p:nvSpPr>
            <p:spPr bwMode="auto">
              <a:xfrm>
                <a:off x="3971316"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7" name="Freeform 9"/>
              <p:cNvSpPr>
                <a:spLocks noChangeAspect="1" noEditPoints="1"/>
              </p:cNvSpPr>
              <p:nvPr/>
            </p:nvSpPr>
            <p:spPr bwMode="auto">
              <a:xfrm>
                <a:off x="5110804"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8" name="Freeform 9"/>
              <p:cNvSpPr>
                <a:spLocks noChangeAspect="1" noEditPoints="1"/>
              </p:cNvSpPr>
              <p:nvPr/>
            </p:nvSpPr>
            <p:spPr bwMode="auto">
              <a:xfrm>
                <a:off x="6250292"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39" name="Freeform 9"/>
              <p:cNvSpPr>
                <a:spLocks noChangeAspect="1" noEditPoints="1"/>
              </p:cNvSpPr>
              <p:nvPr/>
            </p:nvSpPr>
            <p:spPr bwMode="auto">
              <a:xfrm>
                <a:off x="7389778" y="3064246"/>
                <a:ext cx="1026914" cy="46005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
        <p:nvSpPr>
          <p:cNvPr id="2" name="Title 1"/>
          <p:cNvSpPr>
            <a:spLocks noGrp="1"/>
          </p:cNvSpPr>
          <p:nvPr>
            <p:ph type="title"/>
          </p:nvPr>
        </p:nvSpPr>
        <p:spPr>
          <a:xfrm>
            <a:off x="269240" y="289958"/>
            <a:ext cx="11655078" cy="899537"/>
          </a:xfrm>
        </p:spPr>
        <p:txBody>
          <a:bodyPr/>
          <a:lstStyle/>
          <a:p>
            <a:r>
              <a:rPr lang="en-US" dirty="0"/>
              <a:t>Container runtime</a:t>
            </a:r>
          </a:p>
        </p:txBody>
      </p:sp>
      <p:grpSp>
        <p:nvGrpSpPr>
          <p:cNvPr id="121" name="Group 120"/>
          <p:cNvGrpSpPr/>
          <p:nvPr/>
        </p:nvGrpSpPr>
        <p:grpSpPr>
          <a:xfrm>
            <a:off x="8533410" y="2746391"/>
            <a:ext cx="2798611" cy="1016777"/>
            <a:chOff x="8704522" y="2618402"/>
            <a:chExt cx="2854729" cy="1037165"/>
          </a:xfrm>
        </p:grpSpPr>
        <p:sp>
          <p:nvSpPr>
            <p:cNvPr id="122" name="TextBox 121"/>
            <p:cNvSpPr txBox="1"/>
            <p:nvPr/>
          </p:nvSpPr>
          <p:spPr>
            <a:xfrm>
              <a:off x="9101708" y="2618402"/>
              <a:ext cx="2457543" cy="1037165"/>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Windows Server</a:t>
              </a:r>
            </a:p>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container(s)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cxnSp>
        <p:nvCxnSpPr>
          <p:cNvPr id="124" name="Straight Connector 123"/>
          <p:cNvCxnSpPr/>
          <p:nvPr/>
        </p:nvCxnSpPr>
        <p:spPr>
          <a:xfrm>
            <a:off x="541985" y="3540217"/>
            <a:ext cx="7709253"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2" presetClass="entr" presetSubtype="2" decel="10000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 calcmode="lin" valueType="num">
                                      <p:cBhvr additive="base">
                                        <p:cTn id="16" dur="500" fill="hold"/>
                                        <p:tgtEl>
                                          <p:spTgt spid="121"/>
                                        </p:tgtEl>
                                        <p:attrNameLst>
                                          <p:attrName>ppt_x</p:attrName>
                                        </p:attrNameLst>
                                      </p:cBhvr>
                                      <p:tavLst>
                                        <p:tav tm="0">
                                          <p:val>
                                            <p:strVal val="1+#ppt_w/2"/>
                                          </p:val>
                                        </p:tav>
                                        <p:tav tm="100000">
                                          <p:val>
                                            <p:strVal val="#ppt_x"/>
                                          </p:val>
                                        </p:tav>
                                      </p:tavLst>
                                    </p:anim>
                                    <p:anim calcmode="lin" valueType="num">
                                      <p:cBhvr additive="base">
                                        <p:cTn id="17" dur="500" fill="hold"/>
                                        <p:tgtEl>
                                          <p:spTgt spid="1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 name="Picture 119"/>
          <p:cNvPicPr>
            <a:picLocks noChangeAspect="1"/>
          </p:cNvPicPr>
          <p:nvPr/>
        </p:nvPicPr>
        <p:blipFill>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12509" y="2768791"/>
            <a:ext cx="2728372" cy="1003260"/>
          </a:xfrm>
          <a:prstGeom prst="rect">
            <a:avLst/>
          </a:prstGeom>
          <a:noFill/>
          <a:ln>
            <a:noFill/>
          </a:ln>
        </p:spPr>
      </p:pic>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269240" y="289958"/>
            <a:ext cx="11655078" cy="899537"/>
          </a:xfrm>
        </p:spPr>
        <p:txBody>
          <a:bodyPr/>
          <a:lstStyle/>
          <a:p>
            <a:r>
              <a:rPr lang="en-US" dirty="0"/>
              <a:t>Container runtime</a:t>
            </a:r>
          </a:p>
        </p:txBody>
      </p:sp>
      <p:sp>
        <p:nvSpPr>
          <p:cNvPr id="31" name="Rectangle 30"/>
          <p:cNvSpPr/>
          <p:nvPr/>
        </p:nvSpPr>
        <p:spPr bwMode="auto">
          <a:xfrm>
            <a:off x="452341" y="2768790"/>
            <a:ext cx="2258991"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Host </a:t>
            </a:r>
            <a:b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Operating System</a:t>
            </a:r>
          </a:p>
        </p:txBody>
      </p:sp>
      <p:sp>
        <p:nvSpPr>
          <p:cNvPr id="51" name="Rectangle 50"/>
          <p:cNvSpPr/>
          <p:nvPr/>
        </p:nvSpPr>
        <p:spPr bwMode="auto">
          <a:xfrm>
            <a:off x="452343" y="3837703"/>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Hyper-V Hypervisor</a:t>
            </a:r>
          </a:p>
        </p:txBody>
      </p:sp>
      <p:grpSp>
        <p:nvGrpSpPr>
          <p:cNvPr id="121" name="Group 120"/>
          <p:cNvGrpSpPr/>
          <p:nvPr/>
        </p:nvGrpSpPr>
        <p:grpSpPr>
          <a:xfrm>
            <a:off x="8533411" y="2746391"/>
            <a:ext cx="2107595" cy="941344"/>
            <a:chOff x="8704522" y="2618402"/>
            <a:chExt cx="2149857" cy="960220"/>
          </a:xfrm>
        </p:grpSpPr>
        <p:sp>
          <p:nvSpPr>
            <p:cNvPr id="122" name="TextBox 121"/>
            <p:cNvSpPr txBox="1"/>
            <p:nvPr/>
          </p:nvSpPr>
          <p:spPr>
            <a:xfrm>
              <a:off x="9101708" y="2618402"/>
              <a:ext cx="1752671" cy="960220"/>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Virtual </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machine(s)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6" name="Group 5"/>
          <p:cNvGrpSpPr/>
          <p:nvPr/>
        </p:nvGrpSpPr>
        <p:grpSpPr>
          <a:xfrm>
            <a:off x="3265582" y="1744742"/>
            <a:ext cx="1828222" cy="1216769"/>
            <a:chOff x="6212938" y="884801"/>
            <a:chExt cx="1864882" cy="1241168"/>
          </a:xfrm>
        </p:grpSpPr>
        <p:sp>
          <p:nvSpPr>
            <p:cNvPr id="18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86" name="TextBox 185"/>
            <p:cNvSpPr txBox="1"/>
            <p:nvPr/>
          </p:nvSpPr>
          <p:spPr>
            <a:xfrm>
              <a:off x="6212938" y="884801"/>
              <a:ext cx="1864882" cy="960220"/>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Hyper-V</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container(s)</a:t>
              </a:r>
            </a:p>
          </p:txBody>
        </p:sp>
      </p:grpSp>
      <p:grpSp>
        <p:nvGrpSpPr>
          <p:cNvPr id="5" name="Group 4"/>
          <p:cNvGrpSpPr/>
          <p:nvPr/>
        </p:nvGrpSpPr>
        <p:grpSpPr>
          <a:xfrm>
            <a:off x="2797734" y="3086959"/>
            <a:ext cx="2728372" cy="685828"/>
            <a:chOff x="2853834" y="3148362"/>
            <a:chExt cx="2783082" cy="699580"/>
          </a:xfrm>
        </p:grpSpPr>
        <p:grpSp>
          <p:nvGrpSpPr>
            <p:cNvPr id="4" name="Group 3"/>
            <p:cNvGrpSpPr/>
            <p:nvPr/>
          </p:nvGrpSpPr>
          <p:grpSpPr>
            <a:xfrm>
              <a:off x="2853834" y="3148362"/>
              <a:ext cx="1346027" cy="699580"/>
              <a:chOff x="3641119" y="1483199"/>
              <a:chExt cx="1389888" cy="722376"/>
            </a:xfrm>
          </p:grpSpPr>
          <p:sp>
            <p:nvSpPr>
              <p:cNvPr id="3" name="Rectangle 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72" name="Group 71"/>
            <p:cNvGrpSpPr/>
            <p:nvPr/>
          </p:nvGrpSpPr>
          <p:grpSpPr>
            <a:xfrm>
              <a:off x="4290889" y="3148362"/>
              <a:ext cx="1346027" cy="699580"/>
              <a:chOff x="3641119" y="1483199"/>
              <a:chExt cx="1389888" cy="722376"/>
            </a:xfrm>
          </p:grpSpPr>
          <p:sp>
            <p:nvSpPr>
              <p:cNvPr id="73" name="Rectangle 7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0" name="Group 9"/>
          <p:cNvGrpSpPr/>
          <p:nvPr/>
        </p:nvGrpSpPr>
        <p:grpSpPr>
          <a:xfrm>
            <a:off x="541984" y="2378368"/>
            <a:ext cx="2079706" cy="451012"/>
            <a:chOff x="552852" y="2469221"/>
            <a:chExt cx="1920086" cy="416397"/>
          </a:xfrm>
        </p:grpSpPr>
        <p:sp>
          <p:nvSpPr>
            <p:cNvPr id="116" name="Freeform 9"/>
            <p:cNvSpPr>
              <a:spLocks noChangeAspect="1" noEditPoints="1"/>
            </p:cNvSpPr>
            <p:nvPr/>
          </p:nvSpPr>
          <p:spPr bwMode="auto">
            <a:xfrm>
              <a:off x="552852" y="2469221"/>
              <a:ext cx="929460" cy="416397"/>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9"/>
            <p:cNvSpPr>
              <a:spLocks noChangeAspect="1" noEditPoints="1"/>
            </p:cNvSpPr>
            <p:nvPr/>
          </p:nvSpPr>
          <p:spPr bwMode="auto">
            <a:xfrm>
              <a:off x="1543478" y="2469221"/>
              <a:ext cx="929460" cy="416397"/>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124" name="Straight Connector 123"/>
          <p:cNvCxnSpPr/>
          <p:nvPr/>
        </p:nvCxnSpPr>
        <p:spPr>
          <a:xfrm>
            <a:off x="541984" y="2914089"/>
            <a:ext cx="207970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57844" y="1056415"/>
            <a:ext cx="2409697" cy="1216769"/>
            <a:chOff x="6064981" y="884801"/>
            <a:chExt cx="2458016" cy="1241168"/>
          </a:xfrm>
        </p:grpSpPr>
        <p:sp>
          <p:nvSpPr>
            <p:cNvPr id="131"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32" name="TextBox 131"/>
            <p:cNvSpPr txBox="1"/>
            <p:nvPr/>
          </p:nvSpPr>
          <p:spPr>
            <a:xfrm>
              <a:off x="6064981" y="884801"/>
              <a:ext cx="2458016" cy="960220"/>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Windows Server</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container(s)</a:t>
              </a:r>
            </a:p>
          </p:txBody>
        </p:sp>
      </p:grpSp>
    </p:spTree>
    <p:extLst>
      <p:ext uri="{BB962C8B-B14F-4D97-AF65-F5344CB8AC3E}">
        <p14:creationId xmlns:p14="http://schemas.microsoft.com/office/powerpoint/2010/main" val="1926011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fade">
                                      <p:cBhvr>
                                        <p:cTn id="24" dur="500"/>
                                        <p:tgtEl>
                                          <p:spTgt spid="120"/>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anim calcmode="lin" valueType="num">
                                      <p:cBhvr additive="base">
                                        <p:cTn id="27" dur="500" fill="hold"/>
                                        <p:tgtEl>
                                          <p:spTgt spid="121"/>
                                        </p:tgtEl>
                                        <p:attrNameLst>
                                          <p:attrName>ppt_x</p:attrName>
                                        </p:attrNameLst>
                                      </p:cBhvr>
                                      <p:tavLst>
                                        <p:tav tm="0">
                                          <p:val>
                                            <p:strVal val="1+#ppt_w/2"/>
                                          </p:val>
                                        </p:tav>
                                        <p:tav tm="100000">
                                          <p:val>
                                            <p:strVal val="#ppt_x"/>
                                          </p:val>
                                        </p:tav>
                                      </p:tavLst>
                                    </p:anim>
                                    <p:anim calcmode="lin" valueType="num">
                                      <p:cBhvr additive="base">
                                        <p:cTn id="28"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25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 name="Picture 119"/>
          <p:cNvPicPr>
            <a:picLocks noChangeAspect="1"/>
          </p:cNvPicPr>
          <p:nvPr/>
        </p:nvPicPr>
        <p:blipFill>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12509" y="2768791"/>
            <a:ext cx="2728372" cy="1003260"/>
          </a:xfrm>
          <a:prstGeom prst="rect">
            <a:avLst/>
          </a:prstGeom>
          <a:noFill/>
          <a:ln>
            <a:noFill/>
          </a:ln>
        </p:spPr>
      </p:pic>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269240" y="289958"/>
            <a:ext cx="11655078" cy="899537"/>
          </a:xfrm>
        </p:spPr>
        <p:txBody>
          <a:bodyPr/>
          <a:lstStyle/>
          <a:p>
            <a:r>
              <a:rPr lang="en-US" dirty="0"/>
              <a:t>Container runtime</a:t>
            </a:r>
          </a:p>
        </p:txBody>
      </p:sp>
      <p:sp>
        <p:nvSpPr>
          <p:cNvPr id="31" name="Rectangle 30"/>
          <p:cNvSpPr/>
          <p:nvPr/>
        </p:nvSpPr>
        <p:spPr bwMode="auto">
          <a:xfrm>
            <a:off x="452341" y="2768790"/>
            <a:ext cx="2258991"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Host </a:t>
            </a:r>
            <a:b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b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Operating System</a:t>
            </a:r>
          </a:p>
        </p:txBody>
      </p:sp>
      <p:sp>
        <p:nvSpPr>
          <p:cNvPr id="51" name="Rectangle 50"/>
          <p:cNvSpPr/>
          <p:nvPr/>
        </p:nvSpPr>
        <p:spPr bwMode="auto">
          <a:xfrm>
            <a:off x="452343" y="3837703"/>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Hyper-V Hypervisor</a:t>
            </a:r>
          </a:p>
        </p:txBody>
      </p:sp>
      <p:grpSp>
        <p:nvGrpSpPr>
          <p:cNvPr id="121" name="Group 120"/>
          <p:cNvGrpSpPr/>
          <p:nvPr/>
        </p:nvGrpSpPr>
        <p:grpSpPr>
          <a:xfrm>
            <a:off x="8533411" y="2746391"/>
            <a:ext cx="2107595" cy="941344"/>
            <a:chOff x="8704522" y="2618402"/>
            <a:chExt cx="2149857" cy="960220"/>
          </a:xfrm>
        </p:grpSpPr>
        <p:sp>
          <p:nvSpPr>
            <p:cNvPr id="122" name="TextBox 121"/>
            <p:cNvSpPr txBox="1"/>
            <p:nvPr/>
          </p:nvSpPr>
          <p:spPr>
            <a:xfrm>
              <a:off x="9101708" y="2618402"/>
              <a:ext cx="1752671" cy="960220"/>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Virtual </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machine(s)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73" name="Freeform 9"/>
          <p:cNvSpPr>
            <a:spLocks noChangeAspect="1" noEditPoints="1"/>
          </p:cNvSpPr>
          <p:nvPr/>
        </p:nvSpPr>
        <p:spPr bwMode="auto">
          <a:xfrm>
            <a:off x="6384319" y="2161344"/>
            <a:ext cx="1184753" cy="530768"/>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6186473" y="754665"/>
            <a:ext cx="2492523" cy="1292256"/>
            <a:chOff x="6310524" y="807801"/>
            <a:chExt cx="2542503" cy="1318168"/>
          </a:xfrm>
        </p:grpSpPr>
        <p:sp>
          <p:nvSpPr>
            <p:cNvPr id="18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86" name="TextBox 185"/>
            <p:cNvSpPr txBox="1"/>
            <p:nvPr/>
          </p:nvSpPr>
          <p:spPr>
            <a:xfrm>
              <a:off x="6310524" y="807801"/>
              <a:ext cx="2542503" cy="960220"/>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Windows Server </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container(s)</a:t>
              </a:r>
            </a:p>
          </p:txBody>
        </p:sp>
      </p:grpSp>
      <p:pic>
        <p:nvPicPr>
          <p:cNvPr id="60" name="Picture 59"/>
          <p:cNvPicPr>
            <a:picLocks noChangeAspect="1"/>
          </p:cNvPicPr>
          <p:nvPr/>
        </p:nvPicPr>
        <p:blipFill>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97733" y="2768791"/>
            <a:ext cx="2728372" cy="1003260"/>
          </a:xfrm>
          <a:prstGeom prst="rect">
            <a:avLst/>
          </a:prstGeom>
          <a:noFill/>
          <a:ln>
            <a:noFill/>
          </a:ln>
        </p:spPr>
      </p:pic>
      <p:sp>
        <p:nvSpPr>
          <p:cNvPr id="61" name="Rectangle 60"/>
          <p:cNvSpPr/>
          <p:nvPr/>
        </p:nvSpPr>
        <p:spPr bwMode="auto">
          <a:xfrm>
            <a:off x="2797733" y="2138794"/>
            <a:ext cx="2728372"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Hyper-V Hypervisor</a:t>
            </a:r>
          </a:p>
        </p:txBody>
      </p:sp>
      <p:grpSp>
        <p:nvGrpSpPr>
          <p:cNvPr id="4" name="Group 3"/>
          <p:cNvGrpSpPr/>
          <p:nvPr/>
        </p:nvGrpSpPr>
        <p:grpSpPr>
          <a:xfrm>
            <a:off x="3480636" y="1361833"/>
            <a:ext cx="1362566" cy="708176"/>
            <a:chOff x="3641119" y="1483199"/>
            <a:chExt cx="1389888" cy="722376"/>
          </a:xfrm>
        </p:grpSpPr>
        <p:sp>
          <p:nvSpPr>
            <p:cNvPr id="3" name="Rectangle 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5" name="Group 4"/>
          <p:cNvGrpSpPr/>
          <p:nvPr/>
        </p:nvGrpSpPr>
        <p:grpSpPr>
          <a:xfrm>
            <a:off x="453820" y="1482717"/>
            <a:ext cx="2271031" cy="941344"/>
            <a:chOff x="299323" y="1630909"/>
            <a:chExt cx="2316570" cy="960220"/>
          </a:xfrm>
        </p:grpSpPr>
        <p:sp>
          <p:nvSpPr>
            <p:cNvPr id="65" name="Freeform 17"/>
            <p:cNvSpPr>
              <a:spLocks noChangeAspect="1"/>
            </p:cNvSpPr>
            <p:nvPr/>
          </p:nvSpPr>
          <p:spPr bwMode="auto">
            <a:xfrm rot="5400000" flipH="1">
              <a:off x="2220653" y="1912426"/>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6" name="TextBox 65"/>
            <p:cNvSpPr txBox="1"/>
            <p:nvPr/>
          </p:nvSpPr>
          <p:spPr>
            <a:xfrm>
              <a:off x="299323" y="1630909"/>
              <a:ext cx="1864882" cy="960220"/>
            </a:xfrm>
            <a:prstGeom prst="rect">
              <a:avLst/>
            </a:prstGeom>
            <a:noFill/>
          </p:spPr>
          <p:txBody>
            <a:bodyPr wrap="none" lIns="179259" tIns="143407" rIns="179259" bIns="143407" rtlCol="0">
              <a:sp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Hyper-V</a:t>
              </a:r>
              <a:b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br>
              <a:r>
                <a:rPr kumimoji="0" lang="en-US" sz="2353" b="1" i="0" u="none" strike="noStrike" kern="0" cap="none" spc="0" normalizeH="0" baseline="0" noProof="0" dirty="0">
                  <a:ln>
                    <a:noFill/>
                  </a:ln>
                  <a:gradFill>
                    <a:gsLst>
                      <a:gs pos="72277">
                        <a:schemeClr val="tx1"/>
                      </a:gs>
                      <a:gs pos="51000">
                        <a:schemeClr val="tx1"/>
                      </a:gs>
                    </a:gsLst>
                    <a:lin ang="5400000" scaled="0"/>
                  </a:gradFill>
                  <a:effectLst/>
                  <a:uLnTx/>
                  <a:uFillTx/>
                  <a:latin typeface="+mj-lt"/>
                </a:rPr>
                <a:t>container(s)</a:t>
              </a:r>
            </a:p>
          </p:txBody>
        </p:sp>
      </p:grpSp>
    </p:spTree>
    <p:extLst>
      <p:ext uri="{BB962C8B-B14F-4D97-AF65-F5344CB8AC3E}">
        <p14:creationId xmlns:p14="http://schemas.microsoft.com/office/powerpoint/2010/main" val="136239976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3" name="Rounded Rectangle 102"/>
          <p:cNvSpPr/>
          <p:nvPr/>
        </p:nvSpPr>
        <p:spPr bwMode="auto">
          <a:xfrm>
            <a:off x="3555032" y="3280090"/>
            <a:ext cx="2011510" cy="2547184"/>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Build</a:t>
            </a:r>
          </a:p>
        </p:txBody>
      </p:sp>
      <p:sp>
        <p:nvSpPr>
          <p:cNvPr id="104" name="Rounded Rectangle 103"/>
          <p:cNvSpPr/>
          <p:nvPr/>
        </p:nvSpPr>
        <p:spPr bwMode="auto">
          <a:xfrm>
            <a:off x="3562057" y="1188574"/>
            <a:ext cx="2008952" cy="201940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Test</a:t>
            </a:r>
          </a:p>
        </p:txBody>
      </p:sp>
      <p:sp>
        <p:nvSpPr>
          <p:cNvPr id="105" name="Rounded Rectangle 104"/>
          <p:cNvSpPr/>
          <p:nvPr/>
        </p:nvSpPr>
        <p:spPr bwMode="auto">
          <a:xfrm>
            <a:off x="5648120" y="1188577"/>
            <a:ext cx="2011510" cy="4636376"/>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Deploy</a:t>
            </a:r>
          </a:p>
        </p:txBody>
      </p:sp>
      <p:sp>
        <p:nvSpPr>
          <p:cNvPr id="106" name="Rounded Rectangle 105"/>
          <p:cNvSpPr/>
          <p:nvPr/>
        </p:nvSpPr>
        <p:spPr bwMode="auto">
          <a:xfrm>
            <a:off x="7733416" y="1188575"/>
            <a:ext cx="2011510" cy="4636376"/>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Environments</a:t>
            </a:r>
          </a:p>
        </p:txBody>
      </p:sp>
      <p:sp>
        <p:nvSpPr>
          <p:cNvPr id="107" name="Rounded Rectangle 106"/>
          <p:cNvSpPr/>
          <p:nvPr/>
        </p:nvSpPr>
        <p:spPr bwMode="auto">
          <a:xfrm>
            <a:off x="9820117" y="1188576"/>
            <a:ext cx="2011510" cy="4636375"/>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Monitor and Learn</a:t>
            </a:r>
          </a:p>
        </p:txBody>
      </p:sp>
      <p:sp>
        <p:nvSpPr>
          <p:cNvPr id="108" name="Rounded Rectangle 107"/>
          <p:cNvSpPr/>
          <p:nvPr/>
        </p:nvSpPr>
        <p:spPr bwMode="auto">
          <a:xfrm>
            <a:off x="449445" y="5899385"/>
            <a:ext cx="11382183" cy="823736"/>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0067" y="201035"/>
            <a:ext cx="11654187" cy="899409"/>
          </a:xfrm>
        </p:spPr>
        <p:txBody>
          <a:bodyPr/>
          <a:lstStyle/>
          <a:p>
            <a:r>
              <a:rPr lang="en-US" dirty="0">
                <a:solidFill>
                  <a:schemeClr val="accent3">
                    <a:lumMod val="75000"/>
                  </a:schemeClr>
                </a:solidFill>
              </a:rPr>
              <a:t>More Ecosystem Building Blocks</a:t>
            </a:r>
          </a:p>
        </p:txBody>
      </p:sp>
      <p:sp>
        <p:nvSpPr>
          <p:cNvPr id="110" name="Rounded Rectangle 109"/>
          <p:cNvSpPr/>
          <p:nvPr/>
        </p:nvSpPr>
        <p:spPr bwMode="auto">
          <a:xfrm>
            <a:off x="7814784" y="4521763"/>
            <a:ext cx="1869019" cy="100569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Dev/Test</a:t>
            </a:r>
            <a:endPar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ounded Rectangle 110"/>
          <p:cNvSpPr/>
          <p:nvPr/>
        </p:nvSpPr>
        <p:spPr bwMode="auto">
          <a:xfrm>
            <a:off x="7805364" y="3430681"/>
            <a:ext cx="1869019" cy="100569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Integration</a:t>
            </a:r>
          </a:p>
        </p:txBody>
      </p:sp>
      <p:sp>
        <p:nvSpPr>
          <p:cNvPr id="112" name="Rounded Rectangle 111"/>
          <p:cNvSpPr/>
          <p:nvPr/>
        </p:nvSpPr>
        <p:spPr bwMode="auto">
          <a:xfrm>
            <a:off x="7805364" y="2347559"/>
            <a:ext cx="1869019" cy="100569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Pre-Production</a:t>
            </a:r>
          </a:p>
        </p:txBody>
      </p:sp>
      <p:sp>
        <p:nvSpPr>
          <p:cNvPr id="113" name="Rounded Rectangle 112"/>
          <p:cNvSpPr/>
          <p:nvPr/>
        </p:nvSpPr>
        <p:spPr bwMode="auto">
          <a:xfrm>
            <a:off x="7805364" y="1273348"/>
            <a:ext cx="1869019" cy="100569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Production</a:t>
            </a:r>
          </a:p>
        </p:txBody>
      </p:sp>
      <p:grpSp>
        <p:nvGrpSpPr>
          <p:cNvPr id="171" name="Group 170"/>
          <p:cNvGrpSpPr/>
          <p:nvPr/>
        </p:nvGrpSpPr>
        <p:grpSpPr>
          <a:xfrm>
            <a:off x="4038334" y="3725151"/>
            <a:ext cx="1068279" cy="1416203"/>
            <a:chOff x="3722745" y="2011041"/>
            <a:chExt cx="1090009" cy="1445012"/>
          </a:xfrm>
        </p:grpSpPr>
        <p:grpSp>
          <p:nvGrpSpPr>
            <p:cNvPr id="173" name="Group 172"/>
            <p:cNvGrpSpPr/>
            <p:nvPr/>
          </p:nvGrpSpPr>
          <p:grpSpPr>
            <a:xfrm>
              <a:off x="4392343" y="2916450"/>
              <a:ext cx="348718" cy="535031"/>
              <a:chOff x="6989462" y="4072604"/>
              <a:chExt cx="348718" cy="535031"/>
            </a:xfrm>
          </p:grpSpPr>
          <p:pic>
            <p:nvPicPr>
              <p:cNvPr id="183" name="Picture 182"/>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84" name="TextBox 183"/>
              <p:cNvSpPr txBox="1"/>
              <p:nvPr/>
            </p:nvSpPr>
            <p:spPr>
              <a:xfrm>
                <a:off x="6997108" y="4483001"/>
                <a:ext cx="335301"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nvGrpSpPr>
            <p:cNvPr id="174" name="Group 173"/>
            <p:cNvGrpSpPr/>
            <p:nvPr/>
          </p:nvGrpSpPr>
          <p:grpSpPr>
            <a:xfrm>
              <a:off x="3722745" y="2864738"/>
              <a:ext cx="472506" cy="591315"/>
              <a:chOff x="4134603" y="3425457"/>
              <a:chExt cx="472506" cy="591315"/>
            </a:xfrm>
          </p:grpSpPr>
          <p:pic>
            <p:nvPicPr>
              <p:cNvPr id="181" name="Picture 180"/>
              <p:cNvPicPr>
                <a:picLocks noChangeAspect="1"/>
              </p:cNvPicPr>
              <p:nvPr/>
            </p:nvPicPr>
            <p:blipFill rotWithShape="1">
              <a:blip r:embed="rId4" cstate="print">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82" name="TextBox 181"/>
              <p:cNvSpPr txBox="1"/>
              <p:nvPr/>
            </p:nvSpPr>
            <p:spPr>
              <a:xfrm>
                <a:off x="4226586" y="3892138"/>
                <a:ext cx="289504"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grpSp>
        <p:grpSp>
          <p:nvGrpSpPr>
            <p:cNvPr id="175" name="Group 174"/>
            <p:cNvGrpSpPr/>
            <p:nvPr/>
          </p:nvGrpSpPr>
          <p:grpSpPr>
            <a:xfrm>
              <a:off x="4382588" y="2034286"/>
              <a:ext cx="430166" cy="582385"/>
              <a:chOff x="4662854" y="2636345"/>
              <a:chExt cx="430166" cy="582385"/>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80" name="TextBox 179"/>
              <p:cNvSpPr txBox="1"/>
              <p:nvPr/>
            </p:nvSpPr>
            <p:spPr>
              <a:xfrm>
                <a:off x="4679165" y="3094096"/>
                <a:ext cx="397454"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Hudson</a:t>
                </a:r>
              </a:p>
            </p:txBody>
          </p:sp>
        </p:grpSp>
        <p:grpSp>
          <p:nvGrpSpPr>
            <p:cNvPr id="176" name="Group 175"/>
            <p:cNvGrpSpPr/>
            <p:nvPr/>
          </p:nvGrpSpPr>
          <p:grpSpPr>
            <a:xfrm>
              <a:off x="3759112" y="2011041"/>
              <a:ext cx="393353" cy="616136"/>
              <a:chOff x="4135626" y="2690430"/>
              <a:chExt cx="393353" cy="616136"/>
            </a:xfrm>
          </p:grpSpPr>
          <p:pic>
            <p:nvPicPr>
              <p:cNvPr id="177" name="Picture 176"/>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8" name="TextBox 177"/>
              <p:cNvSpPr txBox="1"/>
              <p:nvPr/>
            </p:nvSpPr>
            <p:spPr>
              <a:xfrm>
                <a:off x="4147957" y="3181932"/>
                <a:ext cx="366377"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Jenkins</a:t>
                </a:r>
              </a:p>
            </p:txBody>
          </p:sp>
        </p:grpSp>
      </p:grpSp>
      <p:grpSp>
        <p:nvGrpSpPr>
          <p:cNvPr id="4" name="Group 3"/>
          <p:cNvGrpSpPr/>
          <p:nvPr/>
        </p:nvGrpSpPr>
        <p:grpSpPr>
          <a:xfrm>
            <a:off x="4040875" y="1717875"/>
            <a:ext cx="1044355" cy="527543"/>
            <a:chOff x="4132978" y="4370523"/>
            <a:chExt cx="1044504" cy="527617"/>
          </a:xfrm>
        </p:grpSpPr>
        <p:pic>
          <p:nvPicPr>
            <p:cNvPr id="186" name="Picture 185"/>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4132978" y="4370523"/>
              <a:ext cx="341815" cy="357463"/>
            </a:xfrm>
            <a:prstGeom prst="rect">
              <a:avLst/>
            </a:prstGeom>
          </p:spPr>
        </p:pic>
        <p:sp>
          <p:nvSpPr>
            <p:cNvPr id="187" name="TextBox 186"/>
            <p:cNvSpPr txBox="1"/>
            <p:nvPr/>
          </p:nvSpPr>
          <p:spPr>
            <a:xfrm>
              <a:off x="4140474" y="4762425"/>
              <a:ext cx="328663" cy="122166"/>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pic>
          <p:nvPicPr>
            <p:cNvPr id="188" name="Picture 187"/>
            <p:cNvPicPr>
              <a:picLocks noChangeAspect="1"/>
            </p:cNvPicPr>
            <p:nvPr/>
          </p:nvPicPr>
          <p:blipFill rotWithShape="1">
            <a:blip r:embed="rId7" cstate="print">
              <a:extLst>
                <a:ext uri="{28A0092B-C50C-407E-A947-70E740481C1C}">
                  <a14:useLocalDpi xmlns:a14="http://schemas.microsoft.com/office/drawing/2010/main" val="0"/>
                </a:ext>
              </a:extLst>
            </a:blip>
            <a:srcRect b="19882"/>
            <a:stretch/>
          </p:blipFill>
          <p:spPr>
            <a:xfrm>
              <a:off x="4796282" y="4395862"/>
              <a:ext cx="381200" cy="359704"/>
            </a:xfrm>
            <a:prstGeom prst="rect">
              <a:avLst/>
            </a:prstGeom>
          </p:spPr>
        </p:pic>
        <p:sp>
          <p:nvSpPr>
            <p:cNvPr id="189" name="TextBox 188"/>
            <p:cNvSpPr txBox="1"/>
            <p:nvPr/>
          </p:nvSpPr>
          <p:spPr>
            <a:xfrm>
              <a:off x="4824916" y="4775974"/>
              <a:ext cx="283772" cy="122166"/>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grpSp>
      <p:grpSp>
        <p:nvGrpSpPr>
          <p:cNvPr id="194" name="Group 193"/>
          <p:cNvGrpSpPr/>
          <p:nvPr/>
        </p:nvGrpSpPr>
        <p:grpSpPr>
          <a:xfrm>
            <a:off x="6140442" y="3286896"/>
            <a:ext cx="341766" cy="513995"/>
            <a:chOff x="7205182" y="4052008"/>
            <a:chExt cx="348718" cy="524452"/>
          </a:xfrm>
        </p:grpSpPr>
        <p:pic>
          <p:nvPicPr>
            <p:cNvPr id="213" name="Picture 212"/>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7205182" y="4052008"/>
              <a:ext cx="348718" cy="364683"/>
            </a:xfrm>
            <a:prstGeom prst="rect">
              <a:avLst/>
            </a:prstGeom>
          </p:spPr>
        </p:pic>
        <p:sp>
          <p:nvSpPr>
            <p:cNvPr id="214" name="TextBox 213"/>
            <p:cNvSpPr txBox="1"/>
            <p:nvPr/>
          </p:nvSpPr>
          <p:spPr>
            <a:xfrm>
              <a:off x="7212829" y="4451826"/>
              <a:ext cx="335301"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err="1">
                  <a:ln>
                    <a:noFill/>
                  </a:ln>
                  <a:gradFill>
                    <a:gsLst>
                      <a:gs pos="2917">
                        <a:srgbClr val="FFFFFF"/>
                      </a:gs>
                      <a:gs pos="30000">
                        <a:srgbClr val="FFFFFF"/>
                      </a:gs>
                    </a:gsLst>
                    <a:lin ang="5400000" scaled="0"/>
                  </a:gradFill>
                  <a:effectLst/>
                  <a:uLnTx/>
                  <a:uFillTx/>
                </a:rPr>
                <a:t>Gradle</a:t>
              </a:r>
              <a:endPar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nvGrpSpPr>
          <p:cNvPr id="196" name="Group 195"/>
          <p:cNvGrpSpPr/>
          <p:nvPr/>
        </p:nvGrpSpPr>
        <p:grpSpPr>
          <a:xfrm>
            <a:off x="6803652" y="3312232"/>
            <a:ext cx="381146" cy="502207"/>
            <a:chOff x="4227763" y="2828191"/>
            <a:chExt cx="388899" cy="512423"/>
          </a:xfrm>
        </p:grpSpPr>
        <p:pic>
          <p:nvPicPr>
            <p:cNvPr id="209" name="Picture 208"/>
            <p:cNvPicPr>
              <a:picLocks noChangeAspect="1"/>
            </p:cNvPicPr>
            <p:nvPr/>
          </p:nvPicPr>
          <p:blipFill rotWithShape="1">
            <a:blip r:embed="rId7" cstate="print">
              <a:extLst>
                <a:ext uri="{28A0092B-C50C-407E-A947-70E740481C1C}">
                  <a14:useLocalDpi xmlns:a14="http://schemas.microsoft.com/office/drawing/2010/main" val="0"/>
                </a:ext>
              </a:extLst>
            </a:blip>
            <a:srcRect b="19882"/>
            <a:stretch/>
          </p:blipFill>
          <p:spPr>
            <a:xfrm>
              <a:off x="4227763" y="2828191"/>
              <a:ext cx="388899" cy="366969"/>
            </a:xfrm>
            <a:prstGeom prst="rect">
              <a:avLst/>
            </a:prstGeom>
          </p:spPr>
        </p:pic>
        <p:sp>
          <p:nvSpPr>
            <p:cNvPr id="210" name="TextBox 209"/>
            <p:cNvSpPr txBox="1"/>
            <p:nvPr/>
          </p:nvSpPr>
          <p:spPr>
            <a:xfrm>
              <a:off x="4256975" y="3215980"/>
              <a:ext cx="289503"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Grunt</a:t>
              </a:r>
            </a:p>
          </p:txBody>
        </p:sp>
      </p:grpSp>
      <p:grpSp>
        <p:nvGrpSpPr>
          <p:cNvPr id="197" name="Group 196"/>
          <p:cNvGrpSpPr/>
          <p:nvPr/>
        </p:nvGrpSpPr>
        <p:grpSpPr>
          <a:xfrm>
            <a:off x="6779828" y="2598275"/>
            <a:ext cx="421590" cy="570774"/>
            <a:chOff x="4662854" y="2636345"/>
            <a:chExt cx="430166" cy="582385"/>
          </a:xfrm>
        </p:grpSpPr>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208" name="TextBox 207"/>
            <p:cNvSpPr txBox="1"/>
            <p:nvPr/>
          </p:nvSpPr>
          <p:spPr>
            <a:xfrm>
              <a:off x="4679165" y="3094096"/>
              <a:ext cx="397454"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Hudson</a:t>
              </a:r>
            </a:p>
          </p:txBody>
        </p:sp>
      </p:grpSp>
      <p:grpSp>
        <p:nvGrpSpPr>
          <p:cNvPr id="198" name="Group 197"/>
          <p:cNvGrpSpPr/>
          <p:nvPr/>
        </p:nvGrpSpPr>
        <p:grpSpPr>
          <a:xfrm>
            <a:off x="6154747" y="2562929"/>
            <a:ext cx="385512" cy="603852"/>
            <a:chOff x="4135626" y="2690430"/>
            <a:chExt cx="393353" cy="616136"/>
          </a:xfrm>
        </p:grpSpPr>
        <p:pic>
          <p:nvPicPr>
            <p:cNvPr id="205" name="Picture 204"/>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206" name="TextBox 205"/>
            <p:cNvSpPr txBox="1"/>
            <p:nvPr/>
          </p:nvSpPr>
          <p:spPr>
            <a:xfrm>
              <a:off x="4147957" y="3181932"/>
              <a:ext cx="366376"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Jenkins</a:t>
              </a:r>
            </a:p>
          </p:txBody>
        </p:sp>
      </p:grpSp>
      <p:sp>
        <p:nvSpPr>
          <p:cNvPr id="201" name="TextBox 200"/>
          <p:cNvSpPr txBox="1"/>
          <p:nvPr/>
        </p:nvSpPr>
        <p:spPr>
          <a:xfrm>
            <a:off x="6451661" y="4364572"/>
            <a:ext cx="395942" cy="122149"/>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Vagrant</a:t>
            </a:r>
          </a:p>
        </p:txBody>
      </p:sp>
      <p:grpSp>
        <p:nvGrpSpPr>
          <p:cNvPr id="7" name="Group 6"/>
          <p:cNvGrpSpPr/>
          <p:nvPr/>
        </p:nvGrpSpPr>
        <p:grpSpPr>
          <a:xfrm>
            <a:off x="6018446" y="1547738"/>
            <a:ext cx="1072656" cy="1019379"/>
            <a:chOff x="6018437" y="1547471"/>
            <a:chExt cx="1072809" cy="1019524"/>
          </a:xfrm>
        </p:grpSpPr>
        <p:sp>
          <p:nvSpPr>
            <p:cNvPr id="215" name="TextBox 214"/>
            <p:cNvSpPr txBox="1"/>
            <p:nvPr/>
          </p:nvSpPr>
          <p:spPr>
            <a:xfrm>
              <a:off x="6180733" y="2192028"/>
              <a:ext cx="894540" cy="374967"/>
            </a:xfrm>
            <a:prstGeom prst="rect">
              <a:avLst/>
            </a:prstGeom>
            <a:noFill/>
          </p:spPr>
          <p:txBody>
            <a:bodyPr vert="horz" wrap="square" lIns="91401" tIns="91401" rIns="91401" bIns="91401" rtlCol="0" anchor="t">
              <a:noAutofit/>
            </a:bodyPr>
            <a:lstStyle/>
            <a:p>
              <a:pPr marL="0" marR="0" lvl="0" indent="0" defTabSz="91387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FFFFFF"/>
                  </a:solidFill>
                  <a:effectLst/>
                  <a:uLnTx/>
                  <a:uFillTx/>
                  <a:ea typeface="Segoe UI" pitchFamily="34" charset="0"/>
                  <a:cs typeface="Segoe UI" pitchFamily="34" charset="0"/>
                </a:rPr>
                <a:t>Configuration</a:t>
              </a:r>
            </a:p>
          </p:txBody>
        </p:sp>
        <p:grpSp>
          <p:nvGrpSpPr>
            <p:cNvPr id="195" name="Group 194"/>
            <p:cNvGrpSpPr/>
            <p:nvPr/>
          </p:nvGrpSpPr>
          <p:grpSpPr>
            <a:xfrm>
              <a:off x="6018437" y="1555874"/>
              <a:ext cx="609567" cy="535775"/>
              <a:chOff x="5082559" y="3446505"/>
              <a:chExt cx="621878" cy="546594"/>
            </a:xfrm>
          </p:grpSpPr>
          <p:pic>
            <p:nvPicPr>
              <p:cNvPr id="211" name="Picture 210"/>
              <p:cNvPicPr>
                <a:picLocks noChangeAspect="1"/>
              </p:cNvPicPr>
              <p:nvPr/>
            </p:nvPicPr>
            <p:blipFill rotWithShape="1">
              <a:blip r:embed="rId8" cstate="print">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212" name="TextBox 211"/>
              <p:cNvSpPr txBox="1"/>
              <p:nvPr/>
            </p:nvSpPr>
            <p:spPr>
              <a:xfrm>
                <a:off x="5251592" y="3868466"/>
                <a:ext cx="233893" cy="124633"/>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Chef</a:t>
                </a:r>
              </a:p>
            </p:txBody>
          </p:sp>
        </p:grpSp>
        <p:grpSp>
          <p:nvGrpSpPr>
            <p:cNvPr id="199" name="Group 198"/>
            <p:cNvGrpSpPr/>
            <p:nvPr/>
          </p:nvGrpSpPr>
          <p:grpSpPr>
            <a:xfrm>
              <a:off x="6703203" y="1547471"/>
              <a:ext cx="388043" cy="604036"/>
              <a:chOff x="8627831" y="3918226"/>
              <a:chExt cx="395880" cy="616236"/>
            </a:xfrm>
          </p:grpSpPr>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04" name="TextBox 203"/>
              <p:cNvSpPr txBox="1"/>
              <p:nvPr/>
            </p:nvSpPr>
            <p:spPr>
              <a:xfrm>
                <a:off x="8627892" y="4285194"/>
                <a:ext cx="395819" cy="249268"/>
              </a:xfrm>
              <a:prstGeom prst="rect">
                <a:avLst/>
              </a:prstGeom>
              <a:noFill/>
            </p:spPr>
            <p:txBody>
              <a:bodyPr wrap="non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Puppet </a:t>
                </a:r>
                <a:b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Labs</a:t>
                </a:r>
              </a:p>
            </p:txBody>
          </p:sp>
        </p:grpSp>
      </p:grpSp>
      <p:pic>
        <p:nvPicPr>
          <p:cNvPr id="224" name="Picture 2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59860" y="1600487"/>
            <a:ext cx="600071" cy="142719"/>
          </a:xfrm>
          <a:prstGeom prst="rect">
            <a:avLst/>
          </a:prstGeom>
        </p:spPr>
      </p:pic>
      <p:grpSp>
        <p:nvGrpSpPr>
          <p:cNvPr id="225" name="Group 224"/>
          <p:cNvGrpSpPr/>
          <p:nvPr/>
        </p:nvGrpSpPr>
        <p:grpSpPr>
          <a:xfrm>
            <a:off x="10685281" y="1887259"/>
            <a:ext cx="331822" cy="474001"/>
            <a:chOff x="11346119" y="4299745"/>
            <a:chExt cx="338572" cy="483644"/>
          </a:xfrm>
        </p:grpSpPr>
        <p:pic>
          <p:nvPicPr>
            <p:cNvPr id="226" name="Picture 2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38572" cy="124634"/>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err="1">
                  <a:ln>
                    <a:noFill/>
                  </a:ln>
                  <a:gradFill>
                    <a:gsLst>
                      <a:gs pos="2917">
                        <a:srgbClr val="FFFFFF"/>
                      </a:gs>
                      <a:gs pos="30000">
                        <a:srgbClr val="FFFFFF"/>
                      </a:gs>
                    </a:gsLst>
                    <a:lin ang="5400000" scaled="0"/>
                  </a:gradFill>
                  <a:effectLst/>
                  <a:uLnTx/>
                  <a:uFillTx/>
                </a:rPr>
                <a:t>Zabbix</a:t>
              </a:r>
              <a:endPar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nvGrpSpPr>
          <p:cNvPr id="10" name="Group 9"/>
          <p:cNvGrpSpPr/>
          <p:nvPr/>
        </p:nvGrpSpPr>
        <p:grpSpPr>
          <a:xfrm>
            <a:off x="4467762" y="5991574"/>
            <a:ext cx="514617" cy="394721"/>
            <a:chOff x="6754732" y="6139117"/>
            <a:chExt cx="560414" cy="564331"/>
          </a:xfrm>
        </p:grpSpPr>
        <p:sp>
          <p:nvSpPr>
            <p:cNvPr id="261" name="TextBox 260"/>
            <p:cNvSpPr txBox="1"/>
            <p:nvPr/>
          </p:nvSpPr>
          <p:spPr>
            <a:xfrm>
              <a:off x="6768330" y="6528812"/>
              <a:ext cx="481802" cy="174636"/>
            </a:xfrm>
            <a:prstGeom prst="rect">
              <a:avLst/>
            </a:prstGeom>
            <a:noFill/>
          </p:spPr>
          <p:txBody>
            <a:bodyPr wrap="none" lIns="0" tIns="0" rIns="0" bIns="0"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err="1">
                  <a:ln>
                    <a:noFill/>
                  </a:ln>
                  <a:gradFill>
                    <a:gsLst>
                      <a:gs pos="2917">
                        <a:srgbClr val="FFFFFF"/>
                      </a:gs>
                      <a:gs pos="30000">
                        <a:srgbClr val="FFFFFF"/>
                      </a:gs>
                    </a:gsLst>
                    <a:lin ang="5400000" scaled="0"/>
                  </a:gradFill>
                  <a:effectLst/>
                  <a:uLnTx/>
                  <a:uFillTx/>
                </a:rPr>
                <a:t>Redmine</a:t>
              </a:r>
              <a:endPar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pic>
          <p:nvPicPr>
            <p:cNvPr id="262" name="Picture 261"/>
            <p:cNvPicPr>
              <a:picLocks noChangeAspect="1"/>
            </p:cNvPicPr>
            <p:nvPr/>
          </p:nvPicPr>
          <p:blipFill rotWithShape="1">
            <a:blip r:embed="rId12">
              <a:extLst>
                <a:ext uri="{28A0092B-C50C-407E-A947-70E740481C1C}">
                  <a14:useLocalDpi xmlns:a14="http://schemas.microsoft.com/office/drawing/2010/main" val="0"/>
                </a:ext>
              </a:extLst>
            </a:blip>
            <a:srcRect r="76490"/>
            <a:stretch/>
          </p:blipFill>
          <p:spPr>
            <a:xfrm>
              <a:off x="6754732" y="6139117"/>
              <a:ext cx="560414" cy="532488"/>
            </a:xfrm>
            <a:prstGeom prst="rect">
              <a:avLst/>
            </a:prstGeom>
          </p:spPr>
        </p:pic>
      </p:grpSp>
      <p:grpSp>
        <p:nvGrpSpPr>
          <p:cNvPr id="9" name="Group 8"/>
          <p:cNvGrpSpPr/>
          <p:nvPr/>
        </p:nvGrpSpPr>
        <p:grpSpPr>
          <a:xfrm>
            <a:off x="6993019" y="5991570"/>
            <a:ext cx="413436" cy="491036"/>
            <a:chOff x="7430026" y="6197600"/>
            <a:chExt cx="432330" cy="521221"/>
          </a:xfrm>
        </p:grpSpPr>
        <p:sp>
          <p:nvSpPr>
            <p:cNvPr id="263" name="Rectangle 262"/>
            <p:cNvSpPr/>
            <p:nvPr/>
          </p:nvSpPr>
          <p:spPr>
            <a:xfrm>
              <a:off x="7430026" y="6488533"/>
              <a:ext cx="432330" cy="230288"/>
            </a:xfrm>
            <a:prstGeom prst="rect">
              <a:avLst/>
            </a:prstGeom>
          </p:spPr>
          <p:txBody>
            <a:bodyPr wrap="square">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882" b="0" i="0" u="none" strike="noStrike" kern="0" cap="none" spc="0" normalizeH="0" baseline="0" noProof="0" dirty="0">
                  <a:ln>
                    <a:noFill/>
                  </a:ln>
                  <a:gradFill>
                    <a:gsLst>
                      <a:gs pos="2917">
                        <a:srgbClr val="FFFFFF"/>
                      </a:gs>
                      <a:gs pos="30000">
                        <a:srgbClr val="FFFFFF"/>
                      </a:gs>
                    </a:gsLst>
                    <a:lin ang="5400000" scaled="0"/>
                  </a:gradFill>
                  <a:effectLst/>
                  <a:uLnTx/>
                  <a:uFillTx/>
                </a:rPr>
                <a:t>JIRA</a:t>
              </a:r>
            </a:p>
          </p:txBody>
        </p:sp>
        <p:pic>
          <p:nvPicPr>
            <p:cNvPr id="264" name="Picture 263"/>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7529136" y="6197600"/>
              <a:ext cx="205350" cy="273066"/>
            </a:xfrm>
            <a:prstGeom prst="rect">
              <a:avLst/>
            </a:prstGeom>
          </p:spPr>
        </p:pic>
      </p:grpSp>
      <p:sp>
        <p:nvSpPr>
          <p:cNvPr id="343" name="Rounded Rectangle 342"/>
          <p:cNvSpPr/>
          <p:nvPr/>
        </p:nvSpPr>
        <p:spPr bwMode="auto">
          <a:xfrm>
            <a:off x="449445" y="3064986"/>
            <a:ext cx="3035005" cy="275996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Develop</a:t>
            </a:r>
          </a:p>
        </p:txBody>
      </p:sp>
      <p:grpSp>
        <p:nvGrpSpPr>
          <p:cNvPr id="347" name="Group 346"/>
          <p:cNvGrpSpPr/>
          <p:nvPr/>
        </p:nvGrpSpPr>
        <p:grpSpPr>
          <a:xfrm>
            <a:off x="449445" y="1172558"/>
            <a:ext cx="3033605" cy="1817996"/>
            <a:chOff x="452660" y="-233218"/>
            <a:chExt cx="3034067" cy="2116533"/>
          </a:xfrm>
        </p:grpSpPr>
        <p:sp>
          <p:nvSpPr>
            <p:cNvPr id="348" name="Rectangle 235"/>
            <p:cNvSpPr>
              <a:spLocks noChangeArrowheads="1"/>
            </p:cNvSpPr>
            <p:nvPr/>
          </p:nvSpPr>
          <p:spPr bwMode="auto">
            <a:xfrm>
              <a:off x="452660" y="-233218"/>
              <a:ext cx="3034067" cy="2116533"/>
            </a:xfrm>
            <a:prstGeom prst="rect">
              <a:avLst/>
            </a:prstGeom>
            <a:solidFill>
              <a:srgbClr val="ECF1F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349" name="Group 348"/>
            <p:cNvGrpSpPr/>
            <p:nvPr/>
          </p:nvGrpSpPr>
          <p:grpSpPr>
            <a:xfrm>
              <a:off x="555380" y="-166667"/>
              <a:ext cx="2851716" cy="1945596"/>
              <a:chOff x="555380" y="1416602"/>
              <a:chExt cx="2851716" cy="1945596"/>
            </a:xfrm>
          </p:grpSpPr>
          <p:sp>
            <p:nvSpPr>
              <p:cNvPr id="350" name="Freeform 251"/>
              <p:cNvSpPr>
                <a:spLocks/>
              </p:cNvSpPr>
              <p:nvPr/>
            </p:nvSpPr>
            <p:spPr bwMode="auto">
              <a:xfrm>
                <a:off x="774079" y="3265881"/>
                <a:ext cx="2211420" cy="96317"/>
              </a:xfrm>
              <a:custGeom>
                <a:avLst/>
                <a:gdLst>
                  <a:gd name="T0" fmla="*/ 161 w 1148"/>
                  <a:gd name="T1" fmla="*/ 0 h 50"/>
                  <a:gd name="T2" fmla="*/ 193 w 1148"/>
                  <a:gd name="T3" fmla="*/ 31 h 50"/>
                  <a:gd name="T4" fmla="*/ 266 w 1148"/>
                  <a:gd name="T5" fmla="*/ 0 h 50"/>
                  <a:gd name="T6" fmla="*/ 266 w 1148"/>
                  <a:gd name="T7" fmla="*/ 10 h 50"/>
                  <a:gd name="T8" fmla="*/ 274 w 1148"/>
                  <a:gd name="T9" fmla="*/ 20 h 50"/>
                  <a:gd name="T10" fmla="*/ 284 w 1148"/>
                  <a:gd name="T11" fmla="*/ 20 h 50"/>
                  <a:gd name="T12" fmla="*/ 326 w 1148"/>
                  <a:gd name="T13" fmla="*/ 20 h 50"/>
                  <a:gd name="T14" fmla="*/ 359 w 1148"/>
                  <a:gd name="T15" fmla="*/ 31 h 50"/>
                  <a:gd name="T16" fmla="*/ 430 w 1148"/>
                  <a:gd name="T17" fmla="*/ 20 h 50"/>
                  <a:gd name="T18" fmla="*/ 420 w 1148"/>
                  <a:gd name="T19" fmla="*/ 0 h 50"/>
                  <a:gd name="T20" fmla="*/ 457 w 1148"/>
                  <a:gd name="T21" fmla="*/ 4 h 50"/>
                  <a:gd name="T22" fmla="*/ 460 w 1148"/>
                  <a:gd name="T23" fmla="*/ 16 h 50"/>
                  <a:gd name="T24" fmla="*/ 472 w 1148"/>
                  <a:gd name="T25" fmla="*/ 20 h 50"/>
                  <a:gd name="T26" fmla="*/ 483 w 1148"/>
                  <a:gd name="T27" fmla="*/ 16 h 50"/>
                  <a:gd name="T28" fmla="*/ 489 w 1148"/>
                  <a:gd name="T29" fmla="*/ 4 h 50"/>
                  <a:gd name="T30" fmla="*/ 800 w 1148"/>
                  <a:gd name="T31" fmla="*/ 0 h 50"/>
                  <a:gd name="T32" fmla="*/ 794 w 1148"/>
                  <a:gd name="T33" fmla="*/ 14 h 50"/>
                  <a:gd name="T34" fmla="*/ 800 w 1148"/>
                  <a:gd name="T35" fmla="*/ 25 h 50"/>
                  <a:gd name="T36" fmla="*/ 833 w 1148"/>
                  <a:gd name="T37" fmla="*/ 31 h 50"/>
                  <a:gd name="T38" fmla="*/ 877 w 1148"/>
                  <a:gd name="T39" fmla="*/ 25 h 50"/>
                  <a:gd name="T40" fmla="*/ 877 w 1148"/>
                  <a:gd name="T41" fmla="*/ 25 h 50"/>
                  <a:gd name="T42" fmla="*/ 885 w 1148"/>
                  <a:gd name="T43" fmla="*/ 23 h 50"/>
                  <a:gd name="T44" fmla="*/ 892 w 1148"/>
                  <a:gd name="T45" fmla="*/ 16 h 50"/>
                  <a:gd name="T46" fmla="*/ 894 w 1148"/>
                  <a:gd name="T47" fmla="*/ 4 h 50"/>
                  <a:gd name="T48" fmla="*/ 965 w 1148"/>
                  <a:gd name="T49" fmla="*/ 0 h 50"/>
                  <a:gd name="T50" fmla="*/ 998 w 1148"/>
                  <a:gd name="T51" fmla="*/ 31 h 50"/>
                  <a:gd name="T52" fmla="*/ 1038 w 1148"/>
                  <a:gd name="T53" fmla="*/ 0 h 50"/>
                  <a:gd name="T54" fmla="*/ 1036 w 1148"/>
                  <a:gd name="T55" fmla="*/ 10 h 50"/>
                  <a:gd name="T56" fmla="*/ 1040 w 1148"/>
                  <a:gd name="T57" fmla="*/ 20 h 50"/>
                  <a:gd name="T58" fmla="*/ 1052 w 1148"/>
                  <a:gd name="T59" fmla="*/ 25 h 50"/>
                  <a:gd name="T60" fmla="*/ 1059 w 1148"/>
                  <a:gd name="T61" fmla="*/ 23 h 50"/>
                  <a:gd name="T62" fmla="*/ 1069 w 1148"/>
                  <a:gd name="T63" fmla="*/ 16 h 50"/>
                  <a:gd name="T64" fmla="*/ 1069 w 1148"/>
                  <a:gd name="T65" fmla="*/ 4 h 50"/>
                  <a:gd name="T66" fmla="*/ 1125 w 1148"/>
                  <a:gd name="T67" fmla="*/ 0 h 50"/>
                  <a:gd name="T68" fmla="*/ 1127 w 1148"/>
                  <a:gd name="T69" fmla="*/ 0 h 50"/>
                  <a:gd name="T70" fmla="*/ 1140 w 1148"/>
                  <a:gd name="T71" fmla="*/ 6 h 50"/>
                  <a:gd name="T72" fmla="*/ 1148 w 1148"/>
                  <a:gd name="T73" fmla="*/ 18 h 50"/>
                  <a:gd name="T74" fmla="*/ 1148 w 1148"/>
                  <a:gd name="T75" fmla="*/ 33 h 50"/>
                  <a:gd name="T76" fmla="*/ 1140 w 1148"/>
                  <a:gd name="T77" fmla="*/ 47 h 50"/>
                  <a:gd name="T78" fmla="*/ 1127 w 1148"/>
                  <a:gd name="T79" fmla="*/ 50 h 50"/>
                  <a:gd name="T80" fmla="*/ 25 w 1148"/>
                  <a:gd name="T81" fmla="*/ 50 h 50"/>
                  <a:gd name="T82" fmla="*/ 13 w 1148"/>
                  <a:gd name="T83" fmla="*/ 48 h 50"/>
                  <a:gd name="T84" fmla="*/ 3 w 1148"/>
                  <a:gd name="T85" fmla="*/ 41 h 50"/>
                  <a:gd name="T86" fmla="*/ 0 w 1148"/>
                  <a:gd name="T87" fmla="*/ 25 h 50"/>
                  <a:gd name="T88" fmla="*/ 3 w 1148"/>
                  <a:gd name="T89" fmla="*/ 12 h 50"/>
                  <a:gd name="T90" fmla="*/ 11 w 1148"/>
                  <a:gd name="T91" fmla="*/ 4 h 50"/>
                  <a:gd name="T92" fmla="*/ 17 w 1148"/>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8" h="50">
                    <a:moveTo>
                      <a:pt x="17" y="0"/>
                    </a:moveTo>
                    <a:lnTo>
                      <a:pt x="161" y="0"/>
                    </a:lnTo>
                    <a:lnTo>
                      <a:pt x="161" y="31"/>
                    </a:lnTo>
                    <a:lnTo>
                      <a:pt x="193" y="31"/>
                    </a:lnTo>
                    <a:lnTo>
                      <a:pt x="193" y="0"/>
                    </a:lnTo>
                    <a:lnTo>
                      <a:pt x="266" y="0"/>
                    </a:lnTo>
                    <a:lnTo>
                      <a:pt x="265" y="4"/>
                    </a:lnTo>
                    <a:lnTo>
                      <a:pt x="266" y="10"/>
                    </a:lnTo>
                    <a:lnTo>
                      <a:pt x="270" y="16"/>
                    </a:lnTo>
                    <a:lnTo>
                      <a:pt x="274" y="20"/>
                    </a:lnTo>
                    <a:lnTo>
                      <a:pt x="282" y="20"/>
                    </a:lnTo>
                    <a:lnTo>
                      <a:pt x="284" y="20"/>
                    </a:lnTo>
                    <a:lnTo>
                      <a:pt x="284" y="20"/>
                    </a:lnTo>
                    <a:lnTo>
                      <a:pt x="326" y="20"/>
                    </a:lnTo>
                    <a:lnTo>
                      <a:pt x="326" y="31"/>
                    </a:lnTo>
                    <a:lnTo>
                      <a:pt x="359" y="31"/>
                    </a:lnTo>
                    <a:lnTo>
                      <a:pt x="359" y="20"/>
                    </a:lnTo>
                    <a:lnTo>
                      <a:pt x="430" y="20"/>
                    </a:lnTo>
                    <a:lnTo>
                      <a:pt x="430" y="10"/>
                    </a:lnTo>
                    <a:lnTo>
                      <a:pt x="420" y="0"/>
                    </a:lnTo>
                    <a:lnTo>
                      <a:pt x="457" y="0"/>
                    </a:lnTo>
                    <a:lnTo>
                      <a:pt x="457" y="4"/>
                    </a:lnTo>
                    <a:lnTo>
                      <a:pt x="457" y="10"/>
                    </a:lnTo>
                    <a:lnTo>
                      <a:pt x="460" y="16"/>
                    </a:lnTo>
                    <a:lnTo>
                      <a:pt x="466" y="20"/>
                    </a:lnTo>
                    <a:lnTo>
                      <a:pt x="472" y="20"/>
                    </a:lnTo>
                    <a:lnTo>
                      <a:pt x="478" y="20"/>
                    </a:lnTo>
                    <a:lnTo>
                      <a:pt x="483" y="16"/>
                    </a:lnTo>
                    <a:lnTo>
                      <a:pt x="487" y="10"/>
                    </a:lnTo>
                    <a:lnTo>
                      <a:pt x="489" y="4"/>
                    </a:lnTo>
                    <a:lnTo>
                      <a:pt x="487" y="0"/>
                    </a:lnTo>
                    <a:lnTo>
                      <a:pt x="800" y="0"/>
                    </a:lnTo>
                    <a:lnTo>
                      <a:pt x="800" y="10"/>
                    </a:lnTo>
                    <a:lnTo>
                      <a:pt x="794" y="14"/>
                    </a:lnTo>
                    <a:lnTo>
                      <a:pt x="794" y="25"/>
                    </a:lnTo>
                    <a:lnTo>
                      <a:pt x="800" y="25"/>
                    </a:lnTo>
                    <a:lnTo>
                      <a:pt x="800" y="31"/>
                    </a:lnTo>
                    <a:lnTo>
                      <a:pt x="833" y="31"/>
                    </a:lnTo>
                    <a:lnTo>
                      <a:pt x="833" y="25"/>
                    </a:lnTo>
                    <a:lnTo>
                      <a:pt x="877" y="25"/>
                    </a:lnTo>
                    <a:lnTo>
                      <a:pt x="877" y="25"/>
                    </a:lnTo>
                    <a:lnTo>
                      <a:pt x="877" y="25"/>
                    </a:lnTo>
                    <a:lnTo>
                      <a:pt x="879" y="25"/>
                    </a:lnTo>
                    <a:lnTo>
                      <a:pt x="885" y="23"/>
                    </a:lnTo>
                    <a:lnTo>
                      <a:pt x="890" y="20"/>
                    </a:lnTo>
                    <a:lnTo>
                      <a:pt x="892" y="16"/>
                    </a:lnTo>
                    <a:lnTo>
                      <a:pt x="894" y="10"/>
                    </a:lnTo>
                    <a:lnTo>
                      <a:pt x="894" y="4"/>
                    </a:lnTo>
                    <a:lnTo>
                      <a:pt x="892" y="0"/>
                    </a:lnTo>
                    <a:lnTo>
                      <a:pt x="965" y="0"/>
                    </a:lnTo>
                    <a:lnTo>
                      <a:pt x="965" y="31"/>
                    </a:lnTo>
                    <a:lnTo>
                      <a:pt x="998" y="31"/>
                    </a:lnTo>
                    <a:lnTo>
                      <a:pt x="998" y="0"/>
                    </a:lnTo>
                    <a:lnTo>
                      <a:pt x="1038" y="0"/>
                    </a:lnTo>
                    <a:lnTo>
                      <a:pt x="1036" y="4"/>
                    </a:lnTo>
                    <a:lnTo>
                      <a:pt x="1036" y="10"/>
                    </a:lnTo>
                    <a:lnTo>
                      <a:pt x="1036" y="16"/>
                    </a:lnTo>
                    <a:lnTo>
                      <a:pt x="1040" y="20"/>
                    </a:lnTo>
                    <a:lnTo>
                      <a:pt x="1046" y="23"/>
                    </a:lnTo>
                    <a:lnTo>
                      <a:pt x="1052" y="25"/>
                    </a:lnTo>
                    <a:lnTo>
                      <a:pt x="1054" y="25"/>
                    </a:lnTo>
                    <a:lnTo>
                      <a:pt x="1059" y="23"/>
                    </a:lnTo>
                    <a:lnTo>
                      <a:pt x="1065" y="20"/>
                    </a:lnTo>
                    <a:lnTo>
                      <a:pt x="1069" y="16"/>
                    </a:lnTo>
                    <a:lnTo>
                      <a:pt x="1069" y="10"/>
                    </a:lnTo>
                    <a:lnTo>
                      <a:pt x="1069" y="4"/>
                    </a:lnTo>
                    <a:lnTo>
                      <a:pt x="1067" y="0"/>
                    </a:lnTo>
                    <a:lnTo>
                      <a:pt x="1125" y="0"/>
                    </a:lnTo>
                    <a:lnTo>
                      <a:pt x="1125" y="2"/>
                    </a:lnTo>
                    <a:lnTo>
                      <a:pt x="1127" y="0"/>
                    </a:lnTo>
                    <a:lnTo>
                      <a:pt x="1134" y="2"/>
                    </a:lnTo>
                    <a:lnTo>
                      <a:pt x="1140" y="6"/>
                    </a:lnTo>
                    <a:lnTo>
                      <a:pt x="1144" y="12"/>
                    </a:lnTo>
                    <a:lnTo>
                      <a:pt x="1148" y="18"/>
                    </a:lnTo>
                    <a:lnTo>
                      <a:pt x="1148" y="25"/>
                    </a:lnTo>
                    <a:lnTo>
                      <a:pt x="1148" y="33"/>
                    </a:lnTo>
                    <a:lnTo>
                      <a:pt x="1144" y="41"/>
                    </a:lnTo>
                    <a:lnTo>
                      <a:pt x="1140" y="47"/>
                    </a:lnTo>
                    <a:lnTo>
                      <a:pt x="1134" y="48"/>
                    </a:lnTo>
                    <a:lnTo>
                      <a:pt x="1127" y="50"/>
                    </a:lnTo>
                    <a:lnTo>
                      <a:pt x="1123" y="50"/>
                    </a:lnTo>
                    <a:lnTo>
                      <a:pt x="25" y="50"/>
                    </a:lnTo>
                    <a:lnTo>
                      <a:pt x="21" y="50"/>
                    </a:lnTo>
                    <a:lnTo>
                      <a:pt x="13" y="48"/>
                    </a:lnTo>
                    <a:lnTo>
                      <a:pt x="7" y="47"/>
                    </a:lnTo>
                    <a:lnTo>
                      <a:pt x="3" y="41"/>
                    </a:lnTo>
                    <a:lnTo>
                      <a:pt x="0" y="33"/>
                    </a:lnTo>
                    <a:lnTo>
                      <a:pt x="0" y="25"/>
                    </a:lnTo>
                    <a:lnTo>
                      <a:pt x="0" y="18"/>
                    </a:lnTo>
                    <a:lnTo>
                      <a:pt x="3" y="12"/>
                    </a:lnTo>
                    <a:lnTo>
                      <a:pt x="7" y="6"/>
                    </a:lnTo>
                    <a:lnTo>
                      <a:pt x="11" y="4"/>
                    </a:lnTo>
                    <a:lnTo>
                      <a:pt x="17" y="2"/>
                    </a:lnTo>
                    <a:lnTo>
                      <a:pt x="17" y="0"/>
                    </a:lnTo>
                    <a:close/>
                  </a:path>
                </a:pathLst>
              </a:custGeom>
              <a:solidFill>
                <a:srgbClr val="CFDDDC"/>
              </a:solidFill>
              <a:ln w="0">
                <a:solidFill>
                  <a:srgbClr val="CFDDDC"/>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1" name="Freeform 252"/>
              <p:cNvSpPr>
                <a:spLocks/>
              </p:cNvSpPr>
              <p:nvPr/>
            </p:nvSpPr>
            <p:spPr bwMode="auto">
              <a:xfrm>
                <a:off x="939743" y="2478011"/>
                <a:ext cx="433423" cy="826397"/>
              </a:xfrm>
              <a:custGeom>
                <a:avLst/>
                <a:gdLst>
                  <a:gd name="T0" fmla="*/ 180 w 225"/>
                  <a:gd name="T1" fmla="*/ 0 h 429"/>
                  <a:gd name="T2" fmla="*/ 184 w 225"/>
                  <a:gd name="T3" fmla="*/ 0 h 429"/>
                  <a:gd name="T4" fmla="*/ 188 w 225"/>
                  <a:gd name="T5" fmla="*/ 2 h 429"/>
                  <a:gd name="T6" fmla="*/ 190 w 225"/>
                  <a:gd name="T7" fmla="*/ 10 h 429"/>
                  <a:gd name="T8" fmla="*/ 190 w 225"/>
                  <a:gd name="T9" fmla="*/ 144 h 429"/>
                  <a:gd name="T10" fmla="*/ 190 w 225"/>
                  <a:gd name="T11" fmla="*/ 148 h 429"/>
                  <a:gd name="T12" fmla="*/ 184 w 225"/>
                  <a:gd name="T13" fmla="*/ 152 h 429"/>
                  <a:gd name="T14" fmla="*/ 109 w 225"/>
                  <a:gd name="T15" fmla="*/ 152 h 429"/>
                  <a:gd name="T16" fmla="*/ 215 w 225"/>
                  <a:gd name="T17" fmla="*/ 227 h 429"/>
                  <a:gd name="T18" fmla="*/ 219 w 225"/>
                  <a:gd name="T19" fmla="*/ 227 h 429"/>
                  <a:gd name="T20" fmla="*/ 223 w 225"/>
                  <a:gd name="T21" fmla="*/ 229 h 429"/>
                  <a:gd name="T22" fmla="*/ 225 w 225"/>
                  <a:gd name="T23" fmla="*/ 237 h 429"/>
                  <a:gd name="T24" fmla="*/ 225 w 225"/>
                  <a:gd name="T25" fmla="*/ 271 h 429"/>
                  <a:gd name="T26" fmla="*/ 225 w 225"/>
                  <a:gd name="T27" fmla="*/ 275 h 429"/>
                  <a:gd name="T28" fmla="*/ 221 w 225"/>
                  <a:gd name="T29" fmla="*/ 279 h 429"/>
                  <a:gd name="T30" fmla="*/ 127 w 225"/>
                  <a:gd name="T31" fmla="*/ 281 h 429"/>
                  <a:gd name="T32" fmla="*/ 215 w 225"/>
                  <a:gd name="T33" fmla="*/ 369 h 429"/>
                  <a:gd name="T34" fmla="*/ 223 w 225"/>
                  <a:gd name="T35" fmla="*/ 373 h 429"/>
                  <a:gd name="T36" fmla="*/ 225 w 225"/>
                  <a:gd name="T37" fmla="*/ 377 h 429"/>
                  <a:gd name="T38" fmla="*/ 225 w 225"/>
                  <a:gd name="T39" fmla="*/ 379 h 429"/>
                  <a:gd name="T40" fmla="*/ 225 w 225"/>
                  <a:gd name="T41" fmla="*/ 392 h 429"/>
                  <a:gd name="T42" fmla="*/ 221 w 225"/>
                  <a:gd name="T43" fmla="*/ 396 h 429"/>
                  <a:gd name="T44" fmla="*/ 217 w 225"/>
                  <a:gd name="T45" fmla="*/ 398 h 429"/>
                  <a:gd name="T46" fmla="*/ 200 w 225"/>
                  <a:gd name="T47" fmla="*/ 398 h 429"/>
                  <a:gd name="T48" fmla="*/ 198 w 225"/>
                  <a:gd name="T49" fmla="*/ 398 h 429"/>
                  <a:gd name="T50" fmla="*/ 207 w 225"/>
                  <a:gd name="T51" fmla="*/ 404 h 429"/>
                  <a:gd name="T52" fmla="*/ 211 w 225"/>
                  <a:gd name="T53" fmla="*/ 413 h 429"/>
                  <a:gd name="T54" fmla="*/ 207 w 225"/>
                  <a:gd name="T55" fmla="*/ 425 h 429"/>
                  <a:gd name="T56" fmla="*/ 196 w 225"/>
                  <a:gd name="T57" fmla="*/ 429 h 429"/>
                  <a:gd name="T58" fmla="*/ 184 w 225"/>
                  <a:gd name="T59" fmla="*/ 425 h 429"/>
                  <a:gd name="T60" fmla="*/ 179 w 225"/>
                  <a:gd name="T61" fmla="*/ 413 h 429"/>
                  <a:gd name="T62" fmla="*/ 184 w 225"/>
                  <a:gd name="T63" fmla="*/ 404 h 429"/>
                  <a:gd name="T64" fmla="*/ 194 w 225"/>
                  <a:gd name="T65" fmla="*/ 398 h 429"/>
                  <a:gd name="T66" fmla="*/ 94 w 225"/>
                  <a:gd name="T67" fmla="*/ 398 h 429"/>
                  <a:gd name="T68" fmla="*/ 31 w 225"/>
                  <a:gd name="T69" fmla="*/ 398 h 429"/>
                  <a:gd name="T70" fmla="*/ 10 w 225"/>
                  <a:gd name="T71" fmla="*/ 398 h 429"/>
                  <a:gd name="T72" fmla="*/ 2 w 225"/>
                  <a:gd name="T73" fmla="*/ 396 h 429"/>
                  <a:gd name="T74" fmla="*/ 0 w 225"/>
                  <a:gd name="T75" fmla="*/ 390 h 429"/>
                  <a:gd name="T76" fmla="*/ 0 w 225"/>
                  <a:gd name="T77" fmla="*/ 388 h 429"/>
                  <a:gd name="T78" fmla="*/ 0 w 225"/>
                  <a:gd name="T79" fmla="*/ 375 h 429"/>
                  <a:gd name="T80" fmla="*/ 4 w 225"/>
                  <a:gd name="T81" fmla="*/ 371 h 429"/>
                  <a:gd name="T82" fmla="*/ 8 w 225"/>
                  <a:gd name="T83" fmla="*/ 369 h 429"/>
                  <a:gd name="T84" fmla="*/ 94 w 225"/>
                  <a:gd name="T85" fmla="*/ 369 h 429"/>
                  <a:gd name="T86" fmla="*/ 104 w 225"/>
                  <a:gd name="T87" fmla="*/ 340 h 429"/>
                  <a:gd name="T88" fmla="*/ 10 w 225"/>
                  <a:gd name="T89" fmla="*/ 281 h 429"/>
                  <a:gd name="T90" fmla="*/ 6 w 225"/>
                  <a:gd name="T91" fmla="*/ 281 h 429"/>
                  <a:gd name="T92" fmla="*/ 2 w 225"/>
                  <a:gd name="T93" fmla="*/ 277 h 429"/>
                  <a:gd name="T94" fmla="*/ 0 w 225"/>
                  <a:gd name="T95" fmla="*/ 271 h 429"/>
                  <a:gd name="T96" fmla="*/ 0 w 225"/>
                  <a:gd name="T97" fmla="*/ 237 h 429"/>
                  <a:gd name="T98" fmla="*/ 0 w 225"/>
                  <a:gd name="T99" fmla="*/ 231 h 429"/>
                  <a:gd name="T100" fmla="*/ 4 w 225"/>
                  <a:gd name="T101" fmla="*/ 227 h 429"/>
                  <a:gd name="T102" fmla="*/ 54 w 225"/>
                  <a:gd name="T103" fmla="*/ 227 h 429"/>
                  <a:gd name="T104" fmla="*/ 10 w 225"/>
                  <a:gd name="T105" fmla="*/ 152 h 429"/>
                  <a:gd name="T106" fmla="*/ 6 w 225"/>
                  <a:gd name="T107" fmla="*/ 152 h 429"/>
                  <a:gd name="T108" fmla="*/ 2 w 225"/>
                  <a:gd name="T109" fmla="*/ 150 h 429"/>
                  <a:gd name="T110" fmla="*/ 0 w 225"/>
                  <a:gd name="T111" fmla="*/ 143 h 429"/>
                  <a:gd name="T112" fmla="*/ 0 w 225"/>
                  <a:gd name="T113" fmla="*/ 8 h 429"/>
                  <a:gd name="T114" fmla="*/ 0 w 225"/>
                  <a:gd name="T115" fmla="*/ 4 h 429"/>
                  <a:gd name="T116" fmla="*/ 4 w 225"/>
                  <a:gd name="T11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429">
                    <a:moveTo>
                      <a:pt x="10" y="0"/>
                    </a:moveTo>
                    <a:lnTo>
                      <a:pt x="180" y="0"/>
                    </a:lnTo>
                    <a:lnTo>
                      <a:pt x="182" y="0"/>
                    </a:lnTo>
                    <a:lnTo>
                      <a:pt x="184" y="0"/>
                    </a:lnTo>
                    <a:lnTo>
                      <a:pt x="186" y="0"/>
                    </a:lnTo>
                    <a:lnTo>
                      <a:pt x="188" y="2"/>
                    </a:lnTo>
                    <a:lnTo>
                      <a:pt x="190" y="6"/>
                    </a:lnTo>
                    <a:lnTo>
                      <a:pt x="190" y="10"/>
                    </a:lnTo>
                    <a:lnTo>
                      <a:pt x="190" y="143"/>
                    </a:lnTo>
                    <a:lnTo>
                      <a:pt x="190" y="144"/>
                    </a:lnTo>
                    <a:lnTo>
                      <a:pt x="190" y="146"/>
                    </a:lnTo>
                    <a:lnTo>
                      <a:pt x="190" y="148"/>
                    </a:lnTo>
                    <a:lnTo>
                      <a:pt x="188" y="150"/>
                    </a:lnTo>
                    <a:lnTo>
                      <a:pt x="184" y="152"/>
                    </a:lnTo>
                    <a:lnTo>
                      <a:pt x="180" y="152"/>
                    </a:lnTo>
                    <a:lnTo>
                      <a:pt x="109" y="152"/>
                    </a:lnTo>
                    <a:lnTo>
                      <a:pt x="109" y="227"/>
                    </a:lnTo>
                    <a:lnTo>
                      <a:pt x="215" y="227"/>
                    </a:lnTo>
                    <a:lnTo>
                      <a:pt x="217" y="227"/>
                    </a:lnTo>
                    <a:lnTo>
                      <a:pt x="219" y="227"/>
                    </a:lnTo>
                    <a:lnTo>
                      <a:pt x="221" y="229"/>
                    </a:lnTo>
                    <a:lnTo>
                      <a:pt x="223" y="229"/>
                    </a:lnTo>
                    <a:lnTo>
                      <a:pt x="225" y="233"/>
                    </a:lnTo>
                    <a:lnTo>
                      <a:pt x="225" y="237"/>
                    </a:lnTo>
                    <a:lnTo>
                      <a:pt x="225" y="271"/>
                    </a:lnTo>
                    <a:lnTo>
                      <a:pt x="225" y="271"/>
                    </a:lnTo>
                    <a:lnTo>
                      <a:pt x="225" y="273"/>
                    </a:lnTo>
                    <a:lnTo>
                      <a:pt x="225" y="275"/>
                    </a:lnTo>
                    <a:lnTo>
                      <a:pt x="223" y="279"/>
                    </a:lnTo>
                    <a:lnTo>
                      <a:pt x="221" y="279"/>
                    </a:lnTo>
                    <a:lnTo>
                      <a:pt x="215" y="281"/>
                    </a:lnTo>
                    <a:lnTo>
                      <a:pt x="127" y="281"/>
                    </a:lnTo>
                    <a:lnTo>
                      <a:pt x="127" y="369"/>
                    </a:lnTo>
                    <a:lnTo>
                      <a:pt x="215" y="369"/>
                    </a:lnTo>
                    <a:lnTo>
                      <a:pt x="221" y="371"/>
                    </a:lnTo>
                    <a:lnTo>
                      <a:pt x="223" y="373"/>
                    </a:lnTo>
                    <a:lnTo>
                      <a:pt x="225" y="375"/>
                    </a:lnTo>
                    <a:lnTo>
                      <a:pt x="225" y="377"/>
                    </a:lnTo>
                    <a:lnTo>
                      <a:pt x="225" y="379"/>
                    </a:lnTo>
                    <a:lnTo>
                      <a:pt x="225" y="379"/>
                    </a:lnTo>
                    <a:lnTo>
                      <a:pt x="225" y="388"/>
                    </a:lnTo>
                    <a:lnTo>
                      <a:pt x="225" y="392"/>
                    </a:lnTo>
                    <a:lnTo>
                      <a:pt x="223" y="394"/>
                    </a:lnTo>
                    <a:lnTo>
                      <a:pt x="221" y="396"/>
                    </a:lnTo>
                    <a:lnTo>
                      <a:pt x="219" y="398"/>
                    </a:lnTo>
                    <a:lnTo>
                      <a:pt x="217" y="398"/>
                    </a:lnTo>
                    <a:lnTo>
                      <a:pt x="215" y="398"/>
                    </a:lnTo>
                    <a:lnTo>
                      <a:pt x="200" y="398"/>
                    </a:lnTo>
                    <a:lnTo>
                      <a:pt x="200" y="398"/>
                    </a:lnTo>
                    <a:lnTo>
                      <a:pt x="198" y="398"/>
                    </a:lnTo>
                    <a:lnTo>
                      <a:pt x="202" y="400"/>
                    </a:lnTo>
                    <a:lnTo>
                      <a:pt x="207" y="404"/>
                    </a:lnTo>
                    <a:lnTo>
                      <a:pt x="209" y="408"/>
                    </a:lnTo>
                    <a:lnTo>
                      <a:pt x="211" y="413"/>
                    </a:lnTo>
                    <a:lnTo>
                      <a:pt x="209" y="419"/>
                    </a:lnTo>
                    <a:lnTo>
                      <a:pt x="207" y="425"/>
                    </a:lnTo>
                    <a:lnTo>
                      <a:pt x="202" y="429"/>
                    </a:lnTo>
                    <a:lnTo>
                      <a:pt x="196" y="429"/>
                    </a:lnTo>
                    <a:lnTo>
                      <a:pt x="188" y="429"/>
                    </a:lnTo>
                    <a:lnTo>
                      <a:pt x="184" y="425"/>
                    </a:lnTo>
                    <a:lnTo>
                      <a:pt x="180" y="419"/>
                    </a:lnTo>
                    <a:lnTo>
                      <a:pt x="179" y="413"/>
                    </a:lnTo>
                    <a:lnTo>
                      <a:pt x="180" y="408"/>
                    </a:lnTo>
                    <a:lnTo>
                      <a:pt x="184" y="404"/>
                    </a:lnTo>
                    <a:lnTo>
                      <a:pt x="188" y="400"/>
                    </a:lnTo>
                    <a:lnTo>
                      <a:pt x="194" y="398"/>
                    </a:lnTo>
                    <a:lnTo>
                      <a:pt x="98" y="398"/>
                    </a:lnTo>
                    <a:lnTo>
                      <a:pt x="94" y="398"/>
                    </a:lnTo>
                    <a:lnTo>
                      <a:pt x="92" y="398"/>
                    </a:lnTo>
                    <a:lnTo>
                      <a:pt x="31" y="398"/>
                    </a:lnTo>
                    <a:lnTo>
                      <a:pt x="31" y="398"/>
                    </a:lnTo>
                    <a:lnTo>
                      <a:pt x="10" y="398"/>
                    </a:lnTo>
                    <a:lnTo>
                      <a:pt x="4" y="396"/>
                    </a:lnTo>
                    <a:lnTo>
                      <a:pt x="2" y="396"/>
                    </a:lnTo>
                    <a:lnTo>
                      <a:pt x="0" y="392"/>
                    </a:lnTo>
                    <a:lnTo>
                      <a:pt x="0" y="390"/>
                    </a:lnTo>
                    <a:lnTo>
                      <a:pt x="0" y="388"/>
                    </a:lnTo>
                    <a:lnTo>
                      <a:pt x="0" y="388"/>
                    </a:lnTo>
                    <a:lnTo>
                      <a:pt x="0" y="379"/>
                    </a:lnTo>
                    <a:lnTo>
                      <a:pt x="0" y="375"/>
                    </a:lnTo>
                    <a:lnTo>
                      <a:pt x="2" y="373"/>
                    </a:lnTo>
                    <a:lnTo>
                      <a:pt x="4" y="371"/>
                    </a:lnTo>
                    <a:lnTo>
                      <a:pt x="6" y="371"/>
                    </a:lnTo>
                    <a:lnTo>
                      <a:pt x="8" y="369"/>
                    </a:lnTo>
                    <a:lnTo>
                      <a:pt x="10" y="369"/>
                    </a:lnTo>
                    <a:lnTo>
                      <a:pt x="94" y="369"/>
                    </a:lnTo>
                    <a:lnTo>
                      <a:pt x="94" y="340"/>
                    </a:lnTo>
                    <a:lnTo>
                      <a:pt x="104" y="340"/>
                    </a:lnTo>
                    <a:lnTo>
                      <a:pt x="104" y="281"/>
                    </a:lnTo>
                    <a:lnTo>
                      <a:pt x="10" y="281"/>
                    </a:lnTo>
                    <a:lnTo>
                      <a:pt x="8" y="281"/>
                    </a:lnTo>
                    <a:lnTo>
                      <a:pt x="6" y="281"/>
                    </a:lnTo>
                    <a:lnTo>
                      <a:pt x="4" y="279"/>
                    </a:lnTo>
                    <a:lnTo>
                      <a:pt x="2" y="277"/>
                    </a:lnTo>
                    <a:lnTo>
                      <a:pt x="0" y="275"/>
                    </a:lnTo>
                    <a:lnTo>
                      <a:pt x="0" y="271"/>
                    </a:lnTo>
                    <a:lnTo>
                      <a:pt x="0" y="237"/>
                    </a:lnTo>
                    <a:lnTo>
                      <a:pt x="0" y="237"/>
                    </a:lnTo>
                    <a:lnTo>
                      <a:pt x="0" y="235"/>
                    </a:lnTo>
                    <a:lnTo>
                      <a:pt x="0" y="231"/>
                    </a:lnTo>
                    <a:lnTo>
                      <a:pt x="2" y="229"/>
                    </a:lnTo>
                    <a:lnTo>
                      <a:pt x="4" y="227"/>
                    </a:lnTo>
                    <a:lnTo>
                      <a:pt x="10" y="227"/>
                    </a:lnTo>
                    <a:lnTo>
                      <a:pt x="54" y="227"/>
                    </a:lnTo>
                    <a:lnTo>
                      <a:pt x="54" y="152"/>
                    </a:lnTo>
                    <a:lnTo>
                      <a:pt x="10" y="152"/>
                    </a:lnTo>
                    <a:lnTo>
                      <a:pt x="8" y="152"/>
                    </a:lnTo>
                    <a:lnTo>
                      <a:pt x="6" y="152"/>
                    </a:lnTo>
                    <a:lnTo>
                      <a:pt x="4" y="152"/>
                    </a:lnTo>
                    <a:lnTo>
                      <a:pt x="2" y="150"/>
                    </a:lnTo>
                    <a:lnTo>
                      <a:pt x="0" y="146"/>
                    </a:lnTo>
                    <a:lnTo>
                      <a:pt x="0" y="143"/>
                    </a:lnTo>
                    <a:lnTo>
                      <a:pt x="0" y="10"/>
                    </a:lnTo>
                    <a:lnTo>
                      <a:pt x="0" y="8"/>
                    </a:lnTo>
                    <a:lnTo>
                      <a:pt x="0" y="6"/>
                    </a:lnTo>
                    <a:lnTo>
                      <a:pt x="0" y="4"/>
                    </a:lnTo>
                    <a:lnTo>
                      <a:pt x="2" y="2"/>
                    </a:lnTo>
                    <a:lnTo>
                      <a:pt x="4" y="0"/>
                    </a:lnTo>
                    <a:lnTo>
                      <a:pt x="10" y="0"/>
                    </a:lnTo>
                    <a:close/>
                  </a:path>
                </a:pathLst>
              </a:custGeom>
              <a:solidFill>
                <a:schemeClr val="bg2">
                  <a:lumMod val="75000"/>
                  <a:lumOff val="25000"/>
                </a:scheme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2" name="Freeform 253"/>
              <p:cNvSpPr>
                <a:spLocks/>
              </p:cNvSpPr>
              <p:nvPr/>
            </p:nvSpPr>
            <p:spPr bwMode="auto">
              <a:xfrm>
                <a:off x="951301" y="3244691"/>
                <a:ext cx="57790" cy="59716"/>
              </a:xfrm>
              <a:custGeom>
                <a:avLst/>
                <a:gdLst>
                  <a:gd name="T0" fmla="*/ 15 w 30"/>
                  <a:gd name="T1" fmla="*/ 0 h 31"/>
                  <a:gd name="T2" fmla="*/ 21 w 30"/>
                  <a:gd name="T3" fmla="*/ 0 h 31"/>
                  <a:gd name="T4" fmla="*/ 27 w 30"/>
                  <a:gd name="T5" fmla="*/ 4 h 31"/>
                  <a:gd name="T6" fmla="*/ 30 w 30"/>
                  <a:gd name="T7" fmla="*/ 10 h 31"/>
                  <a:gd name="T8" fmla="*/ 30 w 30"/>
                  <a:gd name="T9" fmla="*/ 15 h 31"/>
                  <a:gd name="T10" fmla="*/ 30 w 30"/>
                  <a:gd name="T11" fmla="*/ 21 h 31"/>
                  <a:gd name="T12" fmla="*/ 27 w 30"/>
                  <a:gd name="T13" fmla="*/ 27 h 31"/>
                  <a:gd name="T14" fmla="*/ 21 w 30"/>
                  <a:gd name="T15" fmla="*/ 31 h 31"/>
                  <a:gd name="T16" fmla="*/ 15 w 30"/>
                  <a:gd name="T17" fmla="*/ 31 h 31"/>
                  <a:gd name="T18" fmla="*/ 9 w 30"/>
                  <a:gd name="T19" fmla="*/ 31 h 31"/>
                  <a:gd name="T20" fmla="*/ 4 w 30"/>
                  <a:gd name="T21" fmla="*/ 27 h 31"/>
                  <a:gd name="T22" fmla="*/ 0 w 30"/>
                  <a:gd name="T23" fmla="*/ 21 h 31"/>
                  <a:gd name="T24" fmla="*/ 0 w 30"/>
                  <a:gd name="T25" fmla="*/ 15 h 31"/>
                  <a:gd name="T26" fmla="*/ 0 w 30"/>
                  <a:gd name="T27" fmla="*/ 10 h 31"/>
                  <a:gd name="T28" fmla="*/ 4 w 30"/>
                  <a:gd name="T29" fmla="*/ 4 h 31"/>
                  <a:gd name="T30" fmla="*/ 9 w 30"/>
                  <a:gd name="T31" fmla="*/ 0 h 31"/>
                  <a:gd name="T32" fmla="*/ 15 w 30"/>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1">
                    <a:moveTo>
                      <a:pt x="15" y="0"/>
                    </a:moveTo>
                    <a:lnTo>
                      <a:pt x="21" y="0"/>
                    </a:lnTo>
                    <a:lnTo>
                      <a:pt x="27" y="4"/>
                    </a:lnTo>
                    <a:lnTo>
                      <a:pt x="30" y="10"/>
                    </a:lnTo>
                    <a:lnTo>
                      <a:pt x="30" y="15"/>
                    </a:lnTo>
                    <a:lnTo>
                      <a:pt x="30" y="21"/>
                    </a:lnTo>
                    <a:lnTo>
                      <a:pt x="27" y="27"/>
                    </a:lnTo>
                    <a:lnTo>
                      <a:pt x="21" y="31"/>
                    </a:lnTo>
                    <a:lnTo>
                      <a:pt x="15" y="31"/>
                    </a:lnTo>
                    <a:lnTo>
                      <a:pt x="9" y="31"/>
                    </a:lnTo>
                    <a:lnTo>
                      <a:pt x="4" y="27"/>
                    </a:lnTo>
                    <a:lnTo>
                      <a:pt x="0" y="21"/>
                    </a:lnTo>
                    <a:lnTo>
                      <a:pt x="0" y="15"/>
                    </a:lnTo>
                    <a:lnTo>
                      <a:pt x="0" y="10"/>
                    </a:lnTo>
                    <a:lnTo>
                      <a:pt x="4" y="4"/>
                    </a:lnTo>
                    <a:lnTo>
                      <a:pt x="9" y="0"/>
                    </a:lnTo>
                    <a:lnTo>
                      <a:pt x="15" y="0"/>
                    </a:lnTo>
                    <a:close/>
                  </a:path>
                </a:pathLst>
              </a:custGeom>
              <a:solidFill>
                <a:srgbClr val="6729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3" name="Freeform 254"/>
              <p:cNvSpPr>
                <a:spLocks/>
              </p:cNvSpPr>
              <p:nvPr/>
            </p:nvSpPr>
            <p:spPr bwMode="auto">
              <a:xfrm>
                <a:off x="1506082" y="2478011"/>
                <a:ext cx="435349" cy="826397"/>
              </a:xfrm>
              <a:custGeom>
                <a:avLst/>
                <a:gdLst>
                  <a:gd name="T0" fmla="*/ 182 w 226"/>
                  <a:gd name="T1" fmla="*/ 0 h 429"/>
                  <a:gd name="T2" fmla="*/ 184 w 226"/>
                  <a:gd name="T3" fmla="*/ 0 h 429"/>
                  <a:gd name="T4" fmla="*/ 190 w 226"/>
                  <a:gd name="T5" fmla="*/ 2 h 429"/>
                  <a:gd name="T6" fmla="*/ 192 w 226"/>
                  <a:gd name="T7" fmla="*/ 10 h 429"/>
                  <a:gd name="T8" fmla="*/ 192 w 226"/>
                  <a:gd name="T9" fmla="*/ 144 h 429"/>
                  <a:gd name="T10" fmla="*/ 190 w 226"/>
                  <a:gd name="T11" fmla="*/ 148 h 429"/>
                  <a:gd name="T12" fmla="*/ 186 w 226"/>
                  <a:gd name="T13" fmla="*/ 152 h 429"/>
                  <a:gd name="T14" fmla="*/ 121 w 226"/>
                  <a:gd name="T15" fmla="*/ 152 h 429"/>
                  <a:gd name="T16" fmla="*/ 217 w 226"/>
                  <a:gd name="T17" fmla="*/ 227 h 429"/>
                  <a:gd name="T18" fmla="*/ 221 w 226"/>
                  <a:gd name="T19" fmla="*/ 227 h 429"/>
                  <a:gd name="T20" fmla="*/ 224 w 226"/>
                  <a:gd name="T21" fmla="*/ 229 h 429"/>
                  <a:gd name="T22" fmla="*/ 226 w 226"/>
                  <a:gd name="T23" fmla="*/ 237 h 429"/>
                  <a:gd name="T24" fmla="*/ 226 w 226"/>
                  <a:gd name="T25" fmla="*/ 271 h 429"/>
                  <a:gd name="T26" fmla="*/ 226 w 226"/>
                  <a:gd name="T27" fmla="*/ 275 h 429"/>
                  <a:gd name="T28" fmla="*/ 221 w 226"/>
                  <a:gd name="T29" fmla="*/ 279 h 429"/>
                  <a:gd name="T30" fmla="*/ 126 w 226"/>
                  <a:gd name="T31" fmla="*/ 281 h 429"/>
                  <a:gd name="T32" fmla="*/ 217 w 226"/>
                  <a:gd name="T33" fmla="*/ 369 h 429"/>
                  <a:gd name="T34" fmla="*/ 224 w 226"/>
                  <a:gd name="T35" fmla="*/ 373 h 429"/>
                  <a:gd name="T36" fmla="*/ 226 w 226"/>
                  <a:gd name="T37" fmla="*/ 377 h 429"/>
                  <a:gd name="T38" fmla="*/ 226 w 226"/>
                  <a:gd name="T39" fmla="*/ 379 h 429"/>
                  <a:gd name="T40" fmla="*/ 226 w 226"/>
                  <a:gd name="T41" fmla="*/ 392 h 429"/>
                  <a:gd name="T42" fmla="*/ 222 w 226"/>
                  <a:gd name="T43" fmla="*/ 396 h 429"/>
                  <a:gd name="T44" fmla="*/ 219 w 226"/>
                  <a:gd name="T45" fmla="*/ 398 h 429"/>
                  <a:gd name="T46" fmla="*/ 201 w 226"/>
                  <a:gd name="T47" fmla="*/ 398 h 429"/>
                  <a:gd name="T48" fmla="*/ 94 w 226"/>
                  <a:gd name="T49" fmla="*/ 398 h 429"/>
                  <a:gd name="T50" fmla="*/ 103 w 226"/>
                  <a:gd name="T51" fmla="*/ 404 h 429"/>
                  <a:gd name="T52" fmla="*/ 109 w 226"/>
                  <a:gd name="T53" fmla="*/ 413 h 429"/>
                  <a:gd name="T54" fmla="*/ 103 w 226"/>
                  <a:gd name="T55" fmla="*/ 425 h 429"/>
                  <a:gd name="T56" fmla="*/ 92 w 226"/>
                  <a:gd name="T57" fmla="*/ 429 h 429"/>
                  <a:gd name="T58" fmla="*/ 80 w 226"/>
                  <a:gd name="T59" fmla="*/ 425 h 429"/>
                  <a:gd name="T60" fmla="*/ 77 w 226"/>
                  <a:gd name="T61" fmla="*/ 413 h 429"/>
                  <a:gd name="T62" fmla="*/ 80 w 226"/>
                  <a:gd name="T63" fmla="*/ 404 h 429"/>
                  <a:gd name="T64" fmla="*/ 90 w 226"/>
                  <a:gd name="T65" fmla="*/ 398 h 429"/>
                  <a:gd name="T66" fmla="*/ 30 w 226"/>
                  <a:gd name="T67" fmla="*/ 398 h 429"/>
                  <a:gd name="T68" fmla="*/ 5 w 226"/>
                  <a:gd name="T69" fmla="*/ 396 h 429"/>
                  <a:gd name="T70" fmla="*/ 2 w 226"/>
                  <a:gd name="T71" fmla="*/ 392 h 429"/>
                  <a:gd name="T72" fmla="*/ 0 w 226"/>
                  <a:gd name="T73" fmla="*/ 388 h 429"/>
                  <a:gd name="T74" fmla="*/ 0 w 226"/>
                  <a:gd name="T75" fmla="*/ 379 h 429"/>
                  <a:gd name="T76" fmla="*/ 4 w 226"/>
                  <a:gd name="T77" fmla="*/ 373 h 429"/>
                  <a:gd name="T78" fmla="*/ 7 w 226"/>
                  <a:gd name="T79" fmla="*/ 371 h 429"/>
                  <a:gd name="T80" fmla="*/ 9 w 226"/>
                  <a:gd name="T81" fmla="*/ 369 h 429"/>
                  <a:gd name="T82" fmla="*/ 101 w 226"/>
                  <a:gd name="T83" fmla="*/ 281 h 429"/>
                  <a:gd name="T84" fmla="*/ 9 w 226"/>
                  <a:gd name="T85" fmla="*/ 281 h 429"/>
                  <a:gd name="T86" fmla="*/ 5 w 226"/>
                  <a:gd name="T87" fmla="*/ 279 h 429"/>
                  <a:gd name="T88" fmla="*/ 2 w 226"/>
                  <a:gd name="T89" fmla="*/ 275 h 429"/>
                  <a:gd name="T90" fmla="*/ 0 w 226"/>
                  <a:gd name="T91" fmla="*/ 237 h 429"/>
                  <a:gd name="T92" fmla="*/ 2 w 226"/>
                  <a:gd name="T93" fmla="*/ 235 h 429"/>
                  <a:gd name="T94" fmla="*/ 4 w 226"/>
                  <a:gd name="T95" fmla="*/ 229 h 429"/>
                  <a:gd name="T96" fmla="*/ 9 w 226"/>
                  <a:gd name="T97" fmla="*/ 227 h 429"/>
                  <a:gd name="T98" fmla="*/ 75 w 226"/>
                  <a:gd name="T99" fmla="*/ 152 h 429"/>
                  <a:gd name="T100" fmla="*/ 9 w 226"/>
                  <a:gd name="T101" fmla="*/ 152 h 429"/>
                  <a:gd name="T102" fmla="*/ 5 w 226"/>
                  <a:gd name="T103" fmla="*/ 152 h 429"/>
                  <a:gd name="T104" fmla="*/ 2 w 226"/>
                  <a:gd name="T105" fmla="*/ 146 h 429"/>
                  <a:gd name="T106" fmla="*/ 0 w 226"/>
                  <a:gd name="T107" fmla="*/ 10 h 429"/>
                  <a:gd name="T108" fmla="*/ 2 w 226"/>
                  <a:gd name="T109" fmla="*/ 6 h 429"/>
                  <a:gd name="T110" fmla="*/ 4 w 226"/>
                  <a:gd name="T111" fmla="*/ 2 h 429"/>
                  <a:gd name="T112" fmla="*/ 9 w 226"/>
                  <a:gd name="T113"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 h="429">
                    <a:moveTo>
                      <a:pt x="9" y="0"/>
                    </a:moveTo>
                    <a:lnTo>
                      <a:pt x="182" y="0"/>
                    </a:lnTo>
                    <a:lnTo>
                      <a:pt x="182" y="0"/>
                    </a:lnTo>
                    <a:lnTo>
                      <a:pt x="184" y="0"/>
                    </a:lnTo>
                    <a:lnTo>
                      <a:pt x="188" y="0"/>
                    </a:lnTo>
                    <a:lnTo>
                      <a:pt x="190" y="2"/>
                    </a:lnTo>
                    <a:lnTo>
                      <a:pt x="192" y="6"/>
                    </a:lnTo>
                    <a:lnTo>
                      <a:pt x="192" y="10"/>
                    </a:lnTo>
                    <a:lnTo>
                      <a:pt x="192" y="143"/>
                    </a:lnTo>
                    <a:lnTo>
                      <a:pt x="192" y="144"/>
                    </a:lnTo>
                    <a:lnTo>
                      <a:pt x="192" y="146"/>
                    </a:lnTo>
                    <a:lnTo>
                      <a:pt x="190" y="148"/>
                    </a:lnTo>
                    <a:lnTo>
                      <a:pt x="190" y="150"/>
                    </a:lnTo>
                    <a:lnTo>
                      <a:pt x="186" y="152"/>
                    </a:lnTo>
                    <a:lnTo>
                      <a:pt x="182" y="152"/>
                    </a:lnTo>
                    <a:lnTo>
                      <a:pt x="121" y="152"/>
                    </a:lnTo>
                    <a:lnTo>
                      <a:pt x="121" y="227"/>
                    </a:lnTo>
                    <a:lnTo>
                      <a:pt x="217" y="227"/>
                    </a:lnTo>
                    <a:lnTo>
                      <a:pt x="219" y="227"/>
                    </a:lnTo>
                    <a:lnTo>
                      <a:pt x="221" y="227"/>
                    </a:lnTo>
                    <a:lnTo>
                      <a:pt x="222" y="229"/>
                    </a:lnTo>
                    <a:lnTo>
                      <a:pt x="224" y="229"/>
                    </a:lnTo>
                    <a:lnTo>
                      <a:pt x="226" y="233"/>
                    </a:lnTo>
                    <a:lnTo>
                      <a:pt x="226" y="237"/>
                    </a:lnTo>
                    <a:lnTo>
                      <a:pt x="226" y="271"/>
                    </a:lnTo>
                    <a:lnTo>
                      <a:pt x="226" y="271"/>
                    </a:lnTo>
                    <a:lnTo>
                      <a:pt x="226" y="273"/>
                    </a:lnTo>
                    <a:lnTo>
                      <a:pt x="226" y="275"/>
                    </a:lnTo>
                    <a:lnTo>
                      <a:pt x="224" y="279"/>
                    </a:lnTo>
                    <a:lnTo>
                      <a:pt x="221" y="279"/>
                    </a:lnTo>
                    <a:lnTo>
                      <a:pt x="217" y="281"/>
                    </a:lnTo>
                    <a:lnTo>
                      <a:pt x="126" y="281"/>
                    </a:lnTo>
                    <a:lnTo>
                      <a:pt x="126" y="369"/>
                    </a:lnTo>
                    <a:lnTo>
                      <a:pt x="217" y="369"/>
                    </a:lnTo>
                    <a:lnTo>
                      <a:pt x="221" y="371"/>
                    </a:lnTo>
                    <a:lnTo>
                      <a:pt x="224" y="373"/>
                    </a:lnTo>
                    <a:lnTo>
                      <a:pt x="226" y="375"/>
                    </a:lnTo>
                    <a:lnTo>
                      <a:pt x="226" y="377"/>
                    </a:lnTo>
                    <a:lnTo>
                      <a:pt x="226" y="379"/>
                    </a:lnTo>
                    <a:lnTo>
                      <a:pt x="226" y="379"/>
                    </a:lnTo>
                    <a:lnTo>
                      <a:pt x="226" y="388"/>
                    </a:lnTo>
                    <a:lnTo>
                      <a:pt x="226" y="392"/>
                    </a:lnTo>
                    <a:lnTo>
                      <a:pt x="224" y="394"/>
                    </a:lnTo>
                    <a:lnTo>
                      <a:pt x="222" y="396"/>
                    </a:lnTo>
                    <a:lnTo>
                      <a:pt x="221" y="398"/>
                    </a:lnTo>
                    <a:lnTo>
                      <a:pt x="219" y="398"/>
                    </a:lnTo>
                    <a:lnTo>
                      <a:pt x="217" y="398"/>
                    </a:lnTo>
                    <a:lnTo>
                      <a:pt x="201" y="398"/>
                    </a:lnTo>
                    <a:lnTo>
                      <a:pt x="201" y="398"/>
                    </a:lnTo>
                    <a:lnTo>
                      <a:pt x="94" y="398"/>
                    </a:lnTo>
                    <a:lnTo>
                      <a:pt x="100" y="400"/>
                    </a:lnTo>
                    <a:lnTo>
                      <a:pt x="103" y="404"/>
                    </a:lnTo>
                    <a:lnTo>
                      <a:pt x="107" y="408"/>
                    </a:lnTo>
                    <a:lnTo>
                      <a:pt x="109" y="413"/>
                    </a:lnTo>
                    <a:lnTo>
                      <a:pt x="107" y="419"/>
                    </a:lnTo>
                    <a:lnTo>
                      <a:pt x="103" y="425"/>
                    </a:lnTo>
                    <a:lnTo>
                      <a:pt x="98" y="429"/>
                    </a:lnTo>
                    <a:lnTo>
                      <a:pt x="92" y="429"/>
                    </a:lnTo>
                    <a:lnTo>
                      <a:pt x="86" y="429"/>
                    </a:lnTo>
                    <a:lnTo>
                      <a:pt x="80" y="425"/>
                    </a:lnTo>
                    <a:lnTo>
                      <a:pt x="77" y="419"/>
                    </a:lnTo>
                    <a:lnTo>
                      <a:pt x="77" y="413"/>
                    </a:lnTo>
                    <a:lnTo>
                      <a:pt x="77" y="408"/>
                    </a:lnTo>
                    <a:lnTo>
                      <a:pt x="80" y="404"/>
                    </a:lnTo>
                    <a:lnTo>
                      <a:pt x="84" y="400"/>
                    </a:lnTo>
                    <a:lnTo>
                      <a:pt x="90" y="398"/>
                    </a:lnTo>
                    <a:lnTo>
                      <a:pt x="30" y="398"/>
                    </a:lnTo>
                    <a:lnTo>
                      <a:pt x="30" y="398"/>
                    </a:lnTo>
                    <a:lnTo>
                      <a:pt x="9" y="398"/>
                    </a:lnTo>
                    <a:lnTo>
                      <a:pt x="5" y="396"/>
                    </a:lnTo>
                    <a:lnTo>
                      <a:pt x="4" y="396"/>
                    </a:lnTo>
                    <a:lnTo>
                      <a:pt x="2" y="392"/>
                    </a:lnTo>
                    <a:lnTo>
                      <a:pt x="2" y="390"/>
                    </a:lnTo>
                    <a:lnTo>
                      <a:pt x="0" y="388"/>
                    </a:lnTo>
                    <a:lnTo>
                      <a:pt x="0" y="388"/>
                    </a:lnTo>
                    <a:lnTo>
                      <a:pt x="0" y="379"/>
                    </a:lnTo>
                    <a:lnTo>
                      <a:pt x="2" y="375"/>
                    </a:lnTo>
                    <a:lnTo>
                      <a:pt x="4" y="373"/>
                    </a:lnTo>
                    <a:lnTo>
                      <a:pt x="5" y="371"/>
                    </a:lnTo>
                    <a:lnTo>
                      <a:pt x="7" y="371"/>
                    </a:lnTo>
                    <a:lnTo>
                      <a:pt x="9" y="369"/>
                    </a:lnTo>
                    <a:lnTo>
                      <a:pt x="9" y="369"/>
                    </a:lnTo>
                    <a:lnTo>
                      <a:pt x="101" y="369"/>
                    </a:lnTo>
                    <a:lnTo>
                      <a:pt x="101" y="281"/>
                    </a:lnTo>
                    <a:lnTo>
                      <a:pt x="9" y="281"/>
                    </a:lnTo>
                    <a:lnTo>
                      <a:pt x="9" y="281"/>
                    </a:lnTo>
                    <a:lnTo>
                      <a:pt x="7" y="281"/>
                    </a:lnTo>
                    <a:lnTo>
                      <a:pt x="5" y="279"/>
                    </a:lnTo>
                    <a:lnTo>
                      <a:pt x="4" y="277"/>
                    </a:lnTo>
                    <a:lnTo>
                      <a:pt x="2" y="275"/>
                    </a:lnTo>
                    <a:lnTo>
                      <a:pt x="0" y="271"/>
                    </a:lnTo>
                    <a:lnTo>
                      <a:pt x="0" y="237"/>
                    </a:lnTo>
                    <a:lnTo>
                      <a:pt x="0" y="237"/>
                    </a:lnTo>
                    <a:lnTo>
                      <a:pt x="2" y="235"/>
                    </a:lnTo>
                    <a:lnTo>
                      <a:pt x="2" y="231"/>
                    </a:lnTo>
                    <a:lnTo>
                      <a:pt x="4" y="229"/>
                    </a:lnTo>
                    <a:lnTo>
                      <a:pt x="5" y="227"/>
                    </a:lnTo>
                    <a:lnTo>
                      <a:pt x="9" y="227"/>
                    </a:lnTo>
                    <a:lnTo>
                      <a:pt x="75" y="227"/>
                    </a:lnTo>
                    <a:lnTo>
                      <a:pt x="75" y="152"/>
                    </a:lnTo>
                    <a:lnTo>
                      <a:pt x="9" y="152"/>
                    </a:lnTo>
                    <a:lnTo>
                      <a:pt x="9" y="152"/>
                    </a:lnTo>
                    <a:lnTo>
                      <a:pt x="7" y="152"/>
                    </a:lnTo>
                    <a:lnTo>
                      <a:pt x="5" y="152"/>
                    </a:lnTo>
                    <a:lnTo>
                      <a:pt x="4" y="150"/>
                    </a:lnTo>
                    <a:lnTo>
                      <a:pt x="2" y="146"/>
                    </a:lnTo>
                    <a:lnTo>
                      <a:pt x="0" y="143"/>
                    </a:lnTo>
                    <a:lnTo>
                      <a:pt x="0" y="10"/>
                    </a:lnTo>
                    <a:lnTo>
                      <a:pt x="0" y="8"/>
                    </a:lnTo>
                    <a:lnTo>
                      <a:pt x="2" y="6"/>
                    </a:lnTo>
                    <a:lnTo>
                      <a:pt x="2" y="4"/>
                    </a:lnTo>
                    <a:lnTo>
                      <a:pt x="4" y="2"/>
                    </a:lnTo>
                    <a:lnTo>
                      <a:pt x="5" y="0"/>
                    </a:lnTo>
                    <a:lnTo>
                      <a:pt x="9" y="0"/>
                    </a:lnTo>
                    <a:close/>
                  </a:path>
                </a:pathLst>
              </a:custGeom>
              <a:solidFill>
                <a:srgbClr val="6729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4" name="Freeform 255"/>
              <p:cNvSpPr>
                <a:spLocks noEditPoints="1"/>
              </p:cNvSpPr>
              <p:nvPr/>
            </p:nvSpPr>
            <p:spPr bwMode="auto">
              <a:xfrm>
                <a:off x="2423013" y="2485716"/>
                <a:ext cx="435349" cy="828323"/>
              </a:xfrm>
              <a:custGeom>
                <a:avLst/>
                <a:gdLst>
                  <a:gd name="T0" fmla="*/ 196 w 226"/>
                  <a:gd name="T1" fmla="*/ 398 h 430"/>
                  <a:gd name="T2" fmla="*/ 217 w 226"/>
                  <a:gd name="T3" fmla="*/ 0 h 430"/>
                  <a:gd name="T4" fmla="*/ 225 w 226"/>
                  <a:gd name="T5" fmla="*/ 6 h 430"/>
                  <a:gd name="T6" fmla="*/ 226 w 226"/>
                  <a:gd name="T7" fmla="*/ 10 h 430"/>
                  <a:gd name="T8" fmla="*/ 223 w 226"/>
                  <a:gd name="T9" fmla="*/ 150 h 430"/>
                  <a:gd name="T10" fmla="*/ 217 w 226"/>
                  <a:gd name="T11" fmla="*/ 154 h 430"/>
                  <a:gd name="T12" fmla="*/ 171 w 226"/>
                  <a:gd name="T13" fmla="*/ 227 h 430"/>
                  <a:gd name="T14" fmla="*/ 223 w 226"/>
                  <a:gd name="T15" fmla="*/ 231 h 430"/>
                  <a:gd name="T16" fmla="*/ 226 w 226"/>
                  <a:gd name="T17" fmla="*/ 236 h 430"/>
                  <a:gd name="T18" fmla="*/ 225 w 226"/>
                  <a:gd name="T19" fmla="*/ 275 h 430"/>
                  <a:gd name="T20" fmla="*/ 219 w 226"/>
                  <a:gd name="T21" fmla="*/ 281 h 430"/>
                  <a:gd name="T22" fmla="*/ 138 w 226"/>
                  <a:gd name="T23" fmla="*/ 281 h 430"/>
                  <a:gd name="T24" fmla="*/ 217 w 226"/>
                  <a:gd name="T25" fmla="*/ 371 h 430"/>
                  <a:gd name="T26" fmla="*/ 223 w 226"/>
                  <a:gd name="T27" fmla="*/ 373 h 430"/>
                  <a:gd name="T28" fmla="*/ 226 w 226"/>
                  <a:gd name="T29" fmla="*/ 388 h 430"/>
                  <a:gd name="T30" fmla="*/ 225 w 226"/>
                  <a:gd name="T31" fmla="*/ 394 h 430"/>
                  <a:gd name="T32" fmla="*/ 217 w 226"/>
                  <a:gd name="T33" fmla="*/ 398 h 430"/>
                  <a:gd name="T34" fmla="*/ 209 w 226"/>
                  <a:gd name="T35" fmla="*/ 404 h 430"/>
                  <a:gd name="T36" fmla="*/ 213 w 226"/>
                  <a:gd name="T37" fmla="*/ 421 h 430"/>
                  <a:gd name="T38" fmla="*/ 198 w 226"/>
                  <a:gd name="T39" fmla="*/ 430 h 430"/>
                  <a:gd name="T40" fmla="*/ 184 w 226"/>
                  <a:gd name="T41" fmla="*/ 425 h 430"/>
                  <a:gd name="T42" fmla="*/ 180 w 226"/>
                  <a:gd name="T43" fmla="*/ 407 h 430"/>
                  <a:gd name="T44" fmla="*/ 194 w 226"/>
                  <a:gd name="T45" fmla="*/ 398 h 430"/>
                  <a:gd name="T46" fmla="*/ 34 w 226"/>
                  <a:gd name="T47" fmla="*/ 404 h 430"/>
                  <a:gd name="T48" fmla="*/ 36 w 226"/>
                  <a:gd name="T49" fmla="*/ 421 h 430"/>
                  <a:gd name="T50" fmla="*/ 23 w 226"/>
                  <a:gd name="T51" fmla="*/ 430 h 430"/>
                  <a:gd name="T52" fmla="*/ 9 w 226"/>
                  <a:gd name="T53" fmla="*/ 425 h 430"/>
                  <a:gd name="T54" fmla="*/ 8 w 226"/>
                  <a:gd name="T55" fmla="*/ 407 h 430"/>
                  <a:gd name="T56" fmla="*/ 21 w 226"/>
                  <a:gd name="T57" fmla="*/ 398 h 430"/>
                  <a:gd name="T58" fmla="*/ 6 w 226"/>
                  <a:gd name="T59" fmla="*/ 398 h 430"/>
                  <a:gd name="T60" fmla="*/ 0 w 226"/>
                  <a:gd name="T61" fmla="*/ 392 h 430"/>
                  <a:gd name="T62" fmla="*/ 0 w 226"/>
                  <a:gd name="T63" fmla="*/ 379 h 430"/>
                  <a:gd name="T64" fmla="*/ 2 w 226"/>
                  <a:gd name="T65" fmla="*/ 373 h 430"/>
                  <a:gd name="T66" fmla="*/ 88 w 226"/>
                  <a:gd name="T67" fmla="*/ 371 h 430"/>
                  <a:gd name="T68" fmla="*/ 6 w 226"/>
                  <a:gd name="T69" fmla="*/ 281 h 430"/>
                  <a:gd name="T70" fmla="*/ 0 w 226"/>
                  <a:gd name="T71" fmla="*/ 275 h 430"/>
                  <a:gd name="T72" fmla="*/ 0 w 226"/>
                  <a:gd name="T73" fmla="*/ 236 h 430"/>
                  <a:gd name="T74" fmla="*/ 4 w 226"/>
                  <a:gd name="T75" fmla="*/ 229 h 430"/>
                  <a:gd name="T76" fmla="*/ 9 w 226"/>
                  <a:gd name="T77" fmla="*/ 227 h 430"/>
                  <a:gd name="T78" fmla="*/ 44 w 226"/>
                  <a:gd name="T79" fmla="*/ 154 h 430"/>
                  <a:gd name="T80" fmla="*/ 36 w 226"/>
                  <a:gd name="T81" fmla="*/ 148 h 430"/>
                  <a:gd name="T82" fmla="*/ 34 w 226"/>
                  <a:gd name="T83" fmla="*/ 144 h 430"/>
                  <a:gd name="T84" fmla="*/ 36 w 226"/>
                  <a:gd name="T85" fmla="*/ 4 h 430"/>
                  <a:gd name="T86" fmla="*/ 44 w 226"/>
                  <a:gd name="T8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430">
                    <a:moveTo>
                      <a:pt x="196" y="398"/>
                    </a:moveTo>
                    <a:lnTo>
                      <a:pt x="196" y="398"/>
                    </a:lnTo>
                    <a:lnTo>
                      <a:pt x="196" y="398"/>
                    </a:lnTo>
                    <a:lnTo>
                      <a:pt x="196" y="398"/>
                    </a:lnTo>
                    <a:close/>
                    <a:moveTo>
                      <a:pt x="44" y="0"/>
                    </a:moveTo>
                    <a:lnTo>
                      <a:pt x="217" y="0"/>
                    </a:lnTo>
                    <a:lnTo>
                      <a:pt x="221" y="0"/>
                    </a:lnTo>
                    <a:lnTo>
                      <a:pt x="223" y="2"/>
                    </a:lnTo>
                    <a:lnTo>
                      <a:pt x="225" y="6"/>
                    </a:lnTo>
                    <a:lnTo>
                      <a:pt x="225" y="8"/>
                    </a:lnTo>
                    <a:lnTo>
                      <a:pt x="226" y="10"/>
                    </a:lnTo>
                    <a:lnTo>
                      <a:pt x="226" y="10"/>
                    </a:lnTo>
                    <a:lnTo>
                      <a:pt x="226" y="144"/>
                    </a:lnTo>
                    <a:lnTo>
                      <a:pt x="225" y="148"/>
                    </a:lnTo>
                    <a:lnTo>
                      <a:pt x="223" y="150"/>
                    </a:lnTo>
                    <a:lnTo>
                      <a:pt x="221" y="152"/>
                    </a:lnTo>
                    <a:lnTo>
                      <a:pt x="219" y="154"/>
                    </a:lnTo>
                    <a:lnTo>
                      <a:pt x="217" y="154"/>
                    </a:lnTo>
                    <a:lnTo>
                      <a:pt x="217" y="154"/>
                    </a:lnTo>
                    <a:lnTo>
                      <a:pt x="171" y="154"/>
                    </a:lnTo>
                    <a:lnTo>
                      <a:pt x="171" y="227"/>
                    </a:lnTo>
                    <a:lnTo>
                      <a:pt x="217" y="227"/>
                    </a:lnTo>
                    <a:lnTo>
                      <a:pt x="221" y="229"/>
                    </a:lnTo>
                    <a:lnTo>
                      <a:pt x="223" y="231"/>
                    </a:lnTo>
                    <a:lnTo>
                      <a:pt x="225" y="233"/>
                    </a:lnTo>
                    <a:lnTo>
                      <a:pt x="225" y="235"/>
                    </a:lnTo>
                    <a:lnTo>
                      <a:pt x="226" y="236"/>
                    </a:lnTo>
                    <a:lnTo>
                      <a:pt x="226" y="236"/>
                    </a:lnTo>
                    <a:lnTo>
                      <a:pt x="226" y="271"/>
                    </a:lnTo>
                    <a:lnTo>
                      <a:pt x="225" y="275"/>
                    </a:lnTo>
                    <a:lnTo>
                      <a:pt x="223" y="279"/>
                    </a:lnTo>
                    <a:lnTo>
                      <a:pt x="221" y="281"/>
                    </a:lnTo>
                    <a:lnTo>
                      <a:pt x="219" y="281"/>
                    </a:lnTo>
                    <a:lnTo>
                      <a:pt x="217" y="281"/>
                    </a:lnTo>
                    <a:lnTo>
                      <a:pt x="217" y="281"/>
                    </a:lnTo>
                    <a:lnTo>
                      <a:pt x="138" y="281"/>
                    </a:lnTo>
                    <a:lnTo>
                      <a:pt x="138" y="371"/>
                    </a:lnTo>
                    <a:lnTo>
                      <a:pt x="217" y="371"/>
                    </a:lnTo>
                    <a:lnTo>
                      <a:pt x="217" y="371"/>
                    </a:lnTo>
                    <a:lnTo>
                      <a:pt x="219" y="371"/>
                    </a:lnTo>
                    <a:lnTo>
                      <a:pt x="221" y="371"/>
                    </a:lnTo>
                    <a:lnTo>
                      <a:pt x="223" y="373"/>
                    </a:lnTo>
                    <a:lnTo>
                      <a:pt x="225" y="377"/>
                    </a:lnTo>
                    <a:lnTo>
                      <a:pt x="226" y="380"/>
                    </a:lnTo>
                    <a:lnTo>
                      <a:pt x="226" y="388"/>
                    </a:lnTo>
                    <a:lnTo>
                      <a:pt x="226" y="390"/>
                    </a:lnTo>
                    <a:lnTo>
                      <a:pt x="225" y="390"/>
                    </a:lnTo>
                    <a:lnTo>
                      <a:pt x="225" y="394"/>
                    </a:lnTo>
                    <a:lnTo>
                      <a:pt x="223" y="396"/>
                    </a:lnTo>
                    <a:lnTo>
                      <a:pt x="221" y="398"/>
                    </a:lnTo>
                    <a:lnTo>
                      <a:pt x="217" y="398"/>
                    </a:lnTo>
                    <a:lnTo>
                      <a:pt x="198" y="398"/>
                    </a:lnTo>
                    <a:lnTo>
                      <a:pt x="203" y="400"/>
                    </a:lnTo>
                    <a:lnTo>
                      <a:pt x="209" y="404"/>
                    </a:lnTo>
                    <a:lnTo>
                      <a:pt x="213" y="407"/>
                    </a:lnTo>
                    <a:lnTo>
                      <a:pt x="213" y="415"/>
                    </a:lnTo>
                    <a:lnTo>
                      <a:pt x="213" y="421"/>
                    </a:lnTo>
                    <a:lnTo>
                      <a:pt x="209" y="425"/>
                    </a:lnTo>
                    <a:lnTo>
                      <a:pt x="203" y="428"/>
                    </a:lnTo>
                    <a:lnTo>
                      <a:pt x="198" y="430"/>
                    </a:lnTo>
                    <a:lnTo>
                      <a:pt x="196" y="430"/>
                    </a:lnTo>
                    <a:lnTo>
                      <a:pt x="190" y="428"/>
                    </a:lnTo>
                    <a:lnTo>
                      <a:pt x="184" y="425"/>
                    </a:lnTo>
                    <a:lnTo>
                      <a:pt x="180" y="421"/>
                    </a:lnTo>
                    <a:lnTo>
                      <a:pt x="180" y="415"/>
                    </a:lnTo>
                    <a:lnTo>
                      <a:pt x="180" y="407"/>
                    </a:lnTo>
                    <a:lnTo>
                      <a:pt x="184" y="404"/>
                    </a:lnTo>
                    <a:lnTo>
                      <a:pt x="188" y="400"/>
                    </a:lnTo>
                    <a:lnTo>
                      <a:pt x="194" y="398"/>
                    </a:lnTo>
                    <a:lnTo>
                      <a:pt x="23" y="398"/>
                    </a:lnTo>
                    <a:lnTo>
                      <a:pt x="29" y="400"/>
                    </a:lnTo>
                    <a:lnTo>
                      <a:pt x="34" y="404"/>
                    </a:lnTo>
                    <a:lnTo>
                      <a:pt x="36" y="407"/>
                    </a:lnTo>
                    <a:lnTo>
                      <a:pt x="38" y="415"/>
                    </a:lnTo>
                    <a:lnTo>
                      <a:pt x="36" y="421"/>
                    </a:lnTo>
                    <a:lnTo>
                      <a:pt x="34" y="425"/>
                    </a:lnTo>
                    <a:lnTo>
                      <a:pt x="29" y="428"/>
                    </a:lnTo>
                    <a:lnTo>
                      <a:pt x="23" y="430"/>
                    </a:lnTo>
                    <a:lnTo>
                      <a:pt x="21" y="430"/>
                    </a:lnTo>
                    <a:lnTo>
                      <a:pt x="15" y="428"/>
                    </a:lnTo>
                    <a:lnTo>
                      <a:pt x="9" y="425"/>
                    </a:lnTo>
                    <a:lnTo>
                      <a:pt x="8" y="421"/>
                    </a:lnTo>
                    <a:lnTo>
                      <a:pt x="6" y="415"/>
                    </a:lnTo>
                    <a:lnTo>
                      <a:pt x="8" y="407"/>
                    </a:lnTo>
                    <a:lnTo>
                      <a:pt x="9" y="404"/>
                    </a:lnTo>
                    <a:lnTo>
                      <a:pt x="15" y="400"/>
                    </a:lnTo>
                    <a:lnTo>
                      <a:pt x="21" y="398"/>
                    </a:lnTo>
                    <a:lnTo>
                      <a:pt x="9" y="398"/>
                    </a:lnTo>
                    <a:lnTo>
                      <a:pt x="8" y="398"/>
                    </a:lnTo>
                    <a:lnTo>
                      <a:pt x="6" y="398"/>
                    </a:lnTo>
                    <a:lnTo>
                      <a:pt x="4" y="398"/>
                    </a:lnTo>
                    <a:lnTo>
                      <a:pt x="2" y="396"/>
                    </a:lnTo>
                    <a:lnTo>
                      <a:pt x="0" y="392"/>
                    </a:lnTo>
                    <a:lnTo>
                      <a:pt x="0" y="388"/>
                    </a:lnTo>
                    <a:lnTo>
                      <a:pt x="0" y="380"/>
                    </a:lnTo>
                    <a:lnTo>
                      <a:pt x="0" y="379"/>
                    </a:lnTo>
                    <a:lnTo>
                      <a:pt x="0" y="379"/>
                    </a:lnTo>
                    <a:lnTo>
                      <a:pt x="0" y="375"/>
                    </a:lnTo>
                    <a:lnTo>
                      <a:pt x="2" y="373"/>
                    </a:lnTo>
                    <a:lnTo>
                      <a:pt x="6" y="371"/>
                    </a:lnTo>
                    <a:lnTo>
                      <a:pt x="9" y="371"/>
                    </a:lnTo>
                    <a:lnTo>
                      <a:pt x="88" y="371"/>
                    </a:lnTo>
                    <a:lnTo>
                      <a:pt x="88" y="281"/>
                    </a:lnTo>
                    <a:lnTo>
                      <a:pt x="9" y="281"/>
                    </a:lnTo>
                    <a:lnTo>
                      <a:pt x="6" y="281"/>
                    </a:lnTo>
                    <a:lnTo>
                      <a:pt x="2" y="279"/>
                    </a:lnTo>
                    <a:lnTo>
                      <a:pt x="0" y="277"/>
                    </a:lnTo>
                    <a:lnTo>
                      <a:pt x="0" y="275"/>
                    </a:lnTo>
                    <a:lnTo>
                      <a:pt x="0" y="273"/>
                    </a:lnTo>
                    <a:lnTo>
                      <a:pt x="0" y="271"/>
                    </a:lnTo>
                    <a:lnTo>
                      <a:pt x="0" y="236"/>
                    </a:lnTo>
                    <a:lnTo>
                      <a:pt x="0" y="233"/>
                    </a:lnTo>
                    <a:lnTo>
                      <a:pt x="2" y="231"/>
                    </a:lnTo>
                    <a:lnTo>
                      <a:pt x="4" y="229"/>
                    </a:lnTo>
                    <a:lnTo>
                      <a:pt x="6" y="229"/>
                    </a:lnTo>
                    <a:lnTo>
                      <a:pt x="8" y="227"/>
                    </a:lnTo>
                    <a:lnTo>
                      <a:pt x="9" y="227"/>
                    </a:lnTo>
                    <a:lnTo>
                      <a:pt x="115" y="227"/>
                    </a:lnTo>
                    <a:lnTo>
                      <a:pt x="115" y="154"/>
                    </a:lnTo>
                    <a:lnTo>
                      <a:pt x="44" y="154"/>
                    </a:lnTo>
                    <a:lnTo>
                      <a:pt x="40" y="152"/>
                    </a:lnTo>
                    <a:lnTo>
                      <a:pt x="36" y="150"/>
                    </a:lnTo>
                    <a:lnTo>
                      <a:pt x="36" y="148"/>
                    </a:lnTo>
                    <a:lnTo>
                      <a:pt x="34" y="146"/>
                    </a:lnTo>
                    <a:lnTo>
                      <a:pt x="34" y="144"/>
                    </a:lnTo>
                    <a:lnTo>
                      <a:pt x="34" y="144"/>
                    </a:lnTo>
                    <a:lnTo>
                      <a:pt x="34" y="10"/>
                    </a:lnTo>
                    <a:lnTo>
                      <a:pt x="34" y="6"/>
                    </a:lnTo>
                    <a:lnTo>
                      <a:pt x="36" y="4"/>
                    </a:lnTo>
                    <a:lnTo>
                      <a:pt x="38" y="2"/>
                    </a:lnTo>
                    <a:lnTo>
                      <a:pt x="42" y="0"/>
                    </a:lnTo>
                    <a:lnTo>
                      <a:pt x="44" y="0"/>
                    </a:lnTo>
                    <a:lnTo>
                      <a:pt x="44" y="0"/>
                    </a:lnTo>
                    <a:close/>
                  </a:path>
                </a:pathLst>
              </a:custGeom>
              <a:solidFill>
                <a:srgbClr val="6729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5" name="Rectangle 256"/>
              <p:cNvSpPr>
                <a:spLocks noChangeArrowheads="1"/>
              </p:cNvSpPr>
              <p:nvPr/>
            </p:nvSpPr>
            <p:spPr bwMode="auto">
              <a:xfrm>
                <a:off x="1924095" y="1437981"/>
                <a:ext cx="1089848" cy="567864"/>
              </a:xfrm>
              <a:prstGeom prst="rect">
                <a:avLst/>
              </a:prstGeom>
              <a:solidFill>
                <a:srgbClr val="FFFFFF"/>
              </a:solidFill>
              <a:ln w="0">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6" name="Freeform 257"/>
              <p:cNvSpPr>
                <a:spLocks noEditPoints="1"/>
              </p:cNvSpPr>
              <p:nvPr/>
            </p:nvSpPr>
            <p:spPr bwMode="auto">
              <a:xfrm>
                <a:off x="1885567" y="1416602"/>
                <a:ext cx="1169003" cy="627771"/>
              </a:xfrm>
              <a:custGeom>
                <a:avLst/>
                <a:gdLst>
                  <a:gd name="T0" fmla="*/ 20 w 573"/>
                  <a:gd name="T1" fmla="*/ 19 h 400"/>
                  <a:gd name="T2" fmla="*/ 20 w 573"/>
                  <a:gd name="T3" fmla="*/ 380 h 400"/>
                  <a:gd name="T4" fmla="*/ 553 w 573"/>
                  <a:gd name="T5" fmla="*/ 380 h 400"/>
                  <a:gd name="T6" fmla="*/ 553 w 573"/>
                  <a:gd name="T7" fmla="*/ 19 h 400"/>
                  <a:gd name="T8" fmla="*/ 20 w 573"/>
                  <a:gd name="T9" fmla="*/ 19 h 400"/>
                  <a:gd name="T10" fmla="*/ 0 w 573"/>
                  <a:gd name="T11" fmla="*/ 0 h 400"/>
                  <a:gd name="T12" fmla="*/ 573 w 573"/>
                  <a:gd name="T13" fmla="*/ 0 h 400"/>
                  <a:gd name="T14" fmla="*/ 573 w 573"/>
                  <a:gd name="T15" fmla="*/ 400 h 400"/>
                  <a:gd name="T16" fmla="*/ 0 w 573"/>
                  <a:gd name="T17" fmla="*/ 400 h 400"/>
                  <a:gd name="T18" fmla="*/ 0 w 573"/>
                  <a:gd name="T1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400">
                    <a:moveTo>
                      <a:pt x="20" y="19"/>
                    </a:moveTo>
                    <a:lnTo>
                      <a:pt x="20" y="380"/>
                    </a:lnTo>
                    <a:lnTo>
                      <a:pt x="553" y="380"/>
                    </a:lnTo>
                    <a:lnTo>
                      <a:pt x="553" y="19"/>
                    </a:lnTo>
                    <a:lnTo>
                      <a:pt x="20" y="19"/>
                    </a:lnTo>
                    <a:close/>
                    <a:moveTo>
                      <a:pt x="0" y="0"/>
                    </a:moveTo>
                    <a:lnTo>
                      <a:pt x="573" y="0"/>
                    </a:lnTo>
                    <a:lnTo>
                      <a:pt x="573" y="400"/>
                    </a:lnTo>
                    <a:lnTo>
                      <a:pt x="0" y="400"/>
                    </a:lnTo>
                    <a:lnTo>
                      <a:pt x="0"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7" name="Freeform 258"/>
              <p:cNvSpPr>
                <a:spLocks/>
              </p:cNvSpPr>
              <p:nvPr/>
            </p:nvSpPr>
            <p:spPr bwMode="auto">
              <a:xfrm>
                <a:off x="2174517" y="3225428"/>
                <a:ext cx="159885" cy="88611"/>
              </a:xfrm>
              <a:custGeom>
                <a:avLst/>
                <a:gdLst>
                  <a:gd name="T0" fmla="*/ 37 w 83"/>
                  <a:gd name="T1" fmla="*/ 0 h 46"/>
                  <a:gd name="T2" fmla="*/ 83 w 83"/>
                  <a:gd name="T3" fmla="*/ 0 h 46"/>
                  <a:gd name="T4" fmla="*/ 83 w 83"/>
                  <a:gd name="T5" fmla="*/ 46 h 46"/>
                  <a:gd name="T6" fmla="*/ 0 w 83"/>
                  <a:gd name="T7" fmla="*/ 46 h 46"/>
                  <a:gd name="T8" fmla="*/ 0 w 83"/>
                  <a:gd name="T9" fmla="*/ 35 h 46"/>
                  <a:gd name="T10" fmla="*/ 37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7" y="0"/>
                    </a:moveTo>
                    <a:lnTo>
                      <a:pt x="83" y="0"/>
                    </a:lnTo>
                    <a:lnTo>
                      <a:pt x="83" y="46"/>
                    </a:lnTo>
                    <a:lnTo>
                      <a:pt x="0" y="46"/>
                    </a:lnTo>
                    <a:lnTo>
                      <a:pt x="0" y="35"/>
                    </a:lnTo>
                    <a:lnTo>
                      <a:pt x="37"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8" name="Freeform 259"/>
              <p:cNvSpPr>
                <a:spLocks/>
              </p:cNvSpPr>
              <p:nvPr/>
            </p:nvSpPr>
            <p:spPr bwMode="auto">
              <a:xfrm>
                <a:off x="2245791" y="2838235"/>
                <a:ext cx="535518" cy="387193"/>
              </a:xfrm>
              <a:custGeom>
                <a:avLst/>
                <a:gdLst>
                  <a:gd name="T0" fmla="*/ 0 w 278"/>
                  <a:gd name="T1" fmla="*/ 0 h 201"/>
                  <a:gd name="T2" fmla="*/ 46 w 278"/>
                  <a:gd name="T3" fmla="*/ 0 h 201"/>
                  <a:gd name="T4" fmla="*/ 46 w 278"/>
                  <a:gd name="T5" fmla="*/ 0 h 201"/>
                  <a:gd name="T6" fmla="*/ 278 w 278"/>
                  <a:gd name="T7" fmla="*/ 0 h 201"/>
                  <a:gd name="T8" fmla="*/ 278 w 278"/>
                  <a:gd name="T9" fmla="*/ 44 h 201"/>
                  <a:gd name="T10" fmla="*/ 46 w 278"/>
                  <a:gd name="T11" fmla="*/ 44 h 201"/>
                  <a:gd name="T12" fmla="*/ 46 w 278"/>
                  <a:gd name="T13" fmla="*/ 201 h 201"/>
                  <a:gd name="T14" fmla="*/ 0 w 278"/>
                  <a:gd name="T15" fmla="*/ 201 h 201"/>
                  <a:gd name="T16" fmla="*/ 0 w 278"/>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01">
                    <a:moveTo>
                      <a:pt x="0" y="0"/>
                    </a:moveTo>
                    <a:lnTo>
                      <a:pt x="46" y="0"/>
                    </a:lnTo>
                    <a:lnTo>
                      <a:pt x="46" y="0"/>
                    </a:lnTo>
                    <a:lnTo>
                      <a:pt x="278" y="0"/>
                    </a:lnTo>
                    <a:lnTo>
                      <a:pt x="278" y="44"/>
                    </a:lnTo>
                    <a:lnTo>
                      <a:pt x="46" y="44"/>
                    </a:lnTo>
                    <a:lnTo>
                      <a:pt x="46" y="201"/>
                    </a:lnTo>
                    <a:lnTo>
                      <a:pt x="0" y="201"/>
                    </a:lnTo>
                    <a:lnTo>
                      <a:pt x="0" y="0"/>
                    </a:lnTo>
                    <a:close/>
                  </a:path>
                </a:pathLst>
              </a:custGeom>
              <a:solidFill>
                <a:srgbClr val="FDB813"/>
              </a:solidFill>
              <a:ln w="0">
                <a:solidFill>
                  <a:srgbClr val="FBC0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9" name="Rectangle 260"/>
              <p:cNvSpPr>
                <a:spLocks noChangeArrowheads="1"/>
              </p:cNvSpPr>
              <p:nvPr/>
            </p:nvSpPr>
            <p:spPr bwMode="auto">
              <a:xfrm>
                <a:off x="2374854" y="2845941"/>
                <a:ext cx="88611" cy="379487"/>
              </a:xfrm>
              <a:prstGeom prst="rect">
                <a:avLst/>
              </a:prstGeom>
              <a:solidFill>
                <a:srgbClr val="FDB813"/>
              </a:solidFill>
              <a:ln w="0">
                <a:solidFill>
                  <a:srgbClr val="FBC005"/>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0" name="Rectangle 261"/>
              <p:cNvSpPr>
                <a:spLocks noChangeArrowheads="1"/>
              </p:cNvSpPr>
              <p:nvPr/>
            </p:nvSpPr>
            <p:spPr bwMode="auto">
              <a:xfrm>
                <a:off x="2451907" y="2260336"/>
                <a:ext cx="329401" cy="577900"/>
              </a:xfrm>
              <a:prstGeom prst="rect">
                <a:avLst/>
              </a:prstGeom>
              <a:solidFill>
                <a:srgbClr val="FA2801"/>
              </a:solidFill>
              <a:ln w="0">
                <a:solidFill>
                  <a:srgbClr val="FA280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1" name="Freeform 262"/>
              <p:cNvSpPr>
                <a:spLocks/>
              </p:cNvSpPr>
              <p:nvPr/>
            </p:nvSpPr>
            <p:spPr bwMode="auto">
              <a:xfrm>
                <a:off x="2303580" y="3225428"/>
                <a:ext cx="159885" cy="88611"/>
              </a:xfrm>
              <a:custGeom>
                <a:avLst/>
                <a:gdLst>
                  <a:gd name="T0" fmla="*/ 35 w 83"/>
                  <a:gd name="T1" fmla="*/ 0 h 46"/>
                  <a:gd name="T2" fmla="*/ 83 w 83"/>
                  <a:gd name="T3" fmla="*/ 0 h 46"/>
                  <a:gd name="T4" fmla="*/ 83 w 83"/>
                  <a:gd name="T5" fmla="*/ 46 h 46"/>
                  <a:gd name="T6" fmla="*/ 0 w 83"/>
                  <a:gd name="T7" fmla="*/ 46 h 46"/>
                  <a:gd name="T8" fmla="*/ 0 w 83"/>
                  <a:gd name="T9" fmla="*/ 35 h 46"/>
                  <a:gd name="T10" fmla="*/ 35 w 83"/>
                  <a:gd name="T11" fmla="*/ 0 h 46"/>
                </a:gdLst>
                <a:ahLst/>
                <a:cxnLst>
                  <a:cxn ang="0">
                    <a:pos x="T0" y="T1"/>
                  </a:cxn>
                  <a:cxn ang="0">
                    <a:pos x="T2" y="T3"/>
                  </a:cxn>
                  <a:cxn ang="0">
                    <a:pos x="T4" y="T5"/>
                  </a:cxn>
                  <a:cxn ang="0">
                    <a:pos x="T6" y="T7"/>
                  </a:cxn>
                  <a:cxn ang="0">
                    <a:pos x="T8" y="T9"/>
                  </a:cxn>
                  <a:cxn ang="0">
                    <a:pos x="T10" y="T11"/>
                  </a:cxn>
                </a:cxnLst>
                <a:rect l="0" t="0" r="r" b="b"/>
                <a:pathLst>
                  <a:path w="83" h="46">
                    <a:moveTo>
                      <a:pt x="35" y="0"/>
                    </a:moveTo>
                    <a:lnTo>
                      <a:pt x="83" y="0"/>
                    </a:lnTo>
                    <a:lnTo>
                      <a:pt x="83" y="46"/>
                    </a:lnTo>
                    <a:lnTo>
                      <a:pt x="0" y="46"/>
                    </a:lnTo>
                    <a:lnTo>
                      <a:pt x="0" y="35"/>
                    </a:lnTo>
                    <a:lnTo>
                      <a:pt x="35"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4" name="Freeform 265"/>
              <p:cNvSpPr>
                <a:spLocks/>
              </p:cNvSpPr>
              <p:nvPr/>
            </p:nvSpPr>
            <p:spPr bwMode="auto">
              <a:xfrm>
                <a:off x="2696551" y="2838235"/>
                <a:ext cx="8475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solidFill>
                <a:srgbClr val="DFAE00"/>
              </a:solidFill>
              <a:ln w="0">
                <a:solidFill>
                  <a:srgbClr val="DFAE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6" name="Rectangle 267"/>
              <p:cNvSpPr>
                <a:spLocks noChangeArrowheads="1"/>
              </p:cNvSpPr>
              <p:nvPr/>
            </p:nvSpPr>
            <p:spPr bwMode="auto">
              <a:xfrm>
                <a:off x="2451907" y="2838235"/>
                <a:ext cx="181074" cy="1926"/>
              </a:xfrm>
              <a:prstGeom prst="rect">
                <a:avLst/>
              </a:prstGeom>
              <a:solidFill>
                <a:srgbClr val="DFAE00"/>
              </a:solidFill>
              <a:ln w="0">
                <a:solidFill>
                  <a:srgbClr val="DFAE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7" name="Freeform 268"/>
              <p:cNvSpPr>
                <a:spLocks/>
              </p:cNvSpPr>
              <p:nvPr/>
            </p:nvSpPr>
            <p:spPr bwMode="auto">
              <a:xfrm>
                <a:off x="2451907" y="2630191"/>
                <a:ext cx="181074" cy="208044"/>
              </a:xfrm>
              <a:custGeom>
                <a:avLst/>
                <a:gdLst>
                  <a:gd name="T0" fmla="*/ 94 w 94"/>
                  <a:gd name="T1" fmla="*/ 0 h 108"/>
                  <a:gd name="T2" fmla="*/ 94 w 94"/>
                  <a:gd name="T3" fmla="*/ 108 h 108"/>
                  <a:gd name="T4" fmla="*/ 0 w 94"/>
                  <a:gd name="T5" fmla="*/ 108 h 108"/>
                  <a:gd name="T6" fmla="*/ 0 w 94"/>
                  <a:gd name="T7" fmla="*/ 54 h 108"/>
                  <a:gd name="T8" fmla="*/ 94 w 94"/>
                  <a:gd name="T9" fmla="*/ 0 h 108"/>
                </a:gdLst>
                <a:ahLst/>
                <a:cxnLst>
                  <a:cxn ang="0">
                    <a:pos x="T0" y="T1"/>
                  </a:cxn>
                  <a:cxn ang="0">
                    <a:pos x="T2" y="T3"/>
                  </a:cxn>
                  <a:cxn ang="0">
                    <a:pos x="T4" y="T5"/>
                  </a:cxn>
                  <a:cxn ang="0">
                    <a:pos x="T6" y="T7"/>
                  </a:cxn>
                  <a:cxn ang="0">
                    <a:pos x="T8" y="T9"/>
                  </a:cxn>
                </a:cxnLst>
                <a:rect l="0" t="0" r="r" b="b"/>
                <a:pathLst>
                  <a:path w="94" h="108">
                    <a:moveTo>
                      <a:pt x="94" y="0"/>
                    </a:moveTo>
                    <a:lnTo>
                      <a:pt x="94" y="108"/>
                    </a:lnTo>
                    <a:lnTo>
                      <a:pt x="0" y="108"/>
                    </a:lnTo>
                    <a:lnTo>
                      <a:pt x="0" y="54"/>
                    </a:lnTo>
                    <a:lnTo>
                      <a:pt x="94" y="0"/>
                    </a:lnTo>
                    <a:close/>
                  </a:path>
                </a:pathLst>
              </a:custGeom>
              <a:solidFill>
                <a:srgbClr val="DC1E00"/>
              </a:solidFill>
              <a:ln w="0">
                <a:solidFill>
                  <a:srgbClr val="DC1E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8" name="Freeform 269"/>
              <p:cNvSpPr>
                <a:spLocks/>
              </p:cNvSpPr>
              <p:nvPr/>
            </p:nvSpPr>
            <p:spPr bwMode="auto">
              <a:xfrm>
                <a:off x="1442513" y="3217723"/>
                <a:ext cx="159885" cy="86685"/>
              </a:xfrm>
              <a:custGeom>
                <a:avLst/>
                <a:gdLst>
                  <a:gd name="T0" fmla="*/ 0 w 83"/>
                  <a:gd name="T1" fmla="*/ 0 h 45"/>
                  <a:gd name="T2" fmla="*/ 48 w 83"/>
                  <a:gd name="T3" fmla="*/ 0 h 45"/>
                  <a:gd name="T4" fmla="*/ 83 w 83"/>
                  <a:gd name="T5" fmla="*/ 35 h 45"/>
                  <a:gd name="T6" fmla="*/ 83 w 83"/>
                  <a:gd name="T7" fmla="*/ 45 h 45"/>
                  <a:gd name="T8" fmla="*/ 0 w 83"/>
                  <a:gd name="T9" fmla="*/ 45 h 45"/>
                  <a:gd name="T10" fmla="*/ 0 w 83"/>
                  <a:gd name="T11" fmla="*/ 0 h 45"/>
                </a:gdLst>
                <a:ahLst/>
                <a:cxnLst>
                  <a:cxn ang="0">
                    <a:pos x="T0" y="T1"/>
                  </a:cxn>
                  <a:cxn ang="0">
                    <a:pos x="T2" y="T3"/>
                  </a:cxn>
                  <a:cxn ang="0">
                    <a:pos x="T4" y="T5"/>
                  </a:cxn>
                  <a:cxn ang="0">
                    <a:pos x="T6" y="T7"/>
                  </a:cxn>
                  <a:cxn ang="0">
                    <a:pos x="T8" y="T9"/>
                  </a:cxn>
                  <a:cxn ang="0">
                    <a:pos x="T10" y="T11"/>
                  </a:cxn>
                </a:cxnLst>
                <a:rect l="0" t="0" r="r" b="b"/>
                <a:pathLst>
                  <a:path w="83" h="45">
                    <a:moveTo>
                      <a:pt x="0" y="0"/>
                    </a:moveTo>
                    <a:lnTo>
                      <a:pt x="48" y="0"/>
                    </a:lnTo>
                    <a:lnTo>
                      <a:pt x="83" y="35"/>
                    </a:lnTo>
                    <a:lnTo>
                      <a:pt x="83" y="45"/>
                    </a:lnTo>
                    <a:lnTo>
                      <a:pt x="0" y="45"/>
                    </a:lnTo>
                    <a:lnTo>
                      <a:pt x="0"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69" name="Freeform 270"/>
              <p:cNvSpPr>
                <a:spLocks/>
              </p:cNvSpPr>
              <p:nvPr/>
            </p:nvSpPr>
            <p:spPr bwMode="auto">
              <a:xfrm>
                <a:off x="999459" y="2830530"/>
                <a:ext cx="535518" cy="387193"/>
              </a:xfrm>
              <a:custGeom>
                <a:avLst/>
                <a:gdLst>
                  <a:gd name="T0" fmla="*/ 0 w 278"/>
                  <a:gd name="T1" fmla="*/ 0 h 201"/>
                  <a:gd name="T2" fmla="*/ 278 w 278"/>
                  <a:gd name="T3" fmla="*/ 0 h 201"/>
                  <a:gd name="T4" fmla="*/ 278 w 278"/>
                  <a:gd name="T5" fmla="*/ 201 h 201"/>
                  <a:gd name="T6" fmla="*/ 230 w 278"/>
                  <a:gd name="T7" fmla="*/ 201 h 201"/>
                  <a:gd name="T8" fmla="*/ 230 w 278"/>
                  <a:gd name="T9" fmla="*/ 44 h 201"/>
                  <a:gd name="T10" fmla="*/ 0 w 278"/>
                  <a:gd name="T11" fmla="*/ 44 h 201"/>
                  <a:gd name="T12" fmla="*/ 0 w 278"/>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78" h="201">
                    <a:moveTo>
                      <a:pt x="0" y="0"/>
                    </a:moveTo>
                    <a:lnTo>
                      <a:pt x="278" y="0"/>
                    </a:lnTo>
                    <a:lnTo>
                      <a:pt x="278" y="201"/>
                    </a:lnTo>
                    <a:lnTo>
                      <a:pt x="230" y="201"/>
                    </a:lnTo>
                    <a:lnTo>
                      <a:pt x="230" y="44"/>
                    </a:lnTo>
                    <a:lnTo>
                      <a:pt x="0" y="44"/>
                    </a:lnTo>
                    <a:lnTo>
                      <a:pt x="0" y="0"/>
                    </a:lnTo>
                    <a:close/>
                  </a:path>
                </a:pathLst>
              </a:custGeom>
              <a:solidFill>
                <a:srgbClr val="FDB813"/>
              </a:solidFill>
              <a:ln w="0">
                <a:solidFill>
                  <a:srgbClr val="FBC0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0" name="Rectangle 271"/>
              <p:cNvSpPr>
                <a:spLocks noChangeArrowheads="1"/>
              </p:cNvSpPr>
              <p:nvPr/>
            </p:nvSpPr>
            <p:spPr bwMode="auto">
              <a:xfrm>
                <a:off x="1321155" y="2834383"/>
                <a:ext cx="88611" cy="383340"/>
              </a:xfrm>
              <a:prstGeom prst="rect">
                <a:avLst/>
              </a:prstGeom>
              <a:solidFill>
                <a:srgbClr val="FDB813"/>
              </a:solidFill>
              <a:ln w="0">
                <a:solidFill>
                  <a:srgbClr val="FBC005"/>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1" name="Freeform 272"/>
              <p:cNvSpPr>
                <a:spLocks/>
              </p:cNvSpPr>
              <p:nvPr/>
            </p:nvSpPr>
            <p:spPr bwMode="auto">
              <a:xfrm>
                <a:off x="999459" y="2252630"/>
                <a:ext cx="369854" cy="577900"/>
              </a:xfrm>
              <a:custGeom>
                <a:avLst/>
                <a:gdLst>
                  <a:gd name="T0" fmla="*/ 50 w 192"/>
                  <a:gd name="T1" fmla="*/ 0 h 300"/>
                  <a:gd name="T2" fmla="*/ 153 w 192"/>
                  <a:gd name="T3" fmla="*/ 0 h 300"/>
                  <a:gd name="T4" fmla="*/ 159 w 192"/>
                  <a:gd name="T5" fmla="*/ 2 h 300"/>
                  <a:gd name="T6" fmla="*/ 169 w 192"/>
                  <a:gd name="T7" fmla="*/ 6 h 300"/>
                  <a:gd name="T8" fmla="*/ 176 w 192"/>
                  <a:gd name="T9" fmla="*/ 14 h 300"/>
                  <a:gd name="T10" fmla="*/ 184 w 192"/>
                  <a:gd name="T11" fmla="*/ 25 h 300"/>
                  <a:gd name="T12" fmla="*/ 190 w 192"/>
                  <a:gd name="T13" fmla="*/ 41 h 300"/>
                  <a:gd name="T14" fmla="*/ 192 w 192"/>
                  <a:gd name="T15" fmla="*/ 66 h 300"/>
                  <a:gd name="T16" fmla="*/ 192 w 192"/>
                  <a:gd name="T17" fmla="*/ 300 h 300"/>
                  <a:gd name="T18" fmla="*/ 0 w 192"/>
                  <a:gd name="T19" fmla="*/ 300 h 300"/>
                  <a:gd name="T20" fmla="*/ 0 w 192"/>
                  <a:gd name="T21" fmla="*/ 62 h 300"/>
                  <a:gd name="T22" fmla="*/ 4 w 192"/>
                  <a:gd name="T23" fmla="*/ 39 h 300"/>
                  <a:gd name="T24" fmla="*/ 7 w 192"/>
                  <a:gd name="T25" fmla="*/ 23 h 300"/>
                  <a:gd name="T26" fmla="*/ 17 w 192"/>
                  <a:gd name="T27" fmla="*/ 12 h 300"/>
                  <a:gd name="T28" fmla="*/ 25 w 192"/>
                  <a:gd name="T29" fmla="*/ 6 h 300"/>
                  <a:gd name="T30" fmla="*/ 34 w 192"/>
                  <a:gd name="T31" fmla="*/ 2 h 300"/>
                  <a:gd name="T32" fmla="*/ 42 w 192"/>
                  <a:gd name="T33" fmla="*/ 0 h 300"/>
                  <a:gd name="T34" fmla="*/ 48 w 192"/>
                  <a:gd name="T35" fmla="*/ 0 h 300"/>
                  <a:gd name="T36" fmla="*/ 50 w 192"/>
                  <a:gd name="T37" fmla="*/ 0 h 300"/>
                  <a:gd name="T38" fmla="*/ 50 w 192"/>
                  <a:gd name="T3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300">
                    <a:moveTo>
                      <a:pt x="50" y="0"/>
                    </a:moveTo>
                    <a:lnTo>
                      <a:pt x="153" y="0"/>
                    </a:lnTo>
                    <a:lnTo>
                      <a:pt x="159" y="2"/>
                    </a:lnTo>
                    <a:lnTo>
                      <a:pt x="169" y="6"/>
                    </a:lnTo>
                    <a:lnTo>
                      <a:pt x="176" y="14"/>
                    </a:lnTo>
                    <a:lnTo>
                      <a:pt x="184" y="25"/>
                    </a:lnTo>
                    <a:lnTo>
                      <a:pt x="190" y="41"/>
                    </a:lnTo>
                    <a:lnTo>
                      <a:pt x="192" y="66"/>
                    </a:lnTo>
                    <a:lnTo>
                      <a:pt x="192" y="300"/>
                    </a:lnTo>
                    <a:lnTo>
                      <a:pt x="0" y="300"/>
                    </a:lnTo>
                    <a:lnTo>
                      <a:pt x="0" y="62"/>
                    </a:lnTo>
                    <a:lnTo>
                      <a:pt x="4" y="39"/>
                    </a:lnTo>
                    <a:lnTo>
                      <a:pt x="7" y="23"/>
                    </a:lnTo>
                    <a:lnTo>
                      <a:pt x="17" y="12"/>
                    </a:lnTo>
                    <a:lnTo>
                      <a:pt x="25" y="6"/>
                    </a:lnTo>
                    <a:lnTo>
                      <a:pt x="34" y="2"/>
                    </a:lnTo>
                    <a:lnTo>
                      <a:pt x="42" y="0"/>
                    </a:lnTo>
                    <a:lnTo>
                      <a:pt x="48" y="0"/>
                    </a:lnTo>
                    <a:lnTo>
                      <a:pt x="50" y="0"/>
                    </a:lnTo>
                    <a:lnTo>
                      <a:pt x="50" y="0"/>
                    </a:lnTo>
                    <a:close/>
                  </a:path>
                </a:pathLst>
              </a:custGeom>
              <a:solidFill>
                <a:srgbClr val="1EBA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2" name="Freeform 273"/>
              <p:cNvSpPr>
                <a:spLocks/>
              </p:cNvSpPr>
              <p:nvPr/>
            </p:nvSpPr>
            <p:spPr bwMode="auto">
              <a:xfrm>
                <a:off x="1321155" y="3217723"/>
                <a:ext cx="157959" cy="86685"/>
              </a:xfrm>
              <a:custGeom>
                <a:avLst/>
                <a:gdLst>
                  <a:gd name="T0" fmla="*/ 0 w 82"/>
                  <a:gd name="T1" fmla="*/ 0 h 45"/>
                  <a:gd name="T2" fmla="*/ 46 w 82"/>
                  <a:gd name="T3" fmla="*/ 0 h 45"/>
                  <a:gd name="T4" fmla="*/ 82 w 82"/>
                  <a:gd name="T5" fmla="*/ 35 h 45"/>
                  <a:gd name="T6" fmla="*/ 82 w 82"/>
                  <a:gd name="T7" fmla="*/ 45 h 45"/>
                  <a:gd name="T8" fmla="*/ 0 w 82"/>
                  <a:gd name="T9" fmla="*/ 45 h 45"/>
                  <a:gd name="T10" fmla="*/ 0 w 82"/>
                  <a:gd name="T11" fmla="*/ 0 h 45"/>
                </a:gdLst>
                <a:ahLst/>
                <a:cxnLst>
                  <a:cxn ang="0">
                    <a:pos x="T0" y="T1"/>
                  </a:cxn>
                  <a:cxn ang="0">
                    <a:pos x="T2" y="T3"/>
                  </a:cxn>
                  <a:cxn ang="0">
                    <a:pos x="T4" y="T5"/>
                  </a:cxn>
                  <a:cxn ang="0">
                    <a:pos x="T6" y="T7"/>
                  </a:cxn>
                  <a:cxn ang="0">
                    <a:pos x="T8" y="T9"/>
                  </a:cxn>
                  <a:cxn ang="0">
                    <a:pos x="T10" y="T11"/>
                  </a:cxn>
                </a:cxnLst>
                <a:rect l="0" t="0" r="r" b="b"/>
                <a:pathLst>
                  <a:path w="82" h="45">
                    <a:moveTo>
                      <a:pt x="0" y="0"/>
                    </a:moveTo>
                    <a:lnTo>
                      <a:pt x="46" y="0"/>
                    </a:lnTo>
                    <a:lnTo>
                      <a:pt x="82" y="35"/>
                    </a:lnTo>
                    <a:lnTo>
                      <a:pt x="82" y="45"/>
                    </a:lnTo>
                    <a:lnTo>
                      <a:pt x="0" y="45"/>
                    </a:lnTo>
                    <a:lnTo>
                      <a:pt x="0"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3" name="Rectangle 274"/>
              <p:cNvSpPr>
                <a:spLocks noChangeArrowheads="1"/>
              </p:cNvSpPr>
              <p:nvPr/>
            </p:nvSpPr>
            <p:spPr bwMode="auto">
              <a:xfrm>
                <a:off x="999459" y="2770814"/>
                <a:ext cx="1926" cy="59716"/>
              </a:xfrm>
              <a:prstGeom prst="rect">
                <a:avLst/>
              </a:prstGeom>
              <a:solidFill>
                <a:srgbClr val="008D00"/>
              </a:solidFill>
              <a:ln w="0">
                <a:solidFill>
                  <a:srgbClr val="008D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5" name="Freeform 276"/>
              <p:cNvSpPr>
                <a:spLocks/>
              </p:cNvSpPr>
              <p:nvPr/>
            </p:nvSpPr>
            <p:spPr bwMode="auto">
              <a:xfrm>
                <a:off x="1145859" y="2622486"/>
                <a:ext cx="223454" cy="208044"/>
              </a:xfrm>
              <a:custGeom>
                <a:avLst/>
                <a:gdLst>
                  <a:gd name="T0" fmla="*/ 0 w 116"/>
                  <a:gd name="T1" fmla="*/ 0 h 108"/>
                  <a:gd name="T2" fmla="*/ 10 w 116"/>
                  <a:gd name="T3" fmla="*/ 0 h 108"/>
                  <a:gd name="T4" fmla="*/ 116 w 116"/>
                  <a:gd name="T5" fmla="*/ 54 h 108"/>
                  <a:gd name="T6" fmla="*/ 116 w 116"/>
                  <a:gd name="T7" fmla="*/ 108 h 108"/>
                  <a:gd name="T8" fmla="*/ 0 w 116"/>
                  <a:gd name="T9" fmla="*/ 108 h 108"/>
                  <a:gd name="T10" fmla="*/ 0 w 116"/>
                  <a:gd name="T11" fmla="*/ 0 h 108"/>
                </a:gdLst>
                <a:ahLst/>
                <a:cxnLst>
                  <a:cxn ang="0">
                    <a:pos x="T0" y="T1"/>
                  </a:cxn>
                  <a:cxn ang="0">
                    <a:pos x="T2" y="T3"/>
                  </a:cxn>
                  <a:cxn ang="0">
                    <a:pos x="T4" y="T5"/>
                  </a:cxn>
                  <a:cxn ang="0">
                    <a:pos x="T6" y="T7"/>
                  </a:cxn>
                  <a:cxn ang="0">
                    <a:pos x="T8" y="T9"/>
                  </a:cxn>
                  <a:cxn ang="0">
                    <a:pos x="T10" y="T11"/>
                  </a:cxn>
                </a:cxnLst>
                <a:rect l="0" t="0" r="r" b="b"/>
                <a:pathLst>
                  <a:path w="116" h="108">
                    <a:moveTo>
                      <a:pt x="0" y="0"/>
                    </a:moveTo>
                    <a:lnTo>
                      <a:pt x="10" y="0"/>
                    </a:lnTo>
                    <a:lnTo>
                      <a:pt x="116" y="54"/>
                    </a:lnTo>
                    <a:lnTo>
                      <a:pt x="116" y="108"/>
                    </a:lnTo>
                    <a:lnTo>
                      <a:pt x="0" y="108"/>
                    </a:lnTo>
                    <a:lnTo>
                      <a:pt x="0" y="0"/>
                    </a:lnTo>
                    <a:close/>
                  </a:path>
                </a:pathLst>
              </a:custGeom>
              <a:solidFill>
                <a:schemeClr val="bg1">
                  <a:alpha val="13000"/>
                </a:schemeClr>
              </a:solidFill>
              <a:ln w="0">
                <a:solidFill>
                  <a:srgbClr val="44D7EE"/>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6" name="Rectangle 277"/>
              <p:cNvSpPr>
                <a:spLocks noChangeArrowheads="1"/>
              </p:cNvSpPr>
              <p:nvPr/>
            </p:nvSpPr>
            <p:spPr bwMode="auto">
              <a:xfrm>
                <a:off x="999459" y="2770814"/>
                <a:ext cx="1926" cy="59716"/>
              </a:xfrm>
              <a:prstGeom prst="rect">
                <a:avLst/>
              </a:prstGeom>
              <a:solidFill>
                <a:srgbClr val="D3DEDD"/>
              </a:solidFill>
              <a:ln w="0">
                <a:solidFill>
                  <a:srgbClr val="D3DEDD"/>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79" name="Freeform 282"/>
              <p:cNvSpPr>
                <a:spLocks/>
              </p:cNvSpPr>
              <p:nvPr/>
            </p:nvSpPr>
            <p:spPr bwMode="auto">
              <a:xfrm>
                <a:off x="1286481" y="2416368"/>
                <a:ext cx="104022" cy="104022"/>
              </a:xfrm>
              <a:custGeom>
                <a:avLst/>
                <a:gdLst>
                  <a:gd name="T0" fmla="*/ 29 w 54"/>
                  <a:gd name="T1" fmla="*/ 0 h 54"/>
                  <a:gd name="T2" fmla="*/ 39 w 54"/>
                  <a:gd name="T3" fmla="*/ 0 h 54"/>
                  <a:gd name="T4" fmla="*/ 48 w 54"/>
                  <a:gd name="T5" fmla="*/ 7 h 54"/>
                  <a:gd name="T6" fmla="*/ 54 w 54"/>
                  <a:gd name="T7" fmla="*/ 17 h 54"/>
                  <a:gd name="T8" fmla="*/ 54 w 54"/>
                  <a:gd name="T9" fmla="*/ 29 h 54"/>
                  <a:gd name="T10" fmla="*/ 47 w 54"/>
                  <a:gd name="T11" fmla="*/ 38 h 54"/>
                  <a:gd name="T12" fmla="*/ 47 w 54"/>
                  <a:gd name="T13" fmla="*/ 38 h 54"/>
                  <a:gd name="T14" fmla="*/ 47 w 54"/>
                  <a:gd name="T15" fmla="*/ 38 h 54"/>
                  <a:gd name="T16" fmla="*/ 29 w 54"/>
                  <a:gd name="T17" fmla="*/ 54 h 54"/>
                  <a:gd name="T18" fmla="*/ 0 w 54"/>
                  <a:gd name="T19" fmla="*/ 21 h 54"/>
                  <a:gd name="T20" fmla="*/ 18 w 54"/>
                  <a:gd name="T21" fmla="*/ 6 h 54"/>
                  <a:gd name="T22" fmla="*/ 18 w 54"/>
                  <a:gd name="T23" fmla="*/ 6 h 54"/>
                  <a:gd name="T24" fmla="*/ 18 w 54"/>
                  <a:gd name="T25" fmla="*/ 4 h 54"/>
                  <a:gd name="T26" fmla="*/ 29 w 54"/>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29" y="0"/>
                    </a:moveTo>
                    <a:lnTo>
                      <a:pt x="39" y="0"/>
                    </a:lnTo>
                    <a:lnTo>
                      <a:pt x="48" y="7"/>
                    </a:lnTo>
                    <a:lnTo>
                      <a:pt x="54" y="17"/>
                    </a:lnTo>
                    <a:lnTo>
                      <a:pt x="54" y="29"/>
                    </a:lnTo>
                    <a:lnTo>
                      <a:pt x="47" y="38"/>
                    </a:lnTo>
                    <a:lnTo>
                      <a:pt x="47" y="38"/>
                    </a:lnTo>
                    <a:lnTo>
                      <a:pt x="47" y="38"/>
                    </a:lnTo>
                    <a:lnTo>
                      <a:pt x="29" y="54"/>
                    </a:lnTo>
                    <a:lnTo>
                      <a:pt x="0" y="21"/>
                    </a:lnTo>
                    <a:lnTo>
                      <a:pt x="18" y="6"/>
                    </a:lnTo>
                    <a:lnTo>
                      <a:pt x="18" y="6"/>
                    </a:lnTo>
                    <a:lnTo>
                      <a:pt x="18" y="4"/>
                    </a:lnTo>
                    <a:lnTo>
                      <a:pt x="29" y="0"/>
                    </a:lnTo>
                    <a:close/>
                  </a:path>
                </a:pathLst>
              </a:custGeom>
              <a:solidFill>
                <a:srgbClr val="F8FF88"/>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0" name="Freeform 283"/>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0000"/>
              </a:solidFill>
              <a:ln w="0">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1" name="Freeform 284"/>
              <p:cNvSpPr>
                <a:spLocks/>
              </p:cNvSpPr>
              <p:nvPr/>
            </p:nvSpPr>
            <p:spPr bwMode="auto">
              <a:xfrm>
                <a:off x="1286481" y="2079260"/>
                <a:ext cx="42379" cy="77053"/>
              </a:xfrm>
              <a:custGeom>
                <a:avLst/>
                <a:gdLst>
                  <a:gd name="T0" fmla="*/ 18 w 22"/>
                  <a:gd name="T1" fmla="*/ 0 h 40"/>
                  <a:gd name="T2" fmla="*/ 22 w 22"/>
                  <a:gd name="T3" fmla="*/ 40 h 40"/>
                  <a:gd name="T4" fmla="*/ 0 w 22"/>
                  <a:gd name="T5" fmla="*/ 37 h 40"/>
                  <a:gd name="T6" fmla="*/ 18 w 22"/>
                  <a:gd name="T7" fmla="*/ 0 h 40"/>
                </a:gdLst>
                <a:ahLst/>
                <a:cxnLst>
                  <a:cxn ang="0">
                    <a:pos x="T0" y="T1"/>
                  </a:cxn>
                  <a:cxn ang="0">
                    <a:pos x="T2" y="T3"/>
                  </a:cxn>
                  <a:cxn ang="0">
                    <a:pos x="T4" y="T5"/>
                  </a:cxn>
                  <a:cxn ang="0">
                    <a:pos x="T6" y="T7"/>
                  </a:cxn>
                </a:cxnLst>
                <a:rect l="0" t="0" r="r" b="b"/>
                <a:pathLst>
                  <a:path w="22" h="40">
                    <a:moveTo>
                      <a:pt x="18" y="0"/>
                    </a:moveTo>
                    <a:lnTo>
                      <a:pt x="22" y="40"/>
                    </a:lnTo>
                    <a:lnTo>
                      <a:pt x="0" y="37"/>
                    </a:lnTo>
                    <a:lnTo>
                      <a:pt x="18" y="0"/>
                    </a:lnTo>
                    <a:close/>
                  </a:path>
                </a:pathLst>
              </a:custGeom>
              <a:solidFill>
                <a:srgbClr val="FBC005"/>
              </a:solidFill>
              <a:ln w="0">
                <a:solidFill>
                  <a:srgbClr val="FBC0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2" name="Freeform 285"/>
              <p:cNvSpPr>
                <a:spLocks/>
              </p:cNvSpPr>
              <p:nvPr/>
            </p:nvSpPr>
            <p:spPr bwMode="auto">
              <a:xfrm>
                <a:off x="1993442" y="1720962"/>
                <a:ext cx="308212" cy="385266"/>
              </a:xfrm>
              <a:custGeom>
                <a:avLst/>
                <a:gdLst>
                  <a:gd name="T0" fmla="*/ 160 w 160"/>
                  <a:gd name="T1" fmla="*/ 0 h 200"/>
                  <a:gd name="T2" fmla="*/ 160 w 160"/>
                  <a:gd name="T3" fmla="*/ 0 h 200"/>
                  <a:gd name="T4" fmla="*/ 160 w 160"/>
                  <a:gd name="T5" fmla="*/ 2 h 200"/>
                  <a:gd name="T6" fmla="*/ 160 w 160"/>
                  <a:gd name="T7" fmla="*/ 15 h 200"/>
                  <a:gd name="T8" fmla="*/ 158 w 160"/>
                  <a:gd name="T9" fmla="*/ 40 h 200"/>
                  <a:gd name="T10" fmla="*/ 152 w 160"/>
                  <a:gd name="T11" fmla="*/ 71 h 200"/>
                  <a:gd name="T12" fmla="*/ 144 w 160"/>
                  <a:gd name="T13" fmla="*/ 96 h 200"/>
                  <a:gd name="T14" fmla="*/ 133 w 160"/>
                  <a:gd name="T15" fmla="*/ 123 h 200"/>
                  <a:gd name="T16" fmla="*/ 115 w 160"/>
                  <a:gd name="T17" fmla="*/ 148 h 200"/>
                  <a:gd name="T18" fmla="*/ 94 w 160"/>
                  <a:gd name="T19" fmla="*/ 169 h 200"/>
                  <a:gd name="T20" fmla="*/ 69 w 160"/>
                  <a:gd name="T21" fmla="*/ 184 h 200"/>
                  <a:gd name="T22" fmla="*/ 40 w 160"/>
                  <a:gd name="T23" fmla="*/ 196 h 200"/>
                  <a:gd name="T24" fmla="*/ 6 w 160"/>
                  <a:gd name="T25" fmla="*/ 200 h 200"/>
                  <a:gd name="T26" fmla="*/ 6 w 160"/>
                  <a:gd name="T27" fmla="*/ 200 h 200"/>
                  <a:gd name="T28" fmla="*/ 0 w 160"/>
                  <a:gd name="T29" fmla="*/ 200 h 200"/>
                  <a:gd name="T30" fmla="*/ 2 w 160"/>
                  <a:gd name="T31" fmla="*/ 159 h 200"/>
                  <a:gd name="T32" fmla="*/ 6 w 160"/>
                  <a:gd name="T33" fmla="*/ 159 h 200"/>
                  <a:gd name="T34" fmla="*/ 31 w 160"/>
                  <a:gd name="T35" fmla="*/ 157 h 200"/>
                  <a:gd name="T36" fmla="*/ 52 w 160"/>
                  <a:gd name="T37" fmla="*/ 150 h 200"/>
                  <a:gd name="T38" fmla="*/ 69 w 160"/>
                  <a:gd name="T39" fmla="*/ 138 h 200"/>
                  <a:gd name="T40" fmla="*/ 90 w 160"/>
                  <a:gd name="T41" fmla="*/ 117 h 200"/>
                  <a:gd name="T42" fmla="*/ 104 w 160"/>
                  <a:gd name="T43" fmla="*/ 90 h 200"/>
                  <a:gd name="T44" fmla="*/ 113 w 160"/>
                  <a:gd name="T45" fmla="*/ 61 h 200"/>
                  <a:gd name="T46" fmla="*/ 119 w 160"/>
                  <a:gd name="T47" fmla="*/ 34 h 200"/>
                  <a:gd name="T48" fmla="*/ 121 w 160"/>
                  <a:gd name="T49" fmla="*/ 13 h 200"/>
                  <a:gd name="T50" fmla="*/ 121 w 160"/>
                  <a:gd name="T51" fmla="*/ 2 h 200"/>
                  <a:gd name="T52" fmla="*/ 121 w 160"/>
                  <a:gd name="T53" fmla="*/ 0 h 200"/>
                  <a:gd name="T54" fmla="*/ 121 w 160"/>
                  <a:gd name="T55" fmla="*/ 0 h 200"/>
                  <a:gd name="T56" fmla="*/ 121 w 160"/>
                  <a:gd name="T57" fmla="*/ 0 h 200"/>
                  <a:gd name="T58" fmla="*/ 160 w 160"/>
                  <a:gd name="T5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200">
                    <a:moveTo>
                      <a:pt x="160" y="0"/>
                    </a:moveTo>
                    <a:lnTo>
                      <a:pt x="160" y="0"/>
                    </a:lnTo>
                    <a:lnTo>
                      <a:pt x="160" y="2"/>
                    </a:lnTo>
                    <a:lnTo>
                      <a:pt x="160" y="15"/>
                    </a:lnTo>
                    <a:lnTo>
                      <a:pt x="158" y="40"/>
                    </a:lnTo>
                    <a:lnTo>
                      <a:pt x="152" y="71"/>
                    </a:lnTo>
                    <a:lnTo>
                      <a:pt x="144" y="96"/>
                    </a:lnTo>
                    <a:lnTo>
                      <a:pt x="133" y="123"/>
                    </a:lnTo>
                    <a:lnTo>
                      <a:pt x="115" y="148"/>
                    </a:lnTo>
                    <a:lnTo>
                      <a:pt x="94" y="169"/>
                    </a:lnTo>
                    <a:lnTo>
                      <a:pt x="69" y="184"/>
                    </a:lnTo>
                    <a:lnTo>
                      <a:pt x="40" y="196"/>
                    </a:lnTo>
                    <a:lnTo>
                      <a:pt x="6" y="200"/>
                    </a:lnTo>
                    <a:lnTo>
                      <a:pt x="6" y="200"/>
                    </a:lnTo>
                    <a:lnTo>
                      <a:pt x="0" y="200"/>
                    </a:lnTo>
                    <a:lnTo>
                      <a:pt x="2" y="159"/>
                    </a:lnTo>
                    <a:lnTo>
                      <a:pt x="6" y="159"/>
                    </a:lnTo>
                    <a:lnTo>
                      <a:pt x="31" y="157"/>
                    </a:lnTo>
                    <a:lnTo>
                      <a:pt x="52" y="150"/>
                    </a:lnTo>
                    <a:lnTo>
                      <a:pt x="69" y="138"/>
                    </a:lnTo>
                    <a:lnTo>
                      <a:pt x="90" y="117"/>
                    </a:lnTo>
                    <a:lnTo>
                      <a:pt x="104" y="90"/>
                    </a:lnTo>
                    <a:lnTo>
                      <a:pt x="113" y="61"/>
                    </a:lnTo>
                    <a:lnTo>
                      <a:pt x="119" y="34"/>
                    </a:lnTo>
                    <a:lnTo>
                      <a:pt x="121" y="13"/>
                    </a:lnTo>
                    <a:lnTo>
                      <a:pt x="121" y="2"/>
                    </a:lnTo>
                    <a:lnTo>
                      <a:pt x="121" y="0"/>
                    </a:lnTo>
                    <a:lnTo>
                      <a:pt x="121" y="0"/>
                    </a:lnTo>
                    <a:lnTo>
                      <a:pt x="121" y="0"/>
                    </a:lnTo>
                    <a:lnTo>
                      <a:pt x="160" y="0"/>
                    </a:lnTo>
                    <a:close/>
                  </a:path>
                </a:pathLst>
              </a:custGeom>
              <a:solidFill>
                <a:srgbClr val="F1FF0F"/>
              </a:solidFill>
              <a:ln w="0">
                <a:solidFill>
                  <a:srgbClr val="F1FF0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3" name="Freeform 286"/>
              <p:cNvSpPr>
                <a:spLocks/>
              </p:cNvSpPr>
              <p:nvPr/>
            </p:nvSpPr>
            <p:spPr bwMode="auto">
              <a:xfrm>
                <a:off x="1997295" y="1720962"/>
                <a:ext cx="304359" cy="385266"/>
              </a:xfrm>
              <a:custGeom>
                <a:avLst/>
                <a:gdLst>
                  <a:gd name="T0" fmla="*/ 158 w 158"/>
                  <a:gd name="T1" fmla="*/ 0 h 200"/>
                  <a:gd name="T2" fmla="*/ 158 w 158"/>
                  <a:gd name="T3" fmla="*/ 0 h 200"/>
                  <a:gd name="T4" fmla="*/ 158 w 158"/>
                  <a:gd name="T5" fmla="*/ 2 h 200"/>
                  <a:gd name="T6" fmla="*/ 158 w 158"/>
                  <a:gd name="T7" fmla="*/ 15 h 200"/>
                  <a:gd name="T8" fmla="*/ 156 w 158"/>
                  <a:gd name="T9" fmla="*/ 40 h 200"/>
                  <a:gd name="T10" fmla="*/ 150 w 158"/>
                  <a:gd name="T11" fmla="*/ 71 h 200"/>
                  <a:gd name="T12" fmla="*/ 142 w 158"/>
                  <a:gd name="T13" fmla="*/ 96 h 200"/>
                  <a:gd name="T14" fmla="*/ 131 w 158"/>
                  <a:gd name="T15" fmla="*/ 123 h 200"/>
                  <a:gd name="T16" fmla="*/ 113 w 158"/>
                  <a:gd name="T17" fmla="*/ 148 h 200"/>
                  <a:gd name="T18" fmla="*/ 92 w 158"/>
                  <a:gd name="T19" fmla="*/ 169 h 200"/>
                  <a:gd name="T20" fmla="*/ 67 w 158"/>
                  <a:gd name="T21" fmla="*/ 184 h 200"/>
                  <a:gd name="T22" fmla="*/ 38 w 158"/>
                  <a:gd name="T23" fmla="*/ 196 h 200"/>
                  <a:gd name="T24" fmla="*/ 4 w 158"/>
                  <a:gd name="T25" fmla="*/ 200 h 200"/>
                  <a:gd name="T26" fmla="*/ 4 w 158"/>
                  <a:gd name="T27" fmla="*/ 200 h 200"/>
                  <a:gd name="T28" fmla="*/ 2 w 158"/>
                  <a:gd name="T29" fmla="*/ 200 h 200"/>
                  <a:gd name="T30" fmla="*/ 2 w 158"/>
                  <a:gd name="T31" fmla="*/ 159 h 200"/>
                  <a:gd name="T32" fmla="*/ 0 w 158"/>
                  <a:gd name="T33" fmla="*/ 159 h 200"/>
                  <a:gd name="T34" fmla="*/ 0 w 158"/>
                  <a:gd name="T35" fmla="*/ 159 h 200"/>
                  <a:gd name="T36" fmla="*/ 4 w 158"/>
                  <a:gd name="T37" fmla="*/ 159 h 200"/>
                  <a:gd name="T38" fmla="*/ 29 w 158"/>
                  <a:gd name="T39" fmla="*/ 157 h 200"/>
                  <a:gd name="T40" fmla="*/ 50 w 158"/>
                  <a:gd name="T41" fmla="*/ 150 h 200"/>
                  <a:gd name="T42" fmla="*/ 67 w 158"/>
                  <a:gd name="T43" fmla="*/ 138 h 200"/>
                  <a:gd name="T44" fmla="*/ 88 w 158"/>
                  <a:gd name="T45" fmla="*/ 117 h 200"/>
                  <a:gd name="T46" fmla="*/ 102 w 158"/>
                  <a:gd name="T47" fmla="*/ 90 h 200"/>
                  <a:gd name="T48" fmla="*/ 111 w 158"/>
                  <a:gd name="T49" fmla="*/ 63 h 200"/>
                  <a:gd name="T50" fmla="*/ 117 w 158"/>
                  <a:gd name="T51" fmla="*/ 36 h 200"/>
                  <a:gd name="T52" fmla="*/ 119 w 158"/>
                  <a:gd name="T53" fmla="*/ 15 h 200"/>
                  <a:gd name="T54" fmla="*/ 119 w 158"/>
                  <a:gd name="T55" fmla="*/ 2 h 200"/>
                  <a:gd name="T56" fmla="*/ 119 w 158"/>
                  <a:gd name="T57" fmla="*/ 2 h 200"/>
                  <a:gd name="T58" fmla="*/ 119 w 158"/>
                  <a:gd name="T59" fmla="*/ 0 h 200"/>
                  <a:gd name="T60" fmla="*/ 119 w 158"/>
                  <a:gd name="T61" fmla="*/ 0 h 200"/>
                  <a:gd name="T62" fmla="*/ 119 w 158"/>
                  <a:gd name="T63" fmla="*/ 0 h 200"/>
                  <a:gd name="T64" fmla="*/ 158 w 15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200">
                    <a:moveTo>
                      <a:pt x="158" y="0"/>
                    </a:moveTo>
                    <a:lnTo>
                      <a:pt x="158" y="0"/>
                    </a:lnTo>
                    <a:lnTo>
                      <a:pt x="158" y="2"/>
                    </a:lnTo>
                    <a:lnTo>
                      <a:pt x="158" y="15"/>
                    </a:lnTo>
                    <a:lnTo>
                      <a:pt x="156" y="40"/>
                    </a:lnTo>
                    <a:lnTo>
                      <a:pt x="150" y="71"/>
                    </a:lnTo>
                    <a:lnTo>
                      <a:pt x="142" y="96"/>
                    </a:lnTo>
                    <a:lnTo>
                      <a:pt x="131" y="123"/>
                    </a:lnTo>
                    <a:lnTo>
                      <a:pt x="113" y="148"/>
                    </a:lnTo>
                    <a:lnTo>
                      <a:pt x="92" y="169"/>
                    </a:lnTo>
                    <a:lnTo>
                      <a:pt x="67" y="184"/>
                    </a:lnTo>
                    <a:lnTo>
                      <a:pt x="38" y="196"/>
                    </a:lnTo>
                    <a:lnTo>
                      <a:pt x="4" y="200"/>
                    </a:lnTo>
                    <a:lnTo>
                      <a:pt x="4" y="200"/>
                    </a:lnTo>
                    <a:lnTo>
                      <a:pt x="2" y="200"/>
                    </a:lnTo>
                    <a:lnTo>
                      <a:pt x="2" y="159"/>
                    </a:lnTo>
                    <a:lnTo>
                      <a:pt x="0" y="159"/>
                    </a:lnTo>
                    <a:lnTo>
                      <a:pt x="0" y="159"/>
                    </a:lnTo>
                    <a:lnTo>
                      <a:pt x="4" y="159"/>
                    </a:lnTo>
                    <a:lnTo>
                      <a:pt x="29" y="157"/>
                    </a:lnTo>
                    <a:lnTo>
                      <a:pt x="50" y="150"/>
                    </a:lnTo>
                    <a:lnTo>
                      <a:pt x="67" y="138"/>
                    </a:lnTo>
                    <a:lnTo>
                      <a:pt x="88" y="117"/>
                    </a:lnTo>
                    <a:lnTo>
                      <a:pt x="102" y="90"/>
                    </a:lnTo>
                    <a:lnTo>
                      <a:pt x="111" y="63"/>
                    </a:lnTo>
                    <a:lnTo>
                      <a:pt x="117" y="36"/>
                    </a:lnTo>
                    <a:lnTo>
                      <a:pt x="119" y="15"/>
                    </a:lnTo>
                    <a:lnTo>
                      <a:pt x="119" y="2"/>
                    </a:lnTo>
                    <a:lnTo>
                      <a:pt x="119" y="2"/>
                    </a:lnTo>
                    <a:lnTo>
                      <a:pt x="119" y="0"/>
                    </a:lnTo>
                    <a:lnTo>
                      <a:pt x="119" y="0"/>
                    </a:lnTo>
                    <a:lnTo>
                      <a:pt x="119" y="0"/>
                    </a:lnTo>
                    <a:lnTo>
                      <a:pt x="158" y="0"/>
                    </a:lnTo>
                    <a:close/>
                  </a:path>
                </a:pathLst>
              </a:custGeom>
              <a:solidFill>
                <a:schemeClr val="accent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4" name="Freeform 287"/>
              <p:cNvSpPr>
                <a:spLocks/>
              </p:cNvSpPr>
              <p:nvPr/>
            </p:nvSpPr>
            <p:spPr bwMode="auto">
              <a:xfrm>
                <a:off x="1875936" y="3233133"/>
                <a:ext cx="154106" cy="88611"/>
              </a:xfrm>
              <a:custGeom>
                <a:avLst/>
                <a:gdLst>
                  <a:gd name="T0" fmla="*/ 0 w 80"/>
                  <a:gd name="T1" fmla="*/ 0 h 46"/>
                  <a:gd name="T2" fmla="*/ 46 w 80"/>
                  <a:gd name="T3" fmla="*/ 0 h 46"/>
                  <a:gd name="T4" fmla="*/ 80 w 80"/>
                  <a:gd name="T5" fmla="*/ 35 h 46"/>
                  <a:gd name="T6" fmla="*/ 80 w 80"/>
                  <a:gd name="T7" fmla="*/ 46 h 46"/>
                  <a:gd name="T8" fmla="*/ 0 w 80"/>
                  <a:gd name="T9" fmla="*/ 46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46" y="0"/>
                    </a:lnTo>
                    <a:lnTo>
                      <a:pt x="80" y="35"/>
                    </a:lnTo>
                    <a:lnTo>
                      <a:pt x="80" y="46"/>
                    </a:lnTo>
                    <a:lnTo>
                      <a:pt x="0" y="46"/>
                    </a:lnTo>
                    <a:lnTo>
                      <a:pt x="0"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5" name="Rectangle 288"/>
              <p:cNvSpPr>
                <a:spLocks noChangeArrowheads="1"/>
              </p:cNvSpPr>
              <p:nvPr/>
            </p:nvSpPr>
            <p:spPr bwMode="auto">
              <a:xfrm>
                <a:off x="1875936" y="2661013"/>
                <a:ext cx="88611" cy="572121"/>
              </a:xfrm>
              <a:prstGeom prst="rect">
                <a:avLst/>
              </a:prstGeom>
              <a:solidFill>
                <a:srgbClr val="1EBAFF"/>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6" name="Rectangle 289"/>
              <p:cNvSpPr>
                <a:spLocks noChangeArrowheads="1"/>
              </p:cNvSpPr>
              <p:nvPr/>
            </p:nvSpPr>
            <p:spPr bwMode="auto">
              <a:xfrm>
                <a:off x="1735315" y="2661013"/>
                <a:ext cx="88611" cy="572121"/>
              </a:xfrm>
              <a:prstGeom prst="rect">
                <a:avLst/>
              </a:prstGeom>
              <a:solidFill>
                <a:srgbClr val="1EBAFF"/>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7" name="Freeform 290"/>
              <p:cNvSpPr>
                <a:spLocks/>
              </p:cNvSpPr>
              <p:nvPr/>
            </p:nvSpPr>
            <p:spPr bwMode="auto">
              <a:xfrm>
                <a:off x="1735315" y="3233133"/>
                <a:ext cx="157959" cy="88611"/>
              </a:xfrm>
              <a:custGeom>
                <a:avLst/>
                <a:gdLst>
                  <a:gd name="T0" fmla="*/ 0 w 82"/>
                  <a:gd name="T1" fmla="*/ 0 h 46"/>
                  <a:gd name="T2" fmla="*/ 48 w 82"/>
                  <a:gd name="T3" fmla="*/ 0 h 46"/>
                  <a:gd name="T4" fmla="*/ 82 w 82"/>
                  <a:gd name="T5" fmla="*/ 35 h 46"/>
                  <a:gd name="T6" fmla="*/ 82 w 82"/>
                  <a:gd name="T7" fmla="*/ 46 h 46"/>
                  <a:gd name="T8" fmla="*/ 0 w 82"/>
                  <a:gd name="T9" fmla="*/ 46 h 46"/>
                  <a:gd name="T10" fmla="*/ 0 w 82"/>
                  <a:gd name="T11" fmla="*/ 0 h 46"/>
                </a:gdLst>
                <a:ahLst/>
                <a:cxnLst>
                  <a:cxn ang="0">
                    <a:pos x="T0" y="T1"/>
                  </a:cxn>
                  <a:cxn ang="0">
                    <a:pos x="T2" y="T3"/>
                  </a:cxn>
                  <a:cxn ang="0">
                    <a:pos x="T4" y="T5"/>
                  </a:cxn>
                  <a:cxn ang="0">
                    <a:pos x="T6" y="T7"/>
                  </a:cxn>
                  <a:cxn ang="0">
                    <a:pos x="T8" y="T9"/>
                  </a:cxn>
                  <a:cxn ang="0">
                    <a:pos x="T10" y="T11"/>
                  </a:cxn>
                </a:cxnLst>
                <a:rect l="0" t="0" r="r" b="b"/>
                <a:pathLst>
                  <a:path w="82" h="46">
                    <a:moveTo>
                      <a:pt x="0" y="0"/>
                    </a:moveTo>
                    <a:lnTo>
                      <a:pt x="48" y="0"/>
                    </a:lnTo>
                    <a:lnTo>
                      <a:pt x="82" y="35"/>
                    </a:lnTo>
                    <a:lnTo>
                      <a:pt x="82" y="46"/>
                    </a:lnTo>
                    <a:lnTo>
                      <a:pt x="0" y="46"/>
                    </a:lnTo>
                    <a:lnTo>
                      <a:pt x="0" y="0"/>
                    </a:lnTo>
                    <a:close/>
                  </a:path>
                </a:pathLst>
              </a:custGeom>
              <a:solidFill>
                <a:srgbClr val="1D457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8" name="Rectangle 291"/>
              <p:cNvSpPr>
                <a:spLocks noChangeArrowheads="1"/>
              </p:cNvSpPr>
              <p:nvPr/>
            </p:nvSpPr>
            <p:spPr bwMode="auto">
              <a:xfrm>
                <a:off x="1675599" y="2027249"/>
                <a:ext cx="325549" cy="658806"/>
              </a:xfrm>
              <a:prstGeom prst="rect">
                <a:avLst/>
              </a:prstGeom>
              <a:solidFill>
                <a:schemeClr val="accent4"/>
              </a:solidFill>
              <a:ln w="0">
                <a:solidFill>
                  <a:srgbClr val="F8D706"/>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9" name="Rectangle 292"/>
              <p:cNvSpPr>
                <a:spLocks noChangeArrowheads="1"/>
              </p:cNvSpPr>
              <p:nvPr/>
            </p:nvSpPr>
            <p:spPr bwMode="auto">
              <a:xfrm>
                <a:off x="1964547" y="2686055"/>
                <a:ext cx="36600" cy="1926"/>
              </a:xfrm>
              <a:prstGeom prst="rect">
                <a:avLst/>
              </a:prstGeom>
              <a:solidFill>
                <a:srgbClr val="D3DEDD"/>
              </a:solidFill>
              <a:ln w="0">
                <a:solidFill>
                  <a:srgbClr val="D3DEDD"/>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0" name="Freeform 293"/>
              <p:cNvSpPr>
                <a:spLocks noEditPoints="1"/>
              </p:cNvSpPr>
              <p:nvPr/>
            </p:nvSpPr>
            <p:spPr bwMode="auto">
              <a:xfrm>
                <a:off x="1675599" y="2686055"/>
                <a:ext cx="200338" cy="0"/>
              </a:xfrm>
              <a:custGeom>
                <a:avLst/>
                <a:gdLst>
                  <a:gd name="T0" fmla="*/ 77 w 104"/>
                  <a:gd name="T1" fmla="*/ 104 w 104"/>
                  <a:gd name="T2" fmla="*/ 104 w 104"/>
                  <a:gd name="T3" fmla="*/ 77 w 104"/>
                  <a:gd name="T4" fmla="*/ 77 w 104"/>
                  <a:gd name="T5" fmla="*/ 0 w 104"/>
                  <a:gd name="T6" fmla="*/ 31 w 104"/>
                  <a:gd name="T7" fmla="*/ 31 w 104"/>
                  <a:gd name="T8" fmla="*/ 0 w 104"/>
                  <a:gd name="T9" fmla="*/ 0 w 1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04">
                    <a:moveTo>
                      <a:pt x="77" y="0"/>
                    </a:moveTo>
                    <a:lnTo>
                      <a:pt x="104" y="0"/>
                    </a:lnTo>
                    <a:lnTo>
                      <a:pt x="104" y="0"/>
                    </a:lnTo>
                    <a:lnTo>
                      <a:pt x="77" y="0"/>
                    </a:lnTo>
                    <a:lnTo>
                      <a:pt x="77" y="0"/>
                    </a:lnTo>
                    <a:close/>
                    <a:moveTo>
                      <a:pt x="0" y="0"/>
                    </a:moveTo>
                    <a:lnTo>
                      <a:pt x="31" y="0"/>
                    </a:lnTo>
                    <a:lnTo>
                      <a:pt x="31" y="0"/>
                    </a:lnTo>
                    <a:lnTo>
                      <a:pt x="0" y="0"/>
                    </a:lnTo>
                    <a:lnTo>
                      <a:pt x="0" y="0"/>
                    </a:lnTo>
                    <a:close/>
                  </a:path>
                </a:pathLst>
              </a:custGeom>
              <a:solidFill>
                <a:srgbClr val="00008E"/>
              </a:solidFill>
              <a:ln w="0">
                <a:solidFill>
                  <a:srgbClr val="00008E"/>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1" name="Rectangle 294"/>
              <p:cNvSpPr>
                <a:spLocks noChangeArrowheads="1"/>
              </p:cNvSpPr>
              <p:nvPr/>
            </p:nvSpPr>
            <p:spPr bwMode="auto">
              <a:xfrm>
                <a:off x="1875936" y="2686055"/>
                <a:ext cx="88611" cy="1926"/>
              </a:xfrm>
              <a:prstGeom prst="rect">
                <a:avLst/>
              </a:prstGeom>
              <a:solidFill>
                <a:srgbClr val="44D7EE"/>
              </a:solidFill>
              <a:ln w="0">
                <a:solidFill>
                  <a:srgbClr val="44D7EE"/>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2" name="Rectangle 295"/>
              <p:cNvSpPr>
                <a:spLocks noChangeArrowheads="1"/>
              </p:cNvSpPr>
              <p:nvPr/>
            </p:nvSpPr>
            <p:spPr bwMode="auto">
              <a:xfrm>
                <a:off x="1735315" y="2686055"/>
                <a:ext cx="88611" cy="1926"/>
              </a:xfrm>
              <a:prstGeom prst="rect">
                <a:avLst/>
              </a:prstGeom>
              <a:solidFill>
                <a:srgbClr val="44D7EE"/>
              </a:solidFill>
              <a:ln w="0">
                <a:solidFill>
                  <a:srgbClr val="44D7EE"/>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3" name="Freeform 296"/>
              <p:cNvSpPr>
                <a:spLocks noEditPoints="1"/>
              </p:cNvSpPr>
              <p:nvPr/>
            </p:nvSpPr>
            <p:spPr bwMode="auto">
              <a:xfrm>
                <a:off x="1675599" y="2227588"/>
                <a:ext cx="325549" cy="458467"/>
              </a:xfrm>
              <a:custGeom>
                <a:avLst/>
                <a:gdLst>
                  <a:gd name="T0" fmla="*/ 0 w 169"/>
                  <a:gd name="T1" fmla="*/ 205 h 238"/>
                  <a:gd name="T2" fmla="*/ 169 w 169"/>
                  <a:gd name="T3" fmla="*/ 205 h 238"/>
                  <a:gd name="T4" fmla="*/ 169 w 169"/>
                  <a:gd name="T5" fmla="*/ 238 h 238"/>
                  <a:gd name="T6" fmla="*/ 0 w 169"/>
                  <a:gd name="T7" fmla="*/ 238 h 238"/>
                  <a:gd name="T8" fmla="*/ 0 w 169"/>
                  <a:gd name="T9" fmla="*/ 205 h 238"/>
                  <a:gd name="T10" fmla="*/ 13 w 169"/>
                  <a:gd name="T11" fmla="*/ 0 h 238"/>
                  <a:gd name="T12" fmla="*/ 169 w 169"/>
                  <a:gd name="T13" fmla="*/ 136 h 238"/>
                  <a:gd name="T14" fmla="*/ 169 w 169"/>
                  <a:gd name="T15" fmla="*/ 167 h 238"/>
                  <a:gd name="T16" fmla="*/ 23 w 169"/>
                  <a:gd name="T17" fmla="*/ 167 h 238"/>
                  <a:gd name="T18" fmla="*/ 23 w 169"/>
                  <a:gd name="T19" fmla="*/ 44 h 238"/>
                  <a:gd name="T20" fmla="*/ 6 w 169"/>
                  <a:gd name="T21" fmla="*/ 44 h 238"/>
                  <a:gd name="T22" fmla="*/ 13 w 169"/>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8">
                    <a:moveTo>
                      <a:pt x="0" y="205"/>
                    </a:moveTo>
                    <a:lnTo>
                      <a:pt x="169" y="205"/>
                    </a:lnTo>
                    <a:lnTo>
                      <a:pt x="169" y="238"/>
                    </a:lnTo>
                    <a:lnTo>
                      <a:pt x="0" y="238"/>
                    </a:lnTo>
                    <a:lnTo>
                      <a:pt x="0" y="205"/>
                    </a:lnTo>
                    <a:close/>
                    <a:moveTo>
                      <a:pt x="13" y="0"/>
                    </a:moveTo>
                    <a:lnTo>
                      <a:pt x="169" y="136"/>
                    </a:lnTo>
                    <a:lnTo>
                      <a:pt x="169" y="167"/>
                    </a:lnTo>
                    <a:lnTo>
                      <a:pt x="23" y="167"/>
                    </a:lnTo>
                    <a:lnTo>
                      <a:pt x="23" y="44"/>
                    </a:lnTo>
                    <a:lnTo>
                      <a:pt x="6" y="44"/>
                    </a:lnTo>
                    <a:lnTo>
                      <a:pt x="13" y="0"/>
                    </a:lnTo>
                    <a:close/>
                  </a:path>
                </a:pathLst>
              </a:custGeom>
              <a:solidFill>
                <a:schemeClr val="accent4">
                  <a:lumMod val="75000"/>
                  <a:alpha val="40000"/>
                </a:schemeClr>
              </a:solidFill>
              <a:ln w="0">
                <a:solidFill>
                  <a:srgbClr val="DDC3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4" name="Freeform 297"/>
              <p:cNvSpPr>
                <a:spLocks/>
              </p:cNvSpPr>
              <p:nvPr/>
            </p:nvSpPr>
            <p:spPr bwMode="auto">
              <a:xfrm>
                <a:off x="1598546" y="2027249"/>
                <a:ext cx="144474" cy="566342"/>
              </a:xfrm>
              <a:custGeom>
                <a:avLst/>
                <a:gdLst>
                  <a:gd name="T0" fmla="*/ 40 w 75"/>
                  <a:gd name="T1" fmla="*/ 0 h 294"/>
                  <a:gd name="T2" fmla="*/ 40 w 75"/>
                  <a:gd name="T3" fmla="*/ 0 h 294"/>
                  <a:gd name="T4" fmla="*/ 75 w 75"/>
                  <a:gd name="T5" fmla="*/ 14 h 294"/>
                  <a:gd name="T6" fmla="*/ 75 w 75"/>
                  <a:gd name="T7" fmla="*/ 16 h 294"/>
                  <a:gd name="T8" fmla="*/ 75 w 75"/>
                  <a:gd name="T9" fmla="*/ 17 h 294"/>
                  <a:gd name="T10" fmla="*/ 73 w 75"/>
                  <a:gd name="T11" fmla="*/ 23 h 294"/>
                  <a:gd name="T12" fmla="*/ 69 w 75"/>
                  <a:gd name="T13" fmla="*/ 33 h 294"/>
                  <a:gd name="T14" fmla="*/ 63 w 75"/>
                  <a:gd name="T15" fmla="*/ 56 h 294"/>
                  <a:gd name="T16" fmla="*/ 55 w 75"/>
                  <a:gd name="T17" fmla="*/ 89 h 294"/>
                  <a:gd name="T18" fmla="*/ 50 w 75"/>
                  <a:gd name="T19" fmla="*/ 129 h 294"/>
                  <a:gd name="T20" fmla="*/ 42 w 75"/>
                  <a:gd name="T21" fmla="*/ 177 h 294"/>
                  <a:gd name="T22" fmla="*/ 38 w 75"/>
                  <a:gd name="T23" fmla="*/ 233 h 294"/>
                  <a:gd name="T24" fmla="*/ 36 w 75"/>
                  <a:gd name="T25" fmla="*/ 294 h 294"/>
                  <a:gd name="T26" fmla="*/ 0 w 75"/>
                  <a:gd name="T27" fmla="*/ 294 h 294"/>
                  <a:gd name="T28" fmla="*/ 2 w 75"/>
                  <a:gd name="T29" fmla="*/ 231 h 294"/>
                  <a:gd name="T30" fmla="*/ 5 w 75"/>
                  <a:gd name="T31" fmla="*/ 173 h 294"/>
                  <a:gd name="T32" fmla="*/ 13 w 75"/>
                  <a:gd name="T33" fmla="*/ 123 h 294"/>
                  <a:gd name="T34" fmla="*/ 19 w 75"/>
                  <a:gd name="T35" fmla="*/ 81 h 294"/>
                  <a:gd name="T36" fmla="*/ 27 w 75"/>
                  <a:gd name="T37" fmla="*/ 48 h 294"/>
                  <a:gd name="T38" fmla="*/ 34 w 75"/>
                  <a:gd name="T39" fmla="*/ 23 h 294"/>
                  <a:gd name="T40" fmla="*/ 38 w 75"/>
                  <a:gd name="T41" fmla="*/ 6 h 294"/>
                  <a:gd name="T42" fmla="*/ 40 w 75"/>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294">
                    <a:moveTo>
                      <a:pt x="40" y="0"/>
                    </a:moveTo>
                    <a:lnTo>
                      <a:pt x="40" y="0"/>
                    </a:lnTo>
                    <a:lnTo>
                      <a:pt x="75" y="14"/>
                    </a:lnTo>
                    <a:lnTo>
                      <a:pt x="75" y="16"/>
                    </a:lnTo>
                    <a:lnTo>
                      <a:pt x="75" y="17"/>
                    </a:lnTo>
                    <a:lnTo>
                      <a:pt x="73" y="23"/>
                    </a:lnTo>
                    <a:lnTo>
                      <a:pt x="69" y="33"/>
                    </a:lnTo>
                    <a:lnTo>
                      <a:pt x="63" y="56"/>
                    </a:lnTo>
                    <a:lnTo>
                      <a:pt x="55" y="89"/>
                    </a:lnTo>
                    <a:lnTo>
                      <a:pt x="50" y="129"/>
                    </a:lnTo>
                    <a:lnTo>
                      <a:pt x="42" y="177"/>
                    </a:lnTo>
                    <a:lnTo>
                      <a:pt x="38" y="233"/>
                    </a:lnTo>
                    <a:lnTo>
                      <a:pt x="36" y="294"/>
                    </a:lnTo>
                    <a:lnTo>
                      <a:pt x="0" y="294"/>
                    </a:lnTo>
                    <a:lnTo>
                      <a:pt x="2" y="231"/>
                    </a:lnTo>
                    <a:lnTo>
                      <a:pt x="5" y="173"/>
                    </a:lnTo>
                    <a:lnTo>
                      <a:pt x="13" y="123"/>
                    </a:lnTo>
                    <a:lnTo>
                      <a:pt x="19" y="81"/>
                    </a:lnTo>
                    <a:lnTo>
                      <a:pt x="27" y="48"/>
                    </a:lnTo>
                    <a:lnTo>
                      <a:pt x="34" y="23"/>
                    </a:lnTo>
                    <a:lnTo>
                      <a:pt x="38" y="6"/>
                    </a:lnTo>
                    <a:lnTo>
                      <a:pt x="40" y="0"/>
                    </a:lnTo>
                    <a:close/>
                  </a:path>
                </a:pathLst>
              </a:custGeom>
              <a:solidFill>
                <a:srgbClr val="FDB813"/>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5" name="Freeform 298"/>
              <p:cNvSpPr>
                <a:spLocks/>
              </p:cNvSpPr>
              <p:nvPr/>
            </p:nvSpPr>
            <p:spPr bwMode="auto">
              <a:xfrm>
                <a:off x="1831631" y="1923227"/>
                <a:ext cx="84758" cy="104022"/>
              </a:xfrm>
              <a:custGeom>
                <a:avLst/>
                <a:gdLst>
                  <a:gd name="T0" fmla="*/ 30 w 44"/>
                  <a:gd name="T1" fmla="*/ 0 h 54"/>
                  <a:gd name="T2" fmla="*/ 44 w 44"/>
                  <a:gd name="T3" fmla="*/ 6 h 54"/>
                  <a:gd name="T4" fmla="*/ 40 w 44"/>
                  <a:gd name="T5" fmla="*/ 8 h 54"/>
                  <a:gd name="T6" fmla="*/ 36 w 44"/>
                  <a:gd name="T7" fmla="*/ 12 h 54"/>
                  <a:gd name="T8" fmla="*/ 34 w 44"/>
                  <a:gd name="T9" fmla="*/ 18 h 54"/>
                  <a:gd name="T10" fmla="*/ 32 w 44"/>
                  <a:gd name="T11" fmla="*/ 22 h 54"/>
                  <a:gd name="T12" fmla="*/ 30 w 44"/>
                  <a:gd name="T13" fmla="*/ 27 h 54"/>
                  <a:gd name="T14" fmla="*/ 30 w 44"/>
                  <a:gd name="T15" fmla="*/ 31 h 54"/>
                  <a:gd name="T16" fmla="*/ 30 w 44"/>
                  <a:gd name="T17" fmla="*/ 54 h 54"/>
                  <a:gd name="T18" fmla="*/ 0 w 44"/>
                  <a:gd name="T19" fmla="*/ 54 h 54"/>
                  <a:gd name="T20" fmla="*/ 0 w 44"/>
                  <a:gd name="T21" fmla="*/ 6 h 54"/>
                  <a:gd name="T22" fmla="*/ 25 w 44"/>
                  <a:gd name="T23" fmla="*/ 12 h 54"/>
                  <a:gd name="T24" fmla="*/ 30 w 4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4">
                    <a:moveTo>
                      <a:pt x="30" y="0"/>
                    </a:moveTo>
                    <a:lnTo>
                      <a:pt x="44" y="6"/>
                    </a:lnTo>
                    <a:lnTo>
                      <a:pt x="40" y="8"/>
                    </a:lnTo>
                    <a:lnTo>
                      <a:pt x="36" y="12"/>
                    </a:lnTo>
                    <a:lnTo>
                      <a:pt x="34" y="18"/>
                    </a:lnTo>
                    <a:lnTo>
                      <a:pt x="32" y="22"/>
                    </a:lnTo>
                    <a:lnTo>
                      <a:pt x="30" y="27"/>
                    </a:lnTo>
                    <a:lnTo>
                      <a:pt x="30" y="31"/>
                    </a:lnTo>
                    <a:lnTo>
                      <a:pt x="30" y="54"/>
                    </a:lnTo>
                    <a:lnTo>
                      <a:pt x="0" y="54"/>
                    </a:lnTo>
                    <a:lnTo>
                      <a:pt x="0" y="6"/>
                    </a:lnTo>
                    <a:lnTo>
                      <a:pt x="25" y="12"/>
                    </a:lnTo>
                    <a:lnTo>
                      <a:pt x="30" y="0"/>
                    </a:lnTo>
                    <a:close/>
                  </a:path>
                </a:pathLst>
              </a:custGeom>
              <a:solidFill>
                <a:srgbClr val="FF8107"/>
              </a:solidFill>
              <a:ln w="0">
                <a:solidFill>
                  <a:srgbClr val="FF810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6" name="Freeform 299"/>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888D6A"/>
              </a:solidFill>
              <a:ln w="0">
                <a:solidFill>
                  <a:srgbClr val="888D6A"/>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7" name="Freeform 300"/>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8" name="Freeform 30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0000"/>
              </a:solidFill>
              <a:ln w="0">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9" name="Freeform 302"/>
              <p:cNvSpPr>
                <a:spLocks noEditPoints="1"/>
              </p:cNvSpPr>
              <p:nvPr/>
            </p:nvSpPr>
            <p:spPr bwMode="auto">
              <a:xfrm>
                <a:off x="2249643" y="2293083"/>
                <a:ext cx="269685" cy="260055"/>
              </a:xfrm>
              <a:custGeom>
                <a:avLst/>
                <a:gdLst>
                  <a:gd name="T0" fmla="*/ 136 w 140"/>
                  <a:gd name="T1" fmla="*/ 10 h 135"/>
                  <a:gd name="T2" fmla="*/ 140 w 140"/>
                  <a:gd name="T3" fmla="*/ 95 h 135"/>
                  <a:gd name="T4" fmla="*/ 119 w 140"/>
                  <a:gd name="T5" fmla="*/ 112 h 135"/>
                  <a:gd name="T6" fmla="*/ 92 w 140"/>
                  <a:gd name="T7" fmla="*/ 125 h 135"/>
                  <a:gd name="T8" fmla="*/ 63 w 140"/>
                  <a:gd name="T9" fmla="*/ 133 h 135"/>
                  <a:gd name="T10" fmla="*/ 28 w 140"/>
                  <a:gd name="T11" fmla="*/ 135 h 135"/>
                  <a:gd name="T12" fmla="*/ 13 w 140"/>
                  <a:gd name="T13" fmla="*/ 135 h 135"/>
                  <a:gd name="T14" fmla="*/ 0 w 140"/>
                  <a:gd name="T15" fmla="*/ 133 h 135"/>
                  <a:gd name="T16" fmla="*/ 3 w 140"/>
                  <a:gd name="T17" fmla="*/ 98 h 135"/>
                  <a:gd name="T18" fmla="*/ 38 w 140"/>
                  <a:gd name="T19" fmla="*/ 100 h 135"/>
                  <a:gd name="T20" fmla="*/ 69 w 140"/>
                  <a:gd name="T21" fmla="*/ 96 h 135"/>
                  <a:gd name="T22" fmla="*/ 94 w 140"/>
                  <a:gd name="T23" fmla="*/ 87 h 135"/>
                  <a:gd name="T24" fmla="*/ 113 w 140"/>
                  <a:gd name="T25" fmla="*/ 71 h 135"/>
                  <a:gd name="T26" fmla="*/ 126 w 140"/>
                  <a:gd name="T27" fmla="*/ 54 h 135"/>
                  <a:gd name="T28" fmla="*/ 132 w 140"/>
                  <a:gd name="T29" fmla="*/ 35 h 135"/>
                  <a:gd name="T30" fmla="*/ 136 w 140"/>
                  <a:gd name="T31" fmla="*/ 18 h 135"/>
                  <a:gd name="T32" fmla="*/ 136 w 140"/>
                  <a:gd name="T33" fmla="*/ 10 h 135"/>
                  <a:gd name="T34" fmla="*/ 134 w 140"/>
                  <a:gd name="T35" fmla="*/ 0 h 135"/>
                  <a:gd name="T36" fmla="*/ 136 w 140"/>
                  <a:gd name="T37" fmla="*/ 6 h 135"/>
                  <a:gd name="T38" fmla="*/ 136 w 140"/>
                  <a:gd name="T39" fmla="*/ 10 h 135"/>
                  <a:gd name="T40" fmla="*/ 134 w 140"/>
                  <a:gd name="T4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135">
                    <a:moveTo>
                      <a:pt x="136" y="10"/>
                    </a:moveTo>
                    <a:lnTo>
                      <a:pt x="140" y="95"/>
                    </a:lnTo>
                    <a:lnTo>
                      <a:pt x="119" y="112"/>
                    </a:lnTo>
                    <a:lnTo>
                      <a:pt x="92" y="125"/>
                    </a:lnTo>
                    <a:lnTo>
                      <a:pt x="63" y="133"/>
                    </a:lnTo>
                    <a:lnTo>
                      <a:pt x="28" y="135"/>
                    </a:lnTo>
                    <a:lnTo>
                      <a:pt x="13" y="135"/>
                    </a:lnTo>
                    <a:lnTo>
                      <a:pt x="0" y="133"/>
                    </a:lnTo>
                    <a:lnTo>
                      <a:pt x="3" y="98"/>
                    </a:lnTo>
                    <a:lnTo>
                      <a:pt x="38" y="100"/>
                    </a:lnTo>
                    <a:lnTo>
                      <a:pt x="69" y="96"/>
                    </a:lnTo>
                    <a:lnTo>
                      <a:pt x="94" y="87"/>
                    </a:lnTo>
                    <a:lnTo>
                      <a:pt x="113" y="71"/>
                    </a:lnTo>
                    <a:lnTo>
                      <a:pt x="126" y="54"/>
                    </a:lnTo>
                    <a:lnTo>
                      <a:pt x="132" y="35"/>
                    </a:lnTo>
                    <a:lnTo>
                      <a:pt x="136" y="18"/>
                    </a:lnTo>
                    <a:lnTo>
                      <a:pt x="136" y="10"/>
                    </a:lnTo>
                    <a:close/>
                    <a:moveTo>
                      <a:pt x="134" y="0"/>
                    </a:moveTo>
                    <a:lnTo>
                      <a:pt x="136" y="6"/>
                    </a:lnTo>
                    <a:lnTo>
                      <a:pt x="136" y="10"/>
                    </a:lnTo>
                    <a:lnTo>
                      <a:pt x="134" y="0"/>
                    </a:lnTo>
                    <a:close/>
                  </a:path>
                </a:pathLst>
              </a:custGeom>
              <a:solidFill>
                <a:srgbClr val="FA2801"/>
              </a:solidFill>
              <a:ln w="0">
                <a:solidFill>
                  <a:srgbClr val="FA2801"/>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0" name="Freeform 303"/>
              <p:cNvSpPr>
                <a:spLocks/>
              </p:cNvSpPr>
              <p:nvPr/>
            </p:nvSpPr>
            <p:spPr bwMode="auto">
              <a:xfrm>
                <a:off x="2394118" y="2389400"/>
                <a:ext cx="125211" cy="132917"/>
              </a:xfrm>
              <a:custGeom>
                <a:avLst/>
                <a:gdLst>
                  <a:gd name="T0" fmla="*/ 53 w 65"/>
                  <a:gd name="T1" fmla="*/ 0 h 69"/>
                  <a:gd name="T2" fmla="*/ 65 w 65"/>
                  <a:gd name="T3" fmla="*/ 10 h 69"/>
                  <a:gd name="T4" fmla="*/ 11 w 65"/>
                  <a:gd name="T5" fmla="*/ 69 h 69"/>
                  <a:gd name="T6" fmla="*/ 0 w 65"/>
                  <a:gd name="T7" fmla="*/ 60 h 69"/>
                  <a:gd name="T8" fmla="*/ 53 w 65"/>
                  <a:gd name="T9" fmla="*/ 0 h 69"/>
                </a:gdLst>
                <a:ahLst/>
                <a:cxnLst>
                  <a:cxn ang="0">
                    <a:pos x="T0" y="T1"/>
                  </a:cxn>
                  <a:cxn ang="0">
                    <a:pos x="T2" y="T3"/>
                  </a:cxn>
                  <a:cxn ang="0">
                    <a:pos x="T4" y="T5"/>
                  </a:cxn>
                  <a:cxn ang="0">
                    <a:pos x="T6" y="T7"/>
                  </a:cxn>
                  <a:cxn ang="0">
                    <a:pos x="T8" y="T9"/>
                  </a:cxn>
                </a:cxnLst>
                <a:rect l="0" t="0" r="r" b="b"/>
                <a:pathLst>
                  <a:path w="65" h="69">
                    <a:moveTo>
                      <a:pt x="53" y="0"/>
                    </a:moveTo>
                    <a:lnTo>
                      <a:pt x="65" y="10"/>
                    </a:lnTo>
                    <a:lnTo>
                      <a:pt x="11" y="69"/>
                    </a:lnTo>
                    <a:lnTo>
                      <a:pt x="0" y="60"/>
                    </a:lnTo>
                    <a:lnTo>
                      <a:pt x="53" y="0"/>
                    </a:lnTo>
                    <a:close/>
                  </a:path>
                </a:pathLst>
              </a:custGeom>
              <a:solidFill>
                <a:srgbClr val="F1FF0F"/>
              </a:solidFill>
              <a:ln w="0">
                <a:solidFill>
                  <a:srgbClr val="F1FF0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1" name="Freeform 304"/>
              <p:cNvSpPr>
                <a:spLocks/>
              </p:cNvSpPr>
              <p:nvPr/>
            </p:nvSpPr>
            <p:spPr bwMode="auto">
              <a:xfrm>
                <a:off x="2475023" y="2389400"/>
                <a:ext cx="44305" cy="40453"/>
              </a:xfrm>
              <a:custGeom>
                <a:avLst/>
                <a:gdLst>
                  <a:gd name="T0" fmla="*/ 11 w 23"/>
                  <a:gd name="T1" fmla="*/ 0 h 21"/>
                  <a:gd name="T2" fmla="*/ 23 w 23"/>
                  <a:gd name="T3" fmla="*/ 10 h 21"/>
                  <a:gd name="T4" fmla="*/ 11 w 23"/>
                  <a:gd name="T5" fmla="*/ 21 h 21"/>
                  <a:gd name="T6" fmla="*/ 0 w 23"/>
                  <a:gd name="T7" fmla="*/ 12 h 21"/>
                  <a:gd name="T8" fmla="*/ 11 w 23"/>
                  <a:gd name="T9" fmla="*/ 0 h 21"/>
                </a:gdLst>
                <a:ahLst/>
                <a:cxnLst>
                  <a:cxn ang="0">
                    <a:pos x="T0" y="T1"/>
                  </a:cxn>
                  <a:cxn ang="0">
                    <a:pos x="T2" y="T3"/>
                  </a:cxn>
                  <a:cxn ang="0">
                    <a:pos x="T4" y="T5"/>
                  </a:cxn>
                  <a:cxn ang="0">
                    <a:pos x="T6" y="T7"/>
                  </a:cxn>
                  <a:cxn ang="0">
                    <a:pos x="T8" y="T9"/>
                  </a:cxn>
                </a:cxnLst>
                <a:rect l="0" t="0" r="r" b="b"/>
                <a:pathLst>
                  <a:path w="23" h="21">
                    <a:moveTo>
                      <a:pt x="11" y="0"/>
                    </a:moveTo>
                    <a:lnTo>
                      <a:pt x="23" y="10"/>
                    </a:lnTo>
                    <a:lnTo>
                      <a:pt x="11" y="21"/>
                    </a:lnTo>
                    <a:lnTo>
                      <a:pt x="0" y="12"/>
                    </a:lnTo>
                    <a:lnTo>
                      <a:pt x="11" y="0"/>
                    </a:lnTo>
                    <a:close/>
                  </a:path>
                </a:pathLst>
              </a:custGeom>
              <a:solidFill>
                <a:srgbClr val="FF8048"/>
              </a:solidFill>
              <a:ln w="0">
                <a:solidFill>
                  <a:srgbClr val="FF804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2" name="Freeform 305"/>
              <p:cNvSpPr>
                <a:spLocks/>
              </p:cNvSpPr>
              <p:nvPr/>
            </p:nvSpPr>
            <p:spPr bwMode="auto">
              <a:xfrm>
                <a:off x="2463465" y="2412516"/>
                <a:ext cx="32748" cy="32748"/>
              </a:xfrm>
              <a:custGeom>
                <a:avLst/>
                <a:gdLst>
                  <a:gd name="T0" fmla="*/ 6 w 17"/>
                  <a:gd name="T1" fmla="*/ 0 h 17"/>
                  <a:gd name="T2" fmla="*/ 17 w 17"/>
                  <a:gd name="T3" fmla="*/ 9 h 17"/>
                  <a:gd name="T4" fmla="*/ 12 w 17"/>
                  <a:gd name="T5" fmla="*/ 17 h 17"/>
                  <a:gd name="T6" fmla="*/ 0 w 17"/>
                  <a:gd name="T7" fmla="*/ 8 h 17"/>
                  <a:gd name="T8" fmla="*/ 6 w 17"/>
                  <a:gd name="T9" fmla="*/ 0 h 17"/>
                </a:gdLst>
                <a:ahLst/>
                <a:cxnLst>
                  <a:cxn ang="0">
                    <a:pos x="T0" y="T1"/>
                  </a:cxn>
                  <a:cxn ang="0">
                    <a:pos x="T2" y="T3"/>
                  </a:cxn>
                  <a:cxn ang="0">
                    <a:pos x="T4" y="T5"/>
                  </a:cxn>
                  <a:cxn ang="0">
                    <a:pos x="T6" y="T7"/>
                  </a:cxn>
                  <a:cxn ang="0">
                    <a:pos x="T8" y="T9"/>
                  </a:cxn>
                </a:cxnLst>
                <a:rect l="0" t="0" r="r" b="b"/>
                <a:pathLst>
                  <a:path w="17" h="17">
                    <a:moveTo>
                      <a:pt x="6" y="0"/>
                    </a:moveTo>
                    <a:lnTo>
                      <a:pt x="17" y="9"/>
                    </a:lnTo>
                    <a:lnTo>
                      <a:pt x="12" y="17"/>
                    </a:lnTo>
                    <a:lnTo>
                      <a:pt x="0" y="8"/>
                    </a:lnTo>
                    <a:lnTo>
                      <a:pt x="6"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3" name="Freeform 306"/>
              <p:cNvSpPr>
                <a:spLocks/>
              </p:cNvSpPr>
              <p:nvPr/>
            </p:nvSpPr>
            <p:spPr bwMode="auto">
              <a:xfrm>
                <a:off x="2382560" y="2504980"/>
                <a:ext cx="32748" cy="32748"/>
              </a:xfrm>
              <a:custGeom>
                <a:avLst/>
                <a:gdLst>
                  <a:gd name="T0" fmla="*/ 6 w 17"/>
                  <a:gd name="T1" fmla="*/ 0 h 17"/>
                  <a:gd name="T2" fmla="*/ 17 w 17"/>
                  <a:gd name="T3" fmla="*/ 9 h 17"/>
                  <a:gd name="T4" fmla="*/ 0 w 17"/>
                  <a:gd name="T5" fmla="*/ 17 h 17"/>
                  <a:gd name="T6" fmla="*/ 6 w 17"/>
                  <a:gd name="T7" fmla="*/ 0 h 17"/>
                </a:gdLst>
                <a:ahLst/>
                <a:cxnLst>
                  <a:cxn ang="0">
                    <a:pos x="T0" y="T1"/>
                  </a:cxn>
                  <a:cxn ang="0">
                    <a:pos x="T2" y="T3"/>
                  </a:cxn>
                  <a:cxn ang="0">
                    <a:pos x="T4" y="T5"/>
                  </a:cxn>
                  <a:cxn ang="0">
                    <a:pos x="T6" y="T7"/>
                  </a:cxn>
                </a:cxnLst>
                <a:rect l="0" t="0" r="r" b="b"/>
                <a:pathLst>
                  <a:path w="17" h="17">
                    <a:moveTo>
                      <a:pt x="6" y="0"/>
                    </a:moveTo>
                    <a:lnTo>
                      <a:pt x="17" y="9"/>
                    </a:lnTo>
                    <a:lnTo>
                      <a:pt x="0" y="17"/>
                    </a:lnTo>
                    <a:lnTo>
                      <a:pt x="6" y="0"/>
                    </a:lnTo>
                    <a:close/>
                  </a:path>
                </a:pathLst>
              </a:custGeom>
              <a:solidFill>
                <a:srgbClr val="F8FF88"/>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4" name="Freeform 307"/>
              <p:cNvSpPr>
                <a:spLocks/>
              </p:cNvSpPr>
              <p:nvPr/>
            </p:nvSpPr>
            <p:spPr bwMode="auto">
              <a:xfrm>
                <a:off x="2382560" y="2520390"/>
                <a:ext cx="17337" cy="17337"/>
              </a:xfrm>
              <a:custGeom>
                <a:avLst/>
                <a:gdLst>
                  <a:gd name="T0" fmla="*/ 4 w 9"/>
                  <a:gd name="T1" fmla="*/ 0 h 9"/>
                  <a:gd name="T2" fmla="*/ 9 w 9"/>
                  <a:gd name="T3" fmla="*/ 5 h 9"/>
                  <a:gd name="T4" fmla="*/ 0 w 9"/>
                  <a:gd name="T5" fmla="*/ 9 h 9"/>
                  <a:gd name="T6" fmla="*/ 4 w 9"/>
                  <a:gd name="T7" fmla="*/ 0 h 9"/>
                </a:gdLst>
                <a:ahLst/>
                <a:cxnLst>
                  <a:cxn ang="0">
                    <a:pos x="T0" y="T1"/>
                  </a:cxn>
                  <a:cxn ang="0">
                    <a:pos x="T2" y="T3"/>
                  </a:cxn>
                  <a:cxn ang="0">
                    <a:pos x="T4" y="T5"/>
                  </a:cxn>
                  <a:cxn ang="0">
                    <a:pos x="T6" y="T7"/>
                  </a:cxn>
                </a:cxnLst>
                <a:rect l="0" t="0" r="r" b="b"/>
                <a:pathLst>
                  <a:path w="9" h="9">
                    <a:moveTo>
                      <a:pt x="4" y="0"/>
                    </a:moveTo>
                    <a:lnTo>
                      <a:pt x="9" y="5"/>
                    </a:lnTo>
                    <a:lnTo>
                      <a:pt x="0" y="9"/>
                    </a:lnTo>
                    <a:lnTo>
                      <a:pt x="4"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5" name="Freeform 308"/>
              <p:cNvSpPr>
                <a:spLocks/>
              </p:cNvSpPr>
              <p:nvPr/>
            </p:nvSpPr>
            <p:spPr bwMode="auto">
              <a:xfrm>
                <a:off x="2403749" y="2424074"/>
                <a:ext cx="104022" cy="102096"/>
              </a:xfrm>
              <a:custGeom>
                <a:avLst/>
                <a:gdLst>
                  <a:gd name="T0" fmla="*/ 25 w 54"/>
                  <a:gd name="T1" fmla="*/ 0 h 53"/>
                  <a:gd name="T2" fmla="*/ 37 w 54"/>
                  <a:gd name="T3" fmla="*/ 3 h 53"/>
                  <a:gd name="T4" fmla="*/ 37 w 54"/>
                  <a:gd name="T5" fmla="*/ 5 h 53"/>
                  <a:gd name="T6" fmla="*/ 37 w 54"/>
                  <a:gd name="T7" fmla="*/ 5 h 53"/>
                  <a:gd name="T8" fmla="*/ 54 w 54"/>
                  <a:gd name="T9" fmla="*/ 21 h 53"/>
                  <a:gd name="T10" fmla="*/ 25 w 54"/>
                  <a:gd name="T11" fmla="*/ 53 h 53"/>
                  <a:gd name="T12" fmla="*/ 8 w 54"/>
                  <a:gd name="T13" fmla="*/ 38 h 53"/>
                  <a:gd name="T14" fmla="*/ 8 w 54"/>
                  <a:gd name="T15" fmla="*/ 38 h 53"/>
                  <a:gd name="T16" fmla="*/ 8 w 54"/>
                  <a:gd name="T17" fmla="*/ 38 h 53"/>
                  <a:gd name="T18" fmla="*/ 0 w 54"/>
                  <a:gd name="T19" fmla="*/ 28 h 53"/>
                  <a:gd name="T20" fmla="*/ 0 w 54"/>
                  <a:gd name="T21" fmla="*/ 17 h 53"/>
                  <a:gd name="T22" fmla="*/ 6 w 54"/>
                  <a:gd name="T23" fmla="*/ 7 h 53"/>
                  <a:gd name="T24" fmla="*/ 16 w 54"/>
                  <a:gd name="T25" fmla="*/ 0 h 53"/>
                  <a:gd name="T26" fmla="*/ 25 w 54"/>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25" y="0"/>
                    </a:moveTo>
                    <a:lnTo>
                      <a:pt x="37" y="3"/>
                    </a:lnTo>
                    <a:lnTo>
                      <a:pt x="37" y="5"/>
                    </a:lnTo>
                    <a:lnTo>
                      <a:pt x="37" y="5"/>
                    </a:lnTo>
                    <a:lnTo>
                      <a:pt x="54" y="21"/>
                    </a:lnTo>
                    <a:lnTo>
                      <a:pt x="25" y="53"/>
                    </a:lnTo>
                    <a:lnTo>
                      <a:pt x="8" y="38"/>
                    </a:lnTo>
                    <a:lnTo>
                      <a:pt x="8" y="38"/>
                    </a:lnTo>
                    <a:lnTo>
                      <a:pt x="8" y="38"/>
                    </a:lnTo>
                    <a:lnTo>
                      <a:pt x="0" y="28"/>
                    </a:lnTo>
                    <a:lnTo>
                      <a:pt x="0" y="17"/>
                    </a:lnTo>
                    <a:lnTo>
                      <a:pt x="6" y="7"/>
                    </a:lnTo>
                    <a:lnTo>
                      <a:pt x="16" y="0"/>
                    </a:lnTo>
                    <a:lnTo>
                      <a:pt x="25" y="0"/>
                    </a:lnTo>
                    <a:close/>
                  </a:path>
                </a:pathLst>
              </a:custGeom>
              <a:solidFill>
                <a:srgbClr val="FEE3A1"/>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6" name="Freeform 309"/>
              <p:cNvSpPr>
                <a:spLocks/>
              </p:cNvSpPr>
              <p:nvPr/>
            </p:nvSpPr>
            <p:spPr bwMode="auto">
              <a:xfrm>
                <a:off x="2174517" y="2481864"/>
                <a:ext cx="92464" cy="88611"/>
              </a:xfrm>
              <a:custGeom>
                <a:avLst/>
                <a:gdLst>
                  <a:gd name="T0" fmla="*/ 23 w 48"/>
                  <a:gd name="T1" fmla="*/ 0 h 46"/>
                  <a:gd name="T2" fmla="*/ 25 w 48"/>
                  <a:gd name="T3" fmla="*/ 0 h 46"/>
                  <a:gd name="T4" fmla="*/ 25 w 48"/>
                  <a:gd name="T5" fmla="*/ 0 h 46"/>
                  <a:gd name="T6" fmla="*/ 48 w 48"/>
                  <a:gd name="T7" fmla="*/ 2 h 46"/>
                  <a:gd name="T8" fmla="*/ 44 w 48"/>
                  <a:gd name="T9" fmla="*/ 46 h 46"/>
                  <a:gd name="T10" fmla="*/ 21 w 48"/>
                  <a:gd name="T11" fmla="*/ 45 h 46"/>
                  <a:gd name="T12" fmla="*/ 21 w 48"/>
                  <a:gd name="T13" fmla="*/ 45 h 46"/>
                  <a:gd name="T14" fmla="*/ 21 w 48"/>
                  <a:gd name="T15" fmla="*/ 45 h 46"/>
                  <a:gd name="T16" fmla="*/ 21 w 48"/>
                  <a:gd name="T17" fmla="*/ 45 h 46"/>
                  <a:gd name="T18" fmla="*/ 14 w 48"/>
                  <a:gd name="T19" fmla="*/ 43 h 46"/>
                  <a:gd name="T20" fmla="*/ 8 w 48"/>
                  <a:gd name="T21" fmla="*/ 39 h 46"/>
                  <a:gd name="T22" fmla="*/ 4 w 48"/>
                  <a:gd name="T23" fmla="*/ 35 h 46"/>
                  <a:gd name="T24" fmla="*/ 0 w 48"/>
                  <a:gd name="T25" fmla="*/ 27 h 46"/>
                  <a:gd name="T26" fmla="*/ 0 w 48"/>
                  <a:gd name="T27" fmla="*/ 21 h 46"/>
                  <a:gd name="T28" fmla="*/ 2 w 48"/>
                  <a:gd name="T29" fmla="*/ 14 h 46"/>
                  <a:gd name="T30" fmla="*/ 4 w 48"/>
                  <a:gd name="T31" fmla="*/ 8 h 46"/>
                  <a:gd name="T32" fmla="*/ 10 w 48"/>
                  <a:gd name="T33" fmla="*/ 4 h 46"/>
                  <a:gd name="T34" fmla="*/ 16 w 48"/>
                  <a:gd name="T35" fmla="*/ 0 h 46"/>
                  <a:gd name="T36" fmla="*/ 23 w 48"/>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46">
                    <a:moveTo>
                      <a:pt x="23" y="0"/>
                    </a:moveTo>
                    <a:lnTo>
                      <a:pt x="25" y="0"/>
                    </a:lnTo>
                    <a:lnTo>
                      <a:pt x="25" y="0"/>
                    </a:lnTo>
                    <a:lnTo>
                      <a:pt x="48" y="2"/>
                    </a:lnTo>
                    <a:lnTo>
                      <a:pt x="44" y="46"/>
                    </a:lnTo>
                    <a:lnTo>
                      <a:pt x="21" y="45"/>
                    </a:lnTo>
                    <a:lnTo>
                      <a:pt x="21" y="45"/>
                    </a:lnTo>
                    <a:lnTo>
                      <a:pt x="21" y="45"/>
                    </a:lnTo>
                    <a:lnTo>
                      <a:pt x="21" y="45"/>
                    </a:lnTo>
                    <a:lnTo>
                      <a:pt x="14" y="43"/>
                    </a:lnTo>
                    <a:lnTo>
                      <a:pt x="8" y="39"/>
                    </a:lnTo>
                    <a:lnTo>
                      <a:pt x="4" y="35"/>
                    </a:lnTo>
                    <a:lnTo>
                      <a:pt x="0" y="27"/>
                    </a:lnTo>
                    <a:lnTo>
                      <a:pt x="0" y="21"/>
                    </a:lnTo>
                    <a:lnTo>
                      <a:pt x="2" y="14"/>
                    </a:lnTo>
                    <a:lnTo>
                      <a:pt x="4" y="8"/>
                    </a:lnTo>
                    <a:lnTo>
                      <a:pt x="10" y="4"/>
                    </a:lnTo>
                    <a:lnTo>
                      <a:pt x="16" y="0"/>
                    </a:lnTo>
                    <a:lnTo>
                      <a:pt x="23" y="0"/>
                    </a:lnTo>
                    <a:close/>
                  </a:path>
                </a:pathLst>
              </a:custGeom>
              <a:solidFill>
                <a:schemeClr val="accent4">
                  <a:lumMod val="40000"/>
                  <a:lumOff val="60000"/>
                </a:schemeClr>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7" name="Rectangle 310"/>
              <p:cNvSpPr>
                <a:spLocks noChangeArrowheads="1"/>
              </p:cNvSpPr>
              <p:nvPr/>
            </p:nvSpPr>
            <p:spPr bwMode="auto">
              <a:xfrm>
                <a:off x="1084217" y="2614937"/>
                <a:ext cx="61642" cy="706964"/>
              </a:xfrm>
              <a:prstGeom prst="rect">
                <a:avLst/>
              </a:prstGeom>
              <a:solidFill>
                <a:schemeClr val="tx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8" name="Rectangle 311"/>
              <p:cNvSpPr>
                <a:spLocks noChangeArrowheads="1"/>
              </p:cNvSpPr>
              <p:nvPr/>
            </p:nvSpPr>
            <p:spPr bwMode="auto">
              <a:xfrm>
                <a:off x="1402061" y="2618790"/>
                <a:ext cx="63569" cy="703111"/>
              </a:xfrm>
              <a:prstGeom prst="rect">
                <a:avLst/>
              </a:prstGeom>
              <a:solidFill>
                <a:schemeClr val="tx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9" name="Rectangle 312"/>
              <p:cNvSpPr>
                <a:spLocks noChangeArrowheads="1"/>
              </p:cNvSpPr>
              <p:nvPr/>
            </p:nvSpPr>
            <p:spPr bwMode="auto">
              <a:xfrm>
                <a:off x="2632982" y="2618790"/>
                <a:ext cx="63569" cy="703111"/>
              </a:xfrm>
              <a:prstGeom prst="rect">
                <a:avLst/>
              </a:prstGeom>
              <a:solidFill>
                <a:srgbClr val="341547"/>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0" name="Rectangle 313"/>
              <p:cNvSpPr>
                <a:spLocks noChangeArrowheads="1"/>
              </p:cNvSpPr>
              <p:nvPr/>
            </p:nvSpPr>
            <p:spPr bwMode="auto">
              <a:xfrm>
                <a:off x="2315138" y="2618790"/>
                <a:ext cx="63569" cy="703111"/>
              </a:xfrm>
              <a:prstGeom prst="rect">
                <a:avLst/>
              </a:prstGeom>
              <a:solidFill>
                <a:schemeClr val="tx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1" name="Rectangle 314"/>
              <p:cNvSpPr>
                <a:spLocks noChangeArrowheads="1"/>
              </p:cNvSpPr>
              <p:nvPr/>
            </p:nvSpPr>
            <p:spPr bwMode="auto">
              <a:xfrm>
                <a:off x="1084218" y="2549285"/>
                <a:ext cx="1612334" cy="73201"/>
              </a:xfrm>
              <a:prstGeom prst="rect">
                <a:avLst/>
              </a:prstGeom>
              <a:solidFill>
                <a:srgbClr val="541868"/>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2" name="Rectangle 315"/>
              <p:cNvSpPr>
                <a:spLocks noChangeArrowheads="1"/>
              </p:cNvSpPr>
              <p:nvPr/>
            </p:nvSpPr>
            <p:spPr bwMode="auto">
              <a:xfrm>
                <a:off x="1113112" y="2618790"/>
                <a:ext cx="32748" cy="703111"/>
              </a:xfrm>
              <a:prstGeom prst="rect">
                <a:avLst/>
              </a:prstGeom>
              <a:solidFill>
                <a:srgbClr val="341547"/>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3" name="Rectangle 316"/>
              <p:cNvSpPr>
                <a:spLocks noChangeArrowheads="1"/>
              </p:cNvSpPr>
              <p:nvPr/>
            </p:nvSpPr>
            <p:spPr bwMode="auto">
              <a:xfrm>
                <a:off x="1434808" y="2618790"/>
                <a:ext cx="30821" cy="703111"/>
              </a:xfrm>
              <a:prstGeom prst="rect">
                <a:avLst/>
              </a:prstGeom>
              <a:solidFill>
                <a:srgbClr val="341547"/>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4" name="Rectangle 317"/>
              <p:cNvSpPr>
                <a:spLocks noChangeArrowheads="1"/>
              </p:cNvSpPr>
              <p:nvPr/>
            </p:nvSpPr>
            <p:spPr bwMode="auto">
              <a:xfrm>
                <a:off x="2663803" y="2618790"/>
                <a:ext cx="32748" cy="703111"/>
              </a:xfrm>
              <a:prstGeom prst="rect">
                <a:avLst/>
              </a:prstGeom>
              <a:solidFill>
                <a:srgbClr val="4D1F5C"/>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5" name="Rectangle 318"/>
              <p:cNvSpPr>
                <a:spLocks noChangeArrowheads="1"/>
              </p:cNvSpPr>
              <p:nvPr/>
            </p:nvSpPr>
            <p:spPr bwMode="auto">
              <a:xfrm>
                <a:off x="2345960" y="2618790"/>
                <a:ext cx="32748" cy="703111"/>
              </a:xfrm>
              <a:prstGeom prst="rect">
                <a:avLst/>
              </a:prstGeom>
              <a:solidFill>
                <a:srgbClr val="341547"/>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7" name="Rectangle 320"/>
              <p:cNvSpPr>
                <a:spLocks noChangeArrowheads="1"/>
              </p:cNvSpPr>
              <p:nvPr/>
            </p:nvSpPr>
            <p:spPr bwMode="auto">
              <a:xfrm>
                <a:off x="1305744" y="2508832"/>
                <a:ext cx="414160" cy="40453"/>
              </a:xfrm>
              <a:prstGeom prst="rect">
                <a:avLst/>
              </a:prstGeom>
              <a:solidFill>
                <a:srgbClr val="FA2801"/>
              </a:solidFill>
              <a:ln w="0">
                <a:solidFill>
                  <a:srgbClr val="FA280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8" name="Rectangle 321"/>
              <p:cNvSpPr>
                <a:spLocks noChangeArrowheads="1"/>
              </p:cNvSpPr>
              <p:nvPr/>
            </p:nvSpPr>
            <p:spPr bwMode="auto">
              <a:xfrm>
                <a:off x="1450219" y="2312347"/>
                <a:ext cx="269685" cy="213823"/>
              </a:xfrm>
              <a:prstGeom prst="rect">
                <a:avLst/>
              </a:prstGeom>
              <a:solidFill>
                <a:srgbClr val="FA2801"/>
              </a:solidFill>
              <a:ln w="0">
                <a:solidFill>
                  <a:srgbClr val="FA280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19" name="Freeform 322"/>
              <p:cNvSpPr>
                <a:spLocks/>
              </p:cNvSpPr>
              <p:nvPr/>
            </p:nvSpPr>
            <p:spPr bwMode="auto">
              <a:xfrm>
                <a:off x="1305744" y="2508832"/>
                <a:ext cx="165664" cy="40453"/>
              </a:xfrm>
              <a:custGeom>
                <a:avLst/>
                <a:gdLst>
                  <a:gd name="T0" fmla="*/ 0 w 86"/>
                  <a:gd name="T1" fmla="*/ 0 h 21"/>
                  <a:gd name="T2" fmla="*/ 75 w 86"/>
                  <a:gd name="T3" fmla="*/ 0 h 21"/>
                  <a:gd name="T4" fmla="*/ 75 w 86"/>
                  <a:gd name="T5" fmla="*/ 9 h 21"/>
                  <a:gd name="T6" fmla="*/ 86 w 86"/>
                  <a:gd name="T7" fmla="*/ 9 h 21"/>
                  <a:gd name="T8" fmla="*/ 86 w 86"/>
                  <a:gd name="T9" fmla="*/ 21 h 21"/>
                  <a:gd name="T10" fmla="*/ 0 w 86"/>
                  <a:gd name="T11" fmla="*/ 21 h 21"/>
                  <a:gd name="T12" fmla="*/ 0 w 8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86" h="21">
                    <a:moveTo>
                      <a:pt x="0" y="0"/>
                    </a:moveTo>
                    <a:lnTo>
                      <a:pt x="75" y="0"/>
                    </a:lnTo>
                    <a:lnTo>
                      <a:pt x="75" y="9"/>
                    </a:lnTo>
                    <a:lnTo>
                      <a:pt x="86" y="9"/>
                    </a:lnTo>
                    <a:lnTo>
                      <a:pt x="86" y="21"/>
                    </a:lnTo>
                    <a:lnTo>
                      <a:pt x="0" y="21"/>
                    </a:lnTo>
                    <a:lnTo>
                      <a:pt x="0" y="0"/>
                    </a:lnTo>
                    <a:close/>
                  </a:path>
                </a:pathLst>
              </a:custGeom>
              <a:solidFill>
                <a:srgbClr val="DC1E00"/>
              </a:solidFill>
              <a:ln w="0">
                <a:solidFill>
                  <a:srgbClr val="DC1E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0" name="Rectangle 323"/>
              <p:cNvSpPr>
                <a:spLocks noChangeArrowheads="1"/>
              </p:cNvSpPr>
              <p:nvPr/>
            </p:nvSpPr>
            <p:spPr bwMode="auto">
              <a:xfrm>
                <a:off x="1450219" y="2508832"/>
                <a:ext cx="21190" cy="17337"/>
              </a:xfrm>
              <a:prstGeom prst="rect">
                <a:avLst/>
              </a:prstGeom>
              <a:solidFill>
                <a:srgbClr val="DC1E00"/>
              </a:solidFill>
              <a:ln w="0">
                <a:solidFill>
                  <a:srgbClr val="DC1E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1" name="Rectangle 324"/>
              <p:cNvSpPr>
                <a:spLocks noChangeArrowheads="1"/>
              </p:cNvSpPr>
              <p:nvPr/>
            </p:nvSpPr>
            <p:spPr bwMode="auto">
              <a:xfrm>
                <a:off x="1450219" y="2312347"/>
                <a:ext cx="1926" cy="196486"/>
              </a:xfrm>
              <a:prstGeom prst="rect">
                <a:avLst/>
              </a:prstGeom>
              <a:solidFill>
                <a:srgbClr val="D3DEDD"/>
              </a:solidFill>
              <a:ln w="0">
                <a:solidFill>
                  <a:srgbClr val="D3DEDD"/>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2" name="Rectangle 325"/>
              <p:cNvSpPr>
                <a:spLocks noChangeArrowheads="1"/>
              </p:cNvSpPr>
              <p:nvPr/>
            </p:nvSpPr>
            <p:spPr bwMode="auto">
              <a:xfrm>
                <a:off x="1450219" y="2312347"/>
                <a:ext cx="21190" cy="196486"/>
              </a:xfrm>
              <a:prstGeom prst="rect">
                <a:avLst/>
              </a:prstGeom>
              <a:solidFill>
                <a:srgbClr val="DC1E00"/>
              </a:solidFill>
              <a:ln w="0">
                <a:solidFill>
                  <a:srgbClr val="DC1E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3" name="Freeform 326"/>
              <p:cNvSpPr>
                <a:spLocks/>
              </p:cNvSpPr>
              <p:nvPr/>
            </p:nvSpPr>
            <p:spPr bwMode="auto">
              <a:xfrm>
                <a:off x="1920242" y="2146682"/>
                <a:ext cx="44305" cy="32748"/>
              </a:xfrm>
              <a:custGeom>
                <a:avLst/>
                <a:gdLst>
                  <a:gd name="T0" fmla="*/ 11 w 23"/>
                  <a:gd name="T1" fmla="*/ 0 h 17"/>
                  <a:gd name="T2" fmla="*/ 23 w 23"/>
                  <a:gd name="T3" fmla="*/ 17 h 17"/>
                  <a:gd name="T4" fmla="*/ 0 w 23"/>
                  <a:gd name="T5" fmla="*/ 17 h 17"/>
                  <a:gd name="T6" fmla="*/ 11 w 23"/>
                  <a:gd name="T7" fmla="*/ 0 h 17"/>
                </a:gdLst>
                <a:ahLst/>
                <a:cxnLst>
                  <a:cxn ang="0">
                    <a:pos x="T0" y="T1"/>
                  </a:cxn>
                  <a:cxn ang="0">
                    <a:pos x="T2" y="T3"/>
                  </a:cxn>
                  <a:cxn ang="0">
                    <a:pos x="T4" y="T5"/>
                  </a:cxn>
                  <a:cxn ang="0">
                    <a:pos x="T6" y="T7"/>
                  </a:cxn>
                </a:cxnLst>
                <a:rect l="0" t="0" r="r" b="b"/>
                <a:pathLst>
                  <a:path w="23" h="17">
                    <a:moveTo>
                      <a:pt x="11" y="0"/>
                    </a:moveTo>
                    <a:lnTo>
                      <a:pt x="23" y="17"/>
                    </a:lnTo>
                    <a:lnTo>
                      <a:pt x="0" y="17"/>
                    </a:lnTo>
                    <a:lnTo>
                      <a:pt x="11" y="0"/>
                    </a:lnTo>
                    <a:close/>
                  </a:path>
                </a:pathLst>
              </a:custGeom>
              <a:solidFill>
                <a:srgbClr val="FFFFFF"/>
              </a:solidFill>
              <a:ln w="0">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4" name="Freeform 327"/>
              <p:cNvSpPr>
                <a:spLocks/>
              </p:cNvSpPr>
              <p:nvPr/>
            </p:nvSpPr>
            <p:spPr bwMode="auto">
              <a:xfrm>
                <a:off x="1941431" y="2146682"/>
                <a:ext cx="44305" cy="32748"/>
              </a:xfrm>
              <a:custGeom>
                <a:avLst/>
                <a:gdLst>
                  <a:gd name="T0" fmla="*/ 12 w 23"/>
                  <a:gd name="T1" fmla="*/ 0 h 17"/>
                  <a:gd name="T2" fmla="*/ 23 w 23"/>
                  <a:gd name="T3" fmla="*/ 17 h 17"/>
                  <a:gd name="T4" fmla="*/ 0 w 23"/>
                  <a:gd name="T5" fmla="*/ 17 h 17"/>
                  <a:gd name="T6" fmla="*/ 12 w 23"/>
                  <a:gd name="T7" fmla="*/ 0 h 17"/>
                </a:gdLst>
                <a:ahLst/>
                <a:cxnLst>
                  <a:cxn ang="0">
                    <a:pos x="T0" y="T1"/>
                  </a:cxn>
                  <a:cxn ang="0">
                    <a:pos x="T2" y="T3"/>
                  </a:cxn>
                  <a:cxn ang="0">
                    <a:pos x="T4" y="T5"/>
                  </a:cxn>
                  <a:cxn ang="0">
                    <a:pos x="T6" y="T7"/>
                  </a:cxn>
                </a:cxnLst>
                <a:rect l="0" t="0" r="r" b="b"/>
                <a:pathLst>
                  <a:path w="23" h="17">
                    <a:moveTo>
                      <a:pt x="12" y="0"/>
                    </a:moveTo>
                    <a:lnTo>
                      <a:pt x="23" y="17"/>
                    </a:lnTo>
                    <a:lnTo>
                      <a:pt x="0" y="17"/>
                    </a:lnTo>
                    <a:lnTo>
                      <a:pt x="12" y="0"/>
                    </a:lnTo>
                    <a:close/>
                  </a:path>
                </a:pathLst>
              </a:custGeom>
              <a:solidFill>
                <a:srgbClr val="FFFFFF"/>
              </a:solidFill>
              <a:ln w="0">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5" name="Freeform 328"/>
              <p:cNvSpPr>
                <a:spLocks/>
              </p:cNvSpPr>
              <p:nvPr/>
            </p:nvSpPr>
            <p:spPr bwMode="auto">
              <a:xfrm>
                <a:off x="1823926" y="2027249"/>
                <a:ext cx="73200" cy="26969"/>
              </a:xfrm>
              <a:custGeom>
                <a:avLst/>
                <a:gdLst>
                  <a:gd name="T0" fmla="*/ 0 w 38"/>
                  <a:gd name="T1" fmla="*/ 0 h 14"/>
                  <a:gd name="T2" fmla="*/ 38 w 38"/>
                  <a:gd name="T3" fmla="*/ 0 h 14"/>
                  <a:gd name="T4" fmla="*/ 19 w 38"/>
                  <a:gd name="T5" fmla="*/ 14 h 14"/>
                  <a:gd name="T6" fmla="*/ 0 w 38"/>
                  <a:gd name="T7" fmla="*/ 0 h 14"/>
                </a:gdLst>
                <a:ahLst/>
                <a:cxnLst>
                  <a:cxn ang="0">
                    <a:pos x="T0" y="T1"/>
                  </a:cxn>
                  <a:cxn ang="0">
                    <a:pos x="T2" y="T3"/>
                  </a:cxn>
                  <a:cxn ang="0">
                    <a:pos x="T4" y="T5"/>
                  </a:cxn>
                  <a:cxn ang="0">
                    <a:pos x="T6" y="T7"/>
                  </a:cxn>
                </a:cxnLst>
                <a:rect l="0" t="0" r="r" b="b"/>
                <a:pathLst>
                  <a:path w="38" h="14">
                    <a:moveTo>
                      <a:pt x="0" y="0"/>
                    </a:moveTo>
                    <a:lnTo>
                      <a:pt x="38" y="0"/>
                    </a:lnTo>
                    <a:lnTo>
                      <a:pt x="19" y="14"/>
                    </a:lnTo>
                    <a:lnTo>
                      <a:pt x="0" y="0"/>
                    </a:lnTo>
                    <a:close/>
                  </a:path>
                </a:pathLst>
              </a:custGeom>
              <a:solidFill>
                <a:srgbClr val="FF8107"/>
              </a:solidFill>
              <a:ln w="0">
                <a:solidFill>
                  <a:srgbClr val="FF810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6" name="Freeform 329"/>
              <p:cNvSpPr>
                <a:spLocks/>
              </p:cNvSpPr>
              <p:nvPr/>
            </p:nvSpPr>
            <p:spPr bwMode="auto">
              <a:xfrm>
                <a:off x="1823926" y="2054218"/>
                <a:ext cx="73200" cy="261981"/>
              </a:xfrm>
              <a:custGeom>
                <a:avLst/>
                <a:gdLst>
                  <a:gd name="T0" fmla="*/ 0 w 38"/>
                  <a:gd name="T1" fmla="*/ 0 h 136"/>
                  <a:gd name="T2" fmla="*/ 38 w 38"/>
                  <a:gd name="T3" fmla="*/ 0 h 136"/>
                  <a:gd name="T4" fmla="*/ 21 w 38"/>
                  <a:gd name="T5" fmla="*/ 136 h 136"/>
                  <a:gd name="T6" fmla="*/ 0 w 38"/>
                  <a:gd name="T7" fmla="*/ 0 h 136"/>
                </a:gdLst>
                <a:ahLst/>
                <a:cxnLst>
                  <a:cxn ang="0">
                    <a:pos x="T0" y="T1"/>
                  </a:cxn>
                  <a:cxn ang="0">
                    <a:pos x="T2" y="T3"/>
                  </a:cxn>
                  <a:cxn ang="0">
                    <a:pos x="T4" y="T5"/>
                  </a:cxn>
                  <a:cxn ang="0">
                    <a:pos x="T6" y="T7"/>
                  </a:cxn>
                </a:cxnLst>
                <a:rect l="0" t="0" r="r" b="b"/>
                <a:pathLst>
                  <a:path w="38" h="136">
                    <a:moveTo>
                      <a:pt x="0" y="0"/>
                    </a:moveTo>
                    <a:lnTo>
                      <a:pt x="38" y="0"/>
                    </a:lnTo>
                    <a:lnTo>
                      <a:pt x="21" y="136"/>
                    </a:lnTo>
                    <a:lnTo>
                      <a:pt x="0" y="0"/>
                    </a:lnTo>
                    <a:close/>
                  </a:path>
                </a:pathLst>
              </a:custGeom>
              <a:solidFill>
                <a:srgbClr val="DDC300"/>
              </a:solidFill>
              <a:ln w="0">
                <a:solidFill>
                  <a:srgbClr val="DDC3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7" name="Freeform 330"/>
              <p:cNvSpPr>
                <a:spLocks/>
              </p:cNvSpPr>
              <p:nvPr/>
            </p:nvSpPr>
            <p:spPr bwMode="auto">
              <a:xfrm>
                <a:off x="1841263" y="2054218"/>
                <a:ext cx="38526" cy="52011"/>
              </a:xfrm>
              <a:custGeom>
                <a:avLst/>
                <a:gdLst>
                  <a:gd name="T0" fmla="*/ 10 w 20"/>
                  <a:gd name="T1" fmla="*/ 0 h 27"/>
                  <a:gd name="T2" fmla="*/ 20 w 20"/>
                  <a:gd name="T3" fmla="*/ 13 h 27"/>
                  <a:gd name="T4" fmla="*/ 16 w 20"/>
                  <a:gd name="T5" fmla="*/ 27 h 27"/>
                  <a:gd name="T6" fmla="*/ 4 w 20"/>
                  <a:gd name="T7" fmla="*/ 27 h 27"/>
                  <a:gd name="T8" fmla="*/ 0 w 20"/>
                  <a:gd name="T9" fmla="*/ 17 h 27"/>
                  <a:gd name="T10" fmla="*/ 10 w 20"/>
                  <a:gd name="T11" fmla="*/ 0 h 27"/>
                </a:gdLst>
                <a:ahLst/>
                <a:cxnLst>
                  <a:cxn ang="0">
                    <a:pos x="T0" y="T1"/>
                  </a:cxn>
                  <a:cxn ang="0">
                    <a:pos x="T2" y="T3"/>
                  </a:cxn>
                  <a:cxn ang="0">
                    <a:pos x="T4" y="T5"/>
                  </a:cxn>
                  <a:cxn ang="0">
                    <a:pos x="T6" y="T7"/>
                  </a:cxn>
                  <a:cxn ang="0">
                    <a:pos x="T8" y="T9"/>
                  </a:cxn>
                  <a:cxn ang="0">
                    <a:pos x="T10" y="T11"/>
                  </a:cxn>
                </a:cxnLst>
                <a:rect l="0" t="0" r="r" b="b"/>
                <a:pathLst>
                  <a:path w="20" h="27">
                    <a:moveTo>
                      <a:pt x="10" y="0"/>
                    </a:moveTo>
                    <a:lnTo>
                      <a:pt x="20" y="13"/>
                    </a:lnTo>
                    <a:lnTo>
                      <a:pt x="16" y="27"/>
                    </a:lnTo>
                    <a:lnTo>
                      <a:pt x="4" y="27"/>
                    </a:lnTo>
                    <a:lnTo>
                      <a:pt x="0" y="17"/>
                    </a:lnTo>
                    <a:lnTo>
                      <a:pt x="10" y="0"/>
                    </a:lnTo>
                    <a:close/>
                  </a:path>
                </a:pathLst>
              </a:custGeom>
              <a:solidFill>
                <a:srgbClr val="67297A"/>
              </a:solidFill>
              <a:ln w="0">
                <a:solidFill>
                  <a:srgbClr val="902DED"/>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8" name="Freeform 331"/>
              <p:cNvSpPr>
                <a:spLocks/>
              </p:cNvSpPr>
              <p:nvPr/>
            </p:nvSpPr>
            <p:spPr bwMode="auto">
              <a:xfrm>
                <a:off x="1839336" y="2106229"/>
                <a:ext cx="44305" cy="209970"/>
              </a:xfrm>
              <a:custGeom>
                <a:avLst/>
                <a:gdLst>
                  <a:gd name="T0" fmla="*/ 5 w 23"/>
                  <a:gd name="T1" fmla="*/ 0 h 109"/>
                  <a:gd name="T2" fmla="*/ 17 w 23"/>
                  <a:gd name="T3" fmla="*/ 0 h 109"/>
                  <a:gd name="T4" fmla="*/ 23 w 23"/>
                  <a:gd name="T5" fmla="*/ 32 h 109"/>
                  <a:gd name="T6" fmla="*/ 13 w 23"/>
                  <a:gd name="T7" fmla="*/ 109 h 109"/>
                  <a:gd name="T8" fmla="*/ 0 w 23"/>
                  <a:gd name="T9" fmla="*/ 26 h 109"/>
                  <a:gd name="T10" fmla="*/ 5 w 23"/>
                  <a:gd name="T11" fmla="*/ 0 h 109"/>
                </a:gdLst>
                <a:ahLst/>
                <a:cxnLst>
                  <a:cxn ang="0">
                    <a:pos x="T0" y="T1"/>
                  </a:cxn>
                  <a:cxn ang="0">
                    <a:pos x="T2" y="T3"/>
                  </a:cxn>
                  <a:cxn ang="0">
                    <a:pos x="T4" y="T5"/>
                  </a:cxn>
                  <a:cxn ang="0">
                    <a:pos x="T6" y="T7"/>
                  </a:cxn>
                  <a:cxn ang="0">
                    <a:pos x="T8" y="T9"/>
                  </a:cxn>
                  <a:cxn ang="0">
                    <a:pos x="T10" y="T11"/>
                  </a:cxn>
                </a:cxnLst>
                <a:rect l="0" t="0" r="r" b="b"/>
                <a:pathLst>
                  <a:path w="23" h="109">
                    <a:moveTo>
                      <a:pt x="5" y="0"/>
                    </a:moveTo>
                    <a:lnTo>
                      <a:pt x="17" y="0"/>
                    </a:lnTo>
                    <a:lnTo>
                      <a:pt x="23" y="32"/>
                    </a:lnTo>
                    <a:lnTo>
                      <a:pt x="13" y="109"/>
                    </a:lnTo>
                    <a:lnTo>
                      <a:pt x="0" y="26"/>
                    </a:lnTo>
                    <a:lnTo>
                      <a:pt x="5" y="0"/>
                    </a:lnTo>
                    <a:close/>
                  </a:path>
                </a:pathLst>
              </a:custGeom>
              <a:solidFill>
                <a:srgbClr val="6F2D98"/>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9" name="Freeform 332"/>
              <p:cNvSpPr>
                <a:spLocks/>
              </p:cNvSpPr>
              <p:nvPr/>
            </p:nvSpPr>
            <p:spPr bwMode="auto">
              <a:xfrm>
                <a:off x="1823926" y="2027249"/>
                <a:ext cx="36600" cy="67422"/>
              </a:xfrm>
              <a:custGeom>
                <a:avLst/>
                <a:gdLst>
                  <a:gd name="T0" fmla="*/ 0 w 19"/>
                  <a:gd name="T1" fmla="*/ 0 h 35"/>
                  <a:gd name="T2" fmla="*/ 19 w 19"/>
                  <a:gd name="T3" fmla="*/ 14 h 35"/>
                  <a:gd name="T4" fmla="*/ 8 w 19"/>
                  <a:gd name="T5" fmla="*/ 35 h 35"/>
                  <a:gd name="T6" fmla="*/ 0 w 19"/>
                  <a:gd name="T7" fmla="*/ 14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19" y="14"/>
                    </a:lnTo>
                    <a:lnTo>
                      <a:pt x="8" y="35"/>
                    </a:lnTo>
                    <a:lnTo>
                      <a:pt x="0" y="14"/>
                    </a:lnTo>
                    <a:lnTo>
                      <a:pt x="0" y="0"/>
                    </a:lnTo>
                    <a:close/>
                  </a:path>
                </a:pathLst>
              </a:custGeom>
              <a:solidFill>
                <a:srgbClr val="FFFFFF"/>
              </a:solidFill>
              <a:ln w="0">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0" name="Freeform 333"/>
              <p:cNvSpPr>
                <a:spLocks/>
              </p:cNvSpPr>
              <p:nvPr/>
            </p:nvSpPr>
            <p:spPr bwMode="auto">
              <a:xfrm>
                <a:off x="1860526" y="2027249"/>
                <a:ext cx="36600" cy="67422"/>
              </a:xfrm>
              <a:custGeom>
                <a:avLst/>
                <a:gdLst>
                  <a:gd name="T0" fmla="*/ 19 w 19"/>
                  <a:gd name="T1" fmla="*/ 0 h 35"/>
                  <a:gd name="T2" fmla="*/ 19 w 19"/>
                  <a:gd name="T3" fmla="*/ 14 h 35"/>
                  <a:gd name="T4" fmla="*/ 13 w 19"/>
                  <a:gd name="T5" fmla="*/ 35 h 35"/>
                  <a:gd name="T6" fmla="*/ 0 w 19"/>
                  <a:gd name="T7" fmla="*/ 14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19" y="14"/>
                    </a:lnTo>
                    <a:lnTo>
                      <a:pt x="13" y="35"/>
                    </a:lnTo>
                    <a:lnTo>
                      <a:pt x="0" y="14"/>
                    </a:lnTo>
                    <a:lnTo>
                      <a:pt x="19" y="0"/>
                    </a:lnTo>
                    <a:close/>
                  </a:path>
                </a:pathLst>
              </a:custGeom>
              <a:solidFill>
                <a:srgbClr val="FFFFFF"/>
              </a:solidFill>
              <a:ln w="0">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2" name="Freeform 335"/>
              <p:cNvSpPr>
                <a:spLocks/>
              </p:cNvSpPr>
              <p:nvPr/>
            </p:nvSpPr>
            <p:spPr bwMode="auto">
              <a:xfrm>
                <a:off x="2226527" y="1576488"/>
                <a:ext cx="75127" cy="144475"/>
              </a:xfrm>
              <a:custGeom>
                <a:avLst/>
                <a:gdLst>
                  <a:gd name="T0" fmla="*/ 6 w 39"/>
                  <a:gd name="T1" fmla="*/ 0 h 75"/>
                  <a:gd name="T2" fmla="*/ 10 w 39"/>
                  <a:gd name="T3" fmla="*/ 0 h 75"/>
                  <a:gd name="T4" fmla="*/ 12 w 39"/>
                  <a:gd name="T5" fmla="*/ 2 h 75"/>
                  <a:gd name="T6" fmla="*/ 14 w 39"/>
                  <a:gd name="T7" fmla="*/ 6 h 75"/>
                  <a:gd name="T8" fmla="*/ 14 w 39"/>
                  <a:gd name="T9" fmla="*/ 6 h 75"/>
                  <a:gd name="T10" fmla="*/ 14 w 39"/>
                  <a:gd name="T11" fmla="*/ 6 h 75"/>
                  <a:gd name="T12" fmla="*/ 14 w 39"/>
                  <a:gd name="T13" fmla="*/ 36 h 75"/>
                  <a:gd name="T14" fmla="*/ 19 w 39"/>
                  <a:gd name="T15" fmla="*/ 35 h 75"/>
                  <a:gd name="T16" fmla="*/ 27 w 39"/>
                  <a:gd name="T17" fmla="*/ 36 h 75"/>
                  <a:gd name="T18" fmla="*/ 31 w 39"/>
                  <a:gd name="T19" fmla="*/ 38 h 75"/>
                  <a:gd name="T20" fmla="*/ 37 w 39"/>
                  <a:gd name="T21" fmla="*/ 42 h 75"/>
                  <a:gd name="T22" fmla="*/ 39 w 39"/>
                  <a:gd name="T23" fmla="*/ 48 h 75"/>
                  <a:gd name="T24" fmla="*/ 39 w 39"/>
                  <a:gd name="T25" fmla="*/ 54 h 75"/>
                  <a:gd name="T26" fmla="*/ 39 w 39"/>
                  <a:gd name="T27" fmla="*/ 56 h 75"/>
                  <a:gd name="T28" fmla="*/ 39 w 39"/>
                  <a:gd name="T29" fmla="*/ 56 h 75"/>
                  <a:gd name="T30" fmla="*/ 39 w 39"/>
                  <a:gd name="T31" fmla="*/ 75 h 75"/>
                  <a:gd name="T32" fmla="*/ 0 w 39"/>
                  <a:gd name="T33" fmla="*/ 75 h 75"/>
                  <a:gd name="T34" fmla="*/ 0 w 39"/>
                  <a:gd name="T35" fmla="*/ 6 h 75"/>
                  <a:gd name="T36" fmla="*/ 0 w 39"/>
                  <a:gd name="T37" fmla="*/ 6 h 75"/>
                  <a:gd name="T38" fmla="*/ 0 w 39"/>
                  <a:gd name="T39" fmla="*/ 6 h 75"/>
                  <a:gd name="T40" fmla="*/ 0 w 39"/>
                  <a:gd name="T41" fmla="*/ 2 h 75"/>
                  <a:gd name="T42" fmla="*/ 4 w 39"/>
                  <a:gd name="T43" fmla="*/ 0 h 75"/>
                  <a:gd name="T44" fmla="*/ 6 w 39"/>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75">
                    <a:moveTo>
                      <a:pt x="6" y="0"/>
                    </a:moveTo>
                    <a:lnTo>
                      <a:pt x="10" y="0"/>
                    </a:lnTo>
                    <a:lnTo>
                      <a:pt x="12" y="2"/>
                    </a:lnTo>
                    <a:lnTo>
                      <a:pt x="14" y="6"/>
                    </a:lnTo>
                    <a:lnTo>
                      <a:pt x="14" y="6"/>
                    </a:lnTo>
                    <a:lnTo>
                      <a:pt x="14" y="6"/>
                    </a:lnTo>
                    <a:lnTo>
                      <a:pt x="14" y="36"/>
                    </a:lnTo>
                    <a:lnTo>
                      <a:pt x="19" y="35"/>
                    </a:lnTo>
                    <a:lnTo>
                      <a:pt x="27" y="36"/>
                    </a:lnTo>
                    <a:lnTo>
                      <a:pt x="31" y="38"/>
                    </a:lnTo>
                    <a:lnTo>
                      <a:pt x="37" y="42"/>
                    </a:lnTo>
                    <a:lnTo>
                      <a:pt x="39" y="48"/>
                    </a:lnTo>
                    <a:lnTo>
                      <a:pt x="39" y="54"/>
                    </a:lnTo>
                    <a:lnTo>
                      <a:pt x="39" y="56"/>
                    </a:lnTo>
                    <a:lnTo>
                      <a:pt x="39" y="56"/>
                    </a:lnTo>
                    <a:lnTo>
                      <a:pt x="39" y="75"/>
                    </a:lnTo>
                    <a:lnTo>
                      <a:pt x="0" y="75"/>
                    </a:lnTo>
                    <a:lnTo>
                      <a:pt x="0" y="6"/>
                    </a:lnTo>
                    <a:lnTo>
                      <a:pt x="0" y="6"/>
                    </a:lnTo>
                    <a:lnTo>
                      <a:pt x="0" y="6"/>
                    </a:lnTo>
                    <a:lnTo>
                      <a:pt x="0" y="2"/>
                    </a:lnTo>
                    <a:lnTo>
                      <a:pt x="4" y="0"/>
                    </a:lnTo>
                    <a:lnTo>
                      <a:pt x="6" y="0"/>
                    </a:lnTo>
                    <a:close/>
                  </a:path>
                </a:pathLst>
              </a:custGeom>
              <a:solidFill>
                <a:srgbClr val="FE2905"/>
              </a:solidFill>
              <a:ln w="0">
                <a:solidFill>
                  <a:srgbClr val="FE29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3" name="Rectangle 336"/>
              <p:cNvSpPr>
                <a:spLocks noChangeArrowheads="1"/>
              </p:cNvSpPr>
              <p:nvPr/>
            </p:nvSpPr>
            <p:spPr bwMode="auto">
              <a:xfrm>
                <a:off x="1586988" y="2427926"/>
                <a:ext cx="32748" cy="36600"/>
              </a:xfrm>
              <a:prstGeom prst="rect">
                <a:avLst/>
              </a:prstGeom>
              <a:solidFill>
                <a:srgbClr val="BB0A00"/>
              </a:solidFill>
              <a:ln w="0">
                <a:solidFill>
                  <a:srgbClr val="BB0A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4" name="Freeform 337"/>
              <p:cNvSpPr>
                <a:spLocks/>
              </p:cNvSpPr>
              <p:nvPr/>
            </p:nvSpPr>
            <p:spPr bwMode="auto">
              <a:xfrm>
                <a:off x="2552076" y="2160166"/>
                <a:ext cx="80906" cy="132917"/>
              </a:xfrm>
              <a:custGeom>
                <a:avLst/>
                <a:gdLst>
                  <a:gd name="T0" fmla="*/ 15 w 42"/>
                  <a:gd name="T1" fmla="*/ 0 h 69"/>
                  <a:gd name="T2" fmla="*/ 17 w 42"/>
                  <a:gd name="T3" fmla="*/ 14 h 69"/>
                  <a:gd name="T4" fmla="*/ 42 w 42"/>
                  <a:gd name="T5" fmla="*/ 18 h 69"/>
                  <a:gd name="T6" fmla="*/ 37 w 42"/>
                  <a:gd name="T7" fmla="*/ 52 h 69"/>
                  <a:gd name="T8" fmla="*/ 17 w 42"/>
                  <a:gd name="T9" fmla="*/ 69 h 69"/>
                  <a:gd name="T10" fmla="*/ 4 w 42"/>
                  <a:gd name="T11" fmla="*/ 52 h 69"/>
                  <a:gd name="T12" fmla="*/ 10 w 42"/>
                  <a:gd name="T13" fmla="*/ 29 h 69"/>
                  <a:gd name="T14" fmla="*/ 10 w 42"/>
                  <a:gd name="T15" fmla="*/ 25 h 69"/>
                  <a:gd name="T16" fmla="*/ 10 w 42"/>
                  <a:gd name="T17" fmla="*/ 20 h 69"/>
                  <a:gd name="T18" fmla="*/ 10 w 42"/>
                  <a:gd name="T19" fmla="*/ 16 h 69"/>
                  <a:gd name="T20" fmla="*/ 8 w 42"/>
                  <a:gd name="T21" fmla="*/ 10 h 69"/>
                  <a:gd name="T22" fmla="*/ 6 w 42"/>
                  <a:gd name="T23" fmla="*/ 6 h 69"/>
                  <a:gd name="T24" fmla="*/ 0 w 42"/>
                  <a:gd name="T25" fmla="*/ 2 h 69"/>
                  <a:gd name="T26" fmla="*/ 15 w 42"/>
                  <a:gd name="T2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69">
                    <a:moveTo>
                      <a:pt x="15" y="0"/>
                    </a:moveTo>
                    <a:lnTo>
                      <a:pt x="17" y="14"/>
                    </a:lnTo>
                    <a:lnTo>
                      <a:pt x="42" y="18"/>
                    </a:lnTo>
                    <a:lnTo>
                      <a:pt x="37" y="52"/>
                    </a:lnTo>
                    <a:lnTo>
                      <a:pt x="17" y="69"/>
                    </a:lnTo>
                    <a:lnTo>
                      <a:pt x="4" y="52"/>
                    </a:lnTo>
                    <a:lnTo>
                      <a:pt x="10" y="29"/>
                    </a:lnTo>
                    <a:lnTo>
                      <a:pt x="10" y="25"/>
                    </a:lnTo>
                    <a:lnTo>
                      <a:pt x="10" y="20"/>
                    </a:lnTo>
                    <a:lnTo>
                      <a:pt x="10" y="16"/>
                    </a:lnTo>
                    <a:lnTo>
                      <a:pt x="8" y="10"/>
                    </a:lnTo>
                    <a:lnTo>
                      <a:pt x="6" y="6"/>
                    </a:lnTo>
                    <a:lnTo>
                      <a:pt x="0" y="2"/>
                    </a:lnTo>
                    <a:lnTo>
                      <a:pt x="15" y="0"/>
                    </a:lnTo>
                    <a:close/>
                  </a:path>
                </a:pathLst>
              </a:custGeom>
              <a:solidFill>
                <a:srgbClr val="FEE3A1"/>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5" name="Freeform 338"/>
              <p:cNvSpPr>
                <a:spLocks/>
              </p:cNvSpPr>
              <p:nvPr/>
            </p:nvSpPr>
            <p:spPr bwMode="auto">
              <a:xfrm>
                <a:off x="1157417" y="2142829"/>
                <a:ext cx="88611" cy="148328"/>
              </a:xfrm>
              <a:custGeom>
                <a:avLst/>
                <a:gdLst>
                  <a:gd name="T0" fmla="*/ 31 w 46"/>
                  <a:gd name="T1" fmla="*/ 0 h 77"/>
                  <a:gd name="T2" fmla="*/ 46 w 46"/>
                  <a:gd name="T3" fmla="*/ 5 h 77"/>
                  <a:gd name="T4" fmla="*/ 41 w 46"/>
                  <a:gd name="T5" fmla="*/ 9 h 77"/>
                  <a:gd name="T6" fmla="*/ 37 w 46"/>
                  <a:gd name="T7" fmla="*/ 13 h 77"/>
                  <a:gd name="T8" fmla="*/ 35 w 46"/>
                  <a:gd name="T9" fmla="*/ 17 h 77"/>
                  <a:gd name="T10" fmla="*/ 33 w 46"/>
                  <a:gd name="T11" fmla="*/ 23 h 77"/>
                  <a:gd name="T12" fmla="*/ 33 w 46"/>
                  <a:gd name="T13" fmla="*/ 27 h 77"/>
                  <a:gd name="T14" fmla="*/ 31 w 46"/>
                  <a:gd name="T15" fmla="*/ 32 h 77"/>
                  <a:gd name="T16" fmla="*/ 31 w 46"/>
                  <a:gd name="T17" fmla="*/ 57 h 77"/>
                  <a:gd name="T18" fmla="*/ 16 w 46"/>
                  <a:gd name="T19" fmla="*/ 77 h 77"/>
                  <a:gd name="T20" fmla="*/ 0 w 46"/>
                  <a:gd name="T21" fmla="*/ 57 h 77"/>
                  <a:gd name="T22" fmla="*/ 0 w 46"/>
                  <a:gd name="T23" fmla="*/ 13 h 77"/>
                  <a:gd name="T24" fmla="*/ 27 w 46"/>
                  <a:gd name="T25" fmla="*/ 13 h 77"/>
                  <a:gd name="T26" fmla="*/ 31 w 46"/>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7">
                    <a:moveTo>
                      <a:pt x="31" y="0"/>
                    </a:moveTo>
                    <a:lnTo>
                      <a:pt x="46" y="5"/>
                    </a:lnTo>
                    <a:lnTo>
                      <a:pt x="41" y="9"/>
                    </a:lnTo>
                    <a:lnTo>
                      <a:pt x="37" y="13"/>
                    </a:lnTo>
                    <a:lnTo>
                      <a:pt x="35" y="17"/>
                    </a:lnTo>
                    <a:lnTo>
                      <a:pt x="33" y="23"/>
                    </a:lnTo>
                    <a:lnTo>
                      <a:pt x="33" y="27"/>
                    </a:lnTo>
                    <a:lnTo>
                      <a:pt x="31" y="32"/>
                    </a:lnTo>
                    <a:lnTo>
                      <a:pt x="31" y="57"/>
                    </a:lnTo>
                    <a:lnTo>
                      <a:pt x="16" y="77"/>
                    </a:lnTo>
                    <a:lnTo>
                      <a:pt x="0" y="57"/>
                    </a:lnTo>
                    <a:lnTo>
                      <a:pt x="0" y="13"/>
                    </a:lnTo>
                    <a:lnTo>
                      <a:pt x="27" y="13"/>
                    </a:lnTo>
                    <a:lnTo>
                      <a:pt x="31" y="0"/>
                    </a:lnTo>
                    <a:close/>
                  </a:path>
                </a:pathLst>
              </a:custGeom>
              <a:solidFill>
                <a:srgbClr val="F8FF88"/>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6" name="Freeform 339"/>
              <p:cNvSpPr>
                <a:spLocks/>
              </p:cNvSpPr>
              <p:nvPr/>
            </p:nvSpPr>
            <p:spPr bwMode="auto">
              <a:xfrm>
                <a:off x="2492360" y="2050365"/>
                <a:ext cx="40453" cy="73201"/>
              </a:xfrm>
              <a:custGeom>
                <a:avLst/>
                <a:gdLst>
                  <a:gd name="T0" fmla="*/ 21 w 21"/>
                  <a:gd name="T1" fmla="*/ 0 h 38"/>
                  <a:gd name="T2" fmla="*/ 18 w 21"/>
                  <a:gd name="T3" fmla="*/ 38 h 38"/>
                  <a:gd name="T4" fmla="*/ 0 w 21"/>
                  <a:gd name="T5" fmla="*/ 36 h 38"/>
                  <a:gd name="T6" fmla="*/ 6 w 21"/>
                  <a:gd name="T7" fmla="*/ 21 h 38"/>
                  <a:gd name="T8" fmla="*/ 14 w 21"/>
                  <a:gd name="T9" fmla="*/ 9 h 38"/>
                  <a:gd name="T10" fmla="*/ 20 w 21"/>
                  <a:gd name="T11" fmla="*/ 2 h 38"/>
                  <a:gd name="T12" fmla="*/ 21 w 2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21" y="0"/>
                    </a:moveTo>
                    <a:lnTo>
                      <a:pt x="18" y="38"/>
                    </a:lnTo>
                    <a:lnTo>
                      <a:pt x="0" y="36"/>
                    </a:lnTo>
                    <a:lnTo>
                      <a:pt x="6" y="21"/>
                    </a:lnTo>
                    <a:lnTo>
                      <a:pt x="14" y="9"/>
                    </a:lnTo>
                    <a:lnTo>
                      <a:pt x="20" y="2"/>
                    </a:lnTo>
                    <a:lnTo>
                      <a:pt x="21" y="0"/>
                    </a:lnTo>
                    <a:close/>
                  </a:path>
                </a:pathLst>
              </a:custGeom>
              <a:solidFill>
                <a:srgbClr val="FBC005"/>
              </a:solidFill>
              <a:ln w="0">
                <a:solidFill>
                  <a:srgbClr val="FBC0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7" name="Freeform 340"/>
              <p:cNvSpPr>
                <a:spLocks/>
              </p:cNvSpPr>
              <p:nvPr/>
            </p:nvSpPr>
            <p:spPr bwMode="auto">
              <a:xfrm>
                <a:off x="2500066" y="2002207"/>
                <a:ext cx="196485" cy="217676"/>
              </a:xfrm>
              <a:custGeom>
                <a:avLst/>
                <a:gdLst>
                  <a:gd name="T0" fmla="*/ 21 w 102"/>
                  <a:gd name="T1" fmla="*/ 0 h 113"/>
                  <a:gd name="T2" fmla="*/ 102 w 102"/>
                  <a:gd name="T3" fmla="*/ 15 h 113"/>
                  <a:gd name="T4" fmla="*/ 90 w 102"/>
                  <a:gd name="T5" fmla="*/ 71 h 113"/>
                  <a:gd name="T6" fmla="*/ 90 w 102"/>
                  <a:gd name="T7" fmla="*/ 73 h 113"/>
                  <a:gd name="T8" fmla="*/ 81 w 102"/>
                  <a:gd name="T9" fmla="*/ 92 h 113"/>
                  <a:gd name="T10" fmla="*/ 65 w 102"/>
                  <a:gd name="T11" fmla="*/ 105 h 113"/>
                  <a:gd name="T12" fmla="*/ 46 w 102"/>
                  <a:gd name="T13" fmla="*/ 111 h 113"/>
                  <a:gd name="T14" fmla="*/ 23 w 102"/>
                  <a:gd name="T15" fmla="*/ 113 h 113"/>
                  <a:gd name="T16" fmla="*/ 0 w 102"/>
                  <a:gd name="T17" fmla="*/ 109 h 113"/>
                  <a:gd name="T18" fmla="*/ 0 w 102"/>
                  <a:gd name="T19" fmla="*/ 105 h 113"/>
                  <a:gd name="T20" fmla="*/ 6 w 102"/>
                  <a:gd name="T21" fmla="*/ 75 h 113"/>
                  <a:gd name="T22" fmla="*/ 16 w 102"/>
                  <a:gd name="T23" fmla="*/ 34 h 113"/>
                  <a:gd name="T24" fmla="*/ 21 w 102"/>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3">
                    <a:moveTo>
                      <a:pt x="21" y="0"/>
                    </a:moveTo>
                    <a:lnTo>
                      <a:pt x="102" y="15"/>
                    </a:lnTo>
                    <a:lnTo>
                      <a:pt x="90" y="71"/>
                    </a:lnTo>
                    <a:lnTo>
                      <a:pt x="90" y="73"/>
                    </a:lnTo>
                    <a:lnTo>
                      <a:pt x="81" y="92"/>
                    </a:lnTo>
                    <a:lnTo>
                      <a:pt x="65" y="105"/>
                    </a:lnTo>
                    <a:lnTo>
                      <a:pt x="46" y="111"/>
                    </a:lnTo>
                    <a:lnTo>
                      <a:pt x="23" y="113"/>
                    </a:lnTo>
                    <a:lnTo>
                      <a:pt x="0" y="109"/>
                    </a:lnTo>
                    <a:lnTo>
                      <a:pt x="0" y="105"/>
                    </a:lnTo>
                    <a:lnTo>
                      <a:pt x="6" y="75"/>
                    </a:lnTo>
                    <a:lnTo>
                      <a:pt x="16" y="34"/>
                    </a:lnTo>
                    <a:lnTo>
                      <a:pt x="21" y="0"/>
                    </a:lnTo>
                    <a:close/>
                  </a:path>
                </a:pathLst>
              </a:custGeom>
              <a:solidFill>
                <a:srgbClr val="FEE3A1"/>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8" name="Freeform 341"/>
              <p:cNvSpPr>
                <a:spLocks/>
              </p:cNvSpPr>
              <p:nvPr/>
            </p:nvSpPr>
            <p:spPr bwMode="auto">
              <a:xfrm>
                <a:off x="2559782" y="2083113"/>
                <a:ext cx="15411" cy="15411"/>
              </a:xfrm>
              <a:custGeom>
                <a:avLst/>
                <a:gdLst>
                  <a:gd name="T0" fmla="*/ 4 w 8"/>
                  <a:gd name="T1" fmla="*/ 0 h 8"/>
                  <a:gd name="T2" fmla="*/ 6 w 8"/>
                  <a:gd name="T3" fmla="*/ 2 h 8"/>
                  <a:gd name="T4" fmla="*/ 8 w 8"/>
                  <a:gd name="T5" fmla="*/ 4 h 8"/>
                  <a:gd name="T6" fmla="*/ 6 w 8"/>
                  <a:gd name="T7" fmla="*/ 6 h 8"/>
                  <a:gd name="T8" fmla="*/ 4 w 8"/>
                  <a:gd name="T9" fmla="*/ 8 h 8"/>
                  <a:gd name="T10" fmla="*/ 2 w 8"/>
                  <a:gd name="T11" fmla="*/ 6 h 8"/>
                  <a:gd name="T12" fmla="*/ 0 w 8"/>
                  <a:gd name="T13" fmla="*/ 4 h 8"/>
                  <a:gd name="T14" fmla="*/ 2 w 8"/>
                  <a:gd name="T15" fmla="*/ 2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lnTo>
                      <a:pt x="6" y="2"/>
                    </a:lnTo>
                    <a:lnTo>
                      <a:pt x="8" y="4"/>
                    </a:lnTo>
                    <a:lnTo>
                      <a:pt x="6" y="6"/>
                    </a:lnTo>
                    <a:lnTo>
                      <a:pt x="4" y="8"/>
                    </a:lnTo>
                    <a:lnTo>
                      <a:pt x="2" y="6"/>
                    </a:lnTo>
                    <a:lnTo>
                      <a:pt x="0" y="4"/>
                    </a:lnTo>
                    <a:lnTo>
                      <a:pt x="2" y="2"/>
                    </a:lnTo>
                    <a:lnTo>
                      <a:pt x="4"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9" name="Freeform 342"/>
              <p:cNvSpPr>
                <a:spLocks/>
              </p:cNvSpPr>
              <p:nvPr/>
            </p:nvSpPr>
            <p:spPr bwMode="auto">
              <a:xfrm>
                <a:off x="2500066" y="1957901"/>
                <a:ext cx="240791" cy="265834"/>
              </a:xfrm>
              <a:custGeom>
                <a:avLst/>
                <a:gdLst>
                  <a:gd name="T0" fmla="*/ 71 w 125"/>
                  <a:gd name="T1" fmla="*/ 5 h 138"/>
                  <a:gd name="T2" fmla="*/ 81 w 125"/>
                  <a:gd name="T3" fmla="*/ 9 h 138"/>
                  <a:gd name="T4" fmla="*/ 92 w 125"/>
                  <a:gd name="T5" fmla="*/ 13 h 138"/>
                  <a:gd name="T6" fmla="*/ 100 w 125"/>
                  <a:gd name="T7" fmla="*/ 21 h 138"/>
                  <a:gd name="T8" fmla="*/ 108 w 125"/>
                  <a:gd name="T9" fmla="*/ 27 h 138"/>
                  <a:gd name="T10" fmla="*/ 117 w 125"/>
                  <a:gd name="T11" fmla="*/ 30 h 138"/>
                  <a:gd name="T12" fmla="*/ 125 w 125"/>
                  <a:gd name="T13" fmla="*/ 46 h 138"/>
                  <a:gd name="T14" fmla="*/ 117 w 125"/>
                  <a:gd name="T15" fmla="*/ 67 h 138"/>
                  <a:gd name="T16" fmla="*/ 106 w 125"/>
                  <a:gd name="T17" fmla="*/ 77 h 138"/>
                  <a:gd name="T18" fmla="*/ 98 w 125"/>
                  <a:gd name="T19" fmla="*/ 88 h 138"/>
                  <a:gd name="T20" fmla="*/ 96 w 125"/>
                  <a:gd name="T21" fmla="*/ 98 h 138"/>
                  <a:gd name="T22" fmla="*/ 92 w 125"/>
                  <a:gd name="T23" fmla="*/ 105 h 138"/>
                  <a:gd name="T24" fmla="*/ 83 w 125"/>
                  <a:gd name="T25" fmla="*/ 111 h 138"/>
                  <a:gd name="T26" fmla="*/ 83 w 125"/>
                  <a:gd name="T27" fmla="*/ 111 h 138"/>
                  <a:gd name="T28" fmla="*/ 71 w 125"/>
                  <a:gd name="T29" fmla="*/ 84 h 138"/>
                  <a:gd name="T30" fmla="*/ 65 w 125"/>
                  <a:gd name="T31" fmla="*/ 96 h 138"/>
                  <a:gd name="T32" fmla="*/ 50 w 125"/>
                  <a:gd name="T33" fmla="*/ 128 h 138"/>
                  <a:gd name="T34" fmla="*/ 27 w 125"/>
                  <a:gd name="T35" fmla="*/ 138 h 138"/>
                  <a:gd name="T36" fmla="*/ 8 w 125"/>
                  <a:gd name="T37" fmla="*/ 136 h 138"/>
                  <a:gd name="T38" fmla="*/ 0 w 125"/>
                  <a:gd name="T39" fmla="*/ 132 h 138"/>
                  <a:gd name="T40" fmla="*/ 14 w 125"/>
                  <a:gd name="T41" fmla="*/ 88 h 138"/>
                  <a:gd name="T42" fmla="*/ 19 w 125"/>
                  <a:gd name="T43" fmla="*/ 94 h 138"/>
                  <a:gd name="T44" fmla="*/ 21 w 125"/>
                  <a:gd name="T45" fmla="*/ 101 h 138"/>
                  <a:gd name="T46" fmla="*/ 21 w 125"/>
                  <a:gd name="T47" fmla="*/ 103 h 138"/>
                  <a:gd name="T48" fmla="*/ 46 w 125"/>
                  <a:gd name="T49" fmla="*/ 94 h 138"/>
                  <a:gd name="T50" fmla="*/ 62 w 125"/>
                  <a:gd name="T51" fmla="*/ 69 h 138"/>
                  <a:gd name="T52" fmla="*/ 65 w 125"/>
                  <a:gd name="T53" fmla="*/ 53 h 138"/>
                  <a:gd name="T54" fmla="*/ 56 w 125"/>
                  <a:gd name="T55" fmla="*/ 50 h 138"/>
                  <a:gd name="T56" fmla="*/ 44 w 125"/>
                  <a:gd name="T57" fmla="*/ 48 h 138"/>
                  <a:gd name="T58" fmla="*/ 33 w 125"/>
                  <a:gd name="T59" fmla="*/ 40 h 138"/>
                  <a:gd name="T60" fmla="*/ 23 w 125"/>
                  <a:gd name="T61" fmla="*/ 29 h 138"/>
                  <a:gd name="T62" fmla="*/ 23 w 125"/>
                  <a:gd name="T63" fmla="*/ 23 h 138"/>
                  <a:gd name="T64" fmla="*/ 29 w 125"/>
                  <a:gd name="T65" fmla="*/ 9 h 138"/>
                  <a:gd name="T66" fmla="*/ 58 w 125"/>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38">
                    <a:moveTo>
                      <a:pt x="58" y="0"/>
                    </a:moveTo>
                    <a:lnTo>
                      <a:pt x="71" y="5"/>
                    </a:lnTo>
                    <a:lnTo>
                      <a:pt x="75" y="7"/>
                    </a:lnTo>
                    <a:lnTo>
                      <a:pt x="81" y="9"/>
                    </a:lnTo>
                    <a:lnTo>
                      <a:pt x="87" y="11"/>
                    </a:lnTo>
                    <a:lnTo>
                      <a:pt x="92" y="13"/>
                    </a:lnTo>
                    <a:lnTo>
                      <a:pt x="98" y="17"/>
                    </a:lnTo>
                    <a:lnTo>
                      <a:pt x="100" y="21"/>
                    </a:lnTo>
                    <a:lnTo>
                      <a:pt x="102" y="27"/>
                    </a:lnTo>
                    <a:lnTo>
                      <a:pt x="108" y="27"/>
                    </a:lnTo>
                    <a:lnTo>
                      <a:pt x="113" y="29"/>
                    </a:lnTo>
                    <a:lnTo>
                      <a:pt x="117" y="30"/>
                    </a:lnTo>
                    <a:lnTo>
                      <a:pt x="121" y="34"/>
                    </a:lnTo>
                    <a:lnTo>
                      <a:pt x="125" y="46"/>
                    </a:lnTo>
                    <a:lnTo>
                      <a:pt x="121" y="57"/>
                    </a:lnTo>
                    <a:lnTo>
                      <a:pt x="117" y="67"/>
                    </a:lnTo>
                    <a:lnTo>
                      <a:pt x="112" y="71"/>
                    </a:lnTo>
                    <a:lnTo>
                      <a:pt x="106" y="77"/>
                    </a:lnTo>
                    <a:lnTo>
                      <a:pt x="102" y="82"/>
                    </a:lnTo>
                    <a:lnTo>
                      <a:pt x="98" y="88"/>
                    </a:lnTo>
                    <a:lnTo>
                      <a:pt x="96" y="92"/>
                    </a:lnTo>
                    <a:lnTo>
                      <a:pt x="96" y="98"/>
                    </a:lnTo>
                    <a:lnTo>
                      <a:pt x="94" y="101"/>
                    </a:lnTo>
                    <a:lnTo>
                      <a:pt x="92" y="105"/>
                    </a:lnTo>
                    <a:lnTo>
                      <a:pt x="89" y="109"/>
                    </a:lnTo>
                    <a:lnTo>
                      <a:pt x="83" y="111"/>
                    </a:lnTo>
                    <a:lnTo>
                      <a:pt x="83" y="111"/>
                    </a:lnTo>
                    <a:lnTo>
                      <a:pt x="83" y="111"/>
                    </a:lnTo>
                    <a:lnTo>
                      <a:pt x="75" y="100"/>
                    </a:lnTo>
                    <a:lnTo>
                      <a:pt x="71" y="84"/>
                    </a:lnTo>
                    <a:lnTo>
                      <a:pt x="71" y="73"/>
                    </a:lnTo>
                    <a:lnTo>
                      <a:pt x="65" y="96"/>
                    </a:lnTo>
                    <a:lnTo>
                      <a:pt x="58" y="115"/>
                    </a:lnTo>
                    <a:lnTo>
                      <a:pt x="50" y="128"/>
                    </a:lnTo>
                    <a:lnTo>
                      <a:pt x="39" y="136"/>
                    </a:lnTo>
                    <a:lnTo>
                      <a:pt x="27" y="138"/>
                    </a:lnTo>
                    <a:lnTo>
                      <a:pt x="17" y="138"/>
                    </a:lnTo>
                    <a:lnTo>
                      <a:pt x="8" y="136"/>
                    </a:lnTo>
                    <a:lnTo>
                      <a:pt x="2" y="134"/>
                    </a:lnTo>
                    <a:lnTo>
                      <a:pt x="0" y="132"/>
                    </a:lnTo>
                    <a:lnTo>
                      <a:pt x="10" y="86"/>
                    </a:lnTo>
                    <a:lnTo>
                      <a:pt x="14" y="88"/>
                    </a:lnTo>
                    <a:lnTo>
                      <a:pt x="17" y="90"/>
                    </a:lnTo>
                    <a:lnTo>
                      <a:pt x="19" y="94"/>
                    </a:lnTo>
                    <a:lnTo>
                      <a:pt x="21" y="98"/>
                    </a:lnTo>
                    <a:lnTo>
                      <a:pt x="21" y="101"/>
                    </a:lnTo>
                    <a:lnTo>
                      <a:pt x="21" y="103"/>
                    </a:lnTo>
                    <a:lnTo>
                      <a:pt x="21" y="103"/>
                    </a:lnTo>
                    <a:lnTo>
                      <a:pt x="35" y="101"/>
                    </a:lnTo>
                    <a:lnTo>
                      <a:pt x="46" y="94"/>
                    </a:lnTo>
                    <a:lnTo>
                      <a:pt x="56" y="80"/>
                    </a:lnTo>
                    <a:lnTo>
                      <a:pt x="62" y="69"/>
                    </a:lnTo>
                    <a:lnTo>
                      <a:pt x="65" y="57"/>
                    </a:lnTo>
                    <a:lnTo>
                      <a:pt x="65" y="53"/>
                    </a:lnTo>
                    <a:lnTo>
                      <a:pt x="62" y="52"/>
                    </a:lnTo>
                    <a:lnTo>
                      <a:pt x="56" y="50"/>
                    </a:lnTo>
                    <a:lnTo>
                      <a:pt x="52" y="50"/>
                    </a:lnTo>
                    <a:lnTo>
                      <a:pt x="44" y="48"/>
                    </a:lnTo>
                    <a:lnTo>
                      <a:pt x="39" y="44"/>
                    </a:lnTo>
                    <a:lnTo>
                      <a:pt x="33" y="40"/>
                    </a:lnTo>
                    <a:lnTo>
                      <a:pt x="27" y="34"/>
                    </a:lnTo>
                    <a:lnTo>
                      <a:pt x="23" y="29"/>
                    </a:lnTo>
                    <a:lnTo>
                      <a:pt x="23" y="23"/>
                    </a:lnTo>
                    <a:lnTo>
                      <a:pt x="23" y="23"/>
                    </a:lnTo>
                    <a:lnTo>
                      <a:pt x="23" y="23"/>
                    </a:lnTo>
                    <a:lnTo>
                      <a:pt x="29" y="9"/>
                    </a:lnTo>
                    <a:lnTo>
                      <a:pt x="42" y="0"/>
                    </a:lnTo>
                    <a:lnTo>
                      <a:pt x="58"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0" name="Freeform 343"/>
              <p:cNvSpPr>
                <a:spLocks/>
              </p:cNvSpPr>
              <p:nvPr/>
            </p:nvSpPr>
            <p:spPr bwMode="auto">
              <a:xfrm>
                <a:off x="1927947" y="1805721"/>
                <a:ext cx="57790" cy="88611"/>
              </a:xfrm>
              <a:custGeom>
                <a:avLst/>
                <a:gdLst>
                  <a:gd name="T0" fmla="*/ 0 w 30"/>
                  <a:gd name="T1" fmla="*/ 0 h 46"/>
                  <a:gd name="T2" fmla="*/ 30 w 30"/>
                  <a:gd name="T3" fmla="*/ 35 h 46"/>
                  <a:gd name="T4" fmla="*/ 9 w 30"/>
                  <a:gd name="T5" fmla="*/ 46 h 46"/>
                  <a:gd name="T6" fmla="*/ 0 w 30"/>
                  <a:gd name="T7" fmla="*/ 0 h 46"/>
                </a:gdLst>
                <a:ahLst/>
                <a:cxnLst>
                  <a:cxn ang="0">
                    <a:pos x="T0" y="T1"/>
                  </a:cxn>
                  <a:cxn ang="0">
                    <a:pos x="T2" y="T3"/>
                  </a:cxn>
                  <a:cxn ang="0">
                    <a:pos x="T4" y="T5"/>
                  </a:cxn>
                  <a:cxn ang="0">
                    <a:pos x="T6" y="T7"/>
                  </a:cxn>
                </a:cxnLst>
                <a:rect l="0" t="0" r="r" b="b"/>
                <a:pathLst>
                  <a:path w="30" h="46">
                    <a:moveTo>
                      <a:pt x="0" y="0"/>
                    </a:moveTo>
                    <a:lnTo>
                      <a:pt x="30" y="35"/>
                    </a:lnTo>
                    <a:lnTo>
                      <a:pt x="9" y="46"/>
                    </a:lnTo>
                    <a:lnTo>
                      <a:pt x="0" y="0"/>
                    </a:lnTo>
                    <a:close/>
                  </a:path>
                </a:pathLst>
              </a:custGeom>
              <a:solidFill>
                <a:srgbClr val="FE2905"/>
              </a:solidFill>
              <a:ln w="0">
                <a:solidFill>
                  <a:srgbClr val="FE290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1" name="Freeform 344"/>
              <p:cNvSpPr>
                <a:spLocks/>
              </p:cNvSpPr>
              <p:nvPr/>
            </p:nvSpPr>
            <p:spPr bwMode="auto">
              <a:xfrm>
                <a:off x="1764210" y="1753710"/>
                <a:ext cx="229233" cy="217676"/>
              </a:xfrm>
              <a:custGeom>
                <a:avLst/>
                <a:gdLst>
                  <a:gd name="T0" fmla="*/ 71 w 119"/>
                  <a:gd name="T1" fmla="*/ 0 h 113"/>
                  <a:gd name="T2" fmla="*/ 87 w 119"/>
                  <a:gd name="T3" fmla="*/ 31 h 113"/>
                  <a:gd name="T4" fmla="*/ 104 w 119"/>
                  <a:gd name="T5" fmla="*/ 67 h 113"/>
                  <a:gd name="T6" fmla="*/ 117 w 119"/>
                  <a:gd name="T7" fmla="*/ 96 h 113"/>
                  <a:gd name="T8" fmla="*/ 119 w 119"/>
                  <a:gd name="T9" fmla="*/ 100 h 113"/>
                  <a:gd name="T10" fmla="*/ 96 w 119"/>
                  <a:gd name="T11" fmla="*/ 110 h 113"/>
                  <a:gd name="T12" fmla="*/ 75 w 119"/>
                  <a:gd name="T13" fmla="*/ 113 h 113"/>
                  <a:gd name="T14" fmla="*/ 56 w 119"/>
                  <a:gd name="T15" fmla="*/ 111 h 113"/>
                  <a:gd name="T16" fmla="*/ 39 w 119"/>
                  <a:gd name="T17" fmla="*/ 102 h 113"/>
                  <a:gd name="T18" fmla="*/ 25 w 119"/>
                  <a:gd name="T19" fmla="*/ 85 h 113"/>
                  <a:gd name="T20" fmla="*/ 23 w 119"/>
                  <a:gd name="T21" fmla="*/ 85 h 113"/>
                  <a:gd name="T22" fmla="*/ 0 w 119"/>
                  <a:gd name="T23" fmla="*/ 35 h 113"/>
                  <a:gd name="T24" fmla="*/ 71 w 119"/>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3">
                    <a:moveTo>
                      <a:pt x="71" y="0"/>
                    </a:moveTo>
                    <a:lnTo>
                      <a:pt x="87" y="31"/>
                    </a:lnTo>
                    <a:lnTo>
                      <a:pt x="104" y="67"/>
                    </a:lnTo>
                    <a:lnTo>
                      <a:pt x="117" y="96"/>
                    </a:lnTo>
                    <a:lnTo>
                      <a:pt x="119" y="100"/>
                    </a:lnTo>
                    <a:lnTo>
                      <a:pt x="96" y="110"/>
                    </a:lnTo>
                    <a:lnTo>
                      <a:pt x="75" y="113"/>
                    </a:lnTo>
                    <a:lnTo>
                      <a:pt x="56" y="111"/>
                    </a:lnTo>
                    <a:lnTo>
                      <a:pt x="39" y="102"/>
                    </a:lnTo>
                    <a:lnTo>
                      <a:pt x="25" y="85"/>
                    </a:lnTo>
                    <a:lnTo>
                      <a:pt x="23" y="85"/>
                    </a:lnTo>
                    <a:lnTo>
                      <a:pt x="0" y="35"/>
                    </a:lnTo>
                    <a:lnTo>
                      <a:pt x="71" y="0"/>
                    </a:lnTo>
                    <a:close/>
                  </a:path>
                </a:pathLst>
              </a:custGeom>
              <a:solidFill>
                <a:srgbClr val="FF8107"/>
              </a:solidFill>
              <a:ln w="0">
                <a:solidFill>
                  <a:srgbClr val="FF810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2" name="Freeform 345"/>
              <p:cNvSpPr>
                <a:spLocks/>
              </p:cNvSpPr>
              <p:nvPr/>
            </p:nvSpPr>
            <p:spPr bwMode="auto">
              <a:xfrm>
                <a:off x="1893273" y="1838469"/>
                <a:ext cx="11558" cy="11558"/>
              </a:xfrm>
              <a:custGeom>
                <a:avLst/>
                <a:gdLst>
                  <a:gd name="T0" fmla="*/ 4 w 6"/>
                  <a:gd name="T1" fmla="*/ 0 h 6"/>
                  <a:gd name="T2" fmla="*/ 6 w 6"/>
                  <a:gd name="T3" fmla="*/ 2 h 6"/>
                  <a:gd name="T4" fmla="*/ 6 w 6"/>
                  <a:gd name="T5" fmla="*/ 4 h 6"/>
                  <a:gd name="T6" fmla="*/ 4 w 6"/>
                  <a:gd name="T7" fmla="*/ 6 h 6"/>
                  <a:gd name="T8" fmla="*/ 2 w 6"/>
                  <a:gd name="T9" fmla="*/ 6 h 6"/>
                  <a:gd name="T10" fmla="*/ 0 w 6"/>
                  <a:gd name="T11" fmla="*/ 4 h 6"/>
                  <a:gd name="T12" fmla="*/ 0 w 6"/>
                  <a:gd name="T13" fmla="*/ 2 h 6"/>
                  <a:gd name="T14" fmla="*/ 2 w 6"/>
                  <a:gd name="T15" fmla="*/ 0 h 6"/>
                  <a:gd name="T16" fmla="*/ 4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0"/>
                    </a:moveTo>
                    <a:lnTo>
                      <a:pt x="6" y="2"/>
                    </a:lnTo>
                    <a:lnTo>
                      <a:pt x="6" y="4"/>
                    </a:lnTo>
                    <a:lnTo>
                      <a:pt x="4" y="6"/>
                    </a:lnTo>
                    <a:lnTo>
                      <a:pt x="2" y="6"/>
                    </a:lnTo>
                    <a:lnTo>
                      <a:pt x="0" y="4"/>
                    </a:lnTo>
                    <a:lnTo>
                      <a:pt x="0" y="2"/>
                    </a:lnTo>
                    <a:lnTo>
                      <a:pt x="2" y="0"/>
                    </a:lnTo>
                    <a:lnTo>
                      <a:pt x="4"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3" name="Freeform 346"/>
              <p:cNvSpPr>
                <a:spLocks/>
              </p:cNvSpPr>
              <p:nvPr/>
            </p:nvSpPr>
            <p:spPr bwMode="auto">
              <a:xfrm>
                <a:off x="1748799" y="1720962"/>
                <a:ext cx="152180" cy="225381"/>
              </a:xfrm>
              <a:custGeom>
                <a:avLst/>
                <a:gdLst>
                  <a:gd name="T0" fmla="*/ 54 w 79"/>
                  <a:gd name="T1" fmla="*/ 0 h 117"/>
                  <a:gd name="T2" fmla="*/ 70 w 79"/>
                  <a:gd name="T3" fmla="*/ 6 h 117"/>
                  <a:gd name="T4" fmla="*/ 79 w 79"/>
                  <a:gd name="T5" fmla="*/ 17 h 117"/>
                  <a:gd name="T6" fmla="*/ 79 w 79"/>
                  <a:gd name="T7" fmla="*/ 17 h 117"/>
                  <a:gd name="T8" fmla="*/ 79 w 79"/>
                  <a:gd name="T9" fmla="*/ 17 h 117"/>
                  <a:gd name="T10" fmla="*/ 77 w 79"/>
                  <a:gd name="T11" fmla="*/ 29 h 117"/>
                  <a:gd name="T12" fmla="*/ 68 w 79"/>
                  <a:gd name="T13" fmla="*/ 40 h 117"/>
                  <a:gd name="T14" fmla="*/ 58 w 79"/>
                  <a:gd name="T15" fmla="*/ 50 h 117"/>
                  <a:gd name="T16" fmla="*/ 54 w 79"/>
                  <a:gd name="T17" fmla="*/ 52 h 117"/>
                  <a:gd name="T18" fmla="*/ 50 w 79"/>
                  <a:gd name="T19" fmla="*/ 54 h 117"/>
                  <a:gd name="T20" fmla="*/ 47 w 79"/>
                  <a:gd name="T21" fmla="*/ 56 h 117"/>
                  <a:gd name="T22" fmla="*/ 45 w 79"/>
                  <a:gd name="T23" fmla="*/ 59 h 117"/>
                  <a:gd name="T24" fmla="*/ 41 w 79"/>
                  <a:gd name="T25" fmla="*/ 63 h 117"/>
                  <a:gd name="T26" fmla="*/ 41 w 79"/>
                  <a:gd name="T27" fmla="*/ 65 h 117"/>
                  <a:gd name="T28" fmla="*/ 43 w 79"/>
                  <a:gd name="T29" fmla="*/ 69 h 117"/>
                  <a:gd name="T30" fmla="*/ 45 w 79"/>
                  <a:gd name="T31" fmla="*/ 77 h 117"/>
                  <a:gd name="T32" fmla="*/ 47 w 79"/>
                  <a:gd name="T33" fmla="*/ 90 h 117"/>
                  <a:gd name="T34" fmla="*/ 47 w 79"/>
                  <a:gd name="T35" fmla="*/ 104 h 117"/>
                  <a:gd name="T36" fmla="*/ 43 w 79"/>
                  <a:gd name="T37" fmla="*/ 117 h 117"/>
                  <a:gd name="T38" fmla="*/ 39 w 79"/>
                  <a:gd name="T39" fmla="*/ 113 h 117"/>
                  <a:gd name="T40" fmla="*/ 33 w 79"/>
                  <a:gd name="T41" fmla="*/ 107 h 117"/>
                  <a:gd name="T42" fmla="*/ 23 w 79"/>
                  <a:gd name="T43" fmla="*/ 98 h 117"/>
                  <a:gd name="T44" fmla="*/ 14 w 79"/>
                  <a:gd name="T45" fmla="*/ 86 h 117"/>
                  <a:gd name="T46" fmla="*/ 6 w 79"/>
                  <a:gd name="T47" fmla="*/ 75 h 117"/>
                  <a:gd name="T48" fmla="*/ 0 w 79"/>
                  <a:gd name="T49" fmla="*/ 63 h 117"/>
                  <a:gd name="T50" fmla="*/ 0 w 79"/>
                  <a:gd name="T51" fmla="*/ 54 h 117"/>
                  <a:gd name="T52" fmla="*/ 6 w 79"/>
                  <a:gd name="T53" fmla="*/ 46 h 117"/>
                  <a:gd name="T54" fmla="*/ 4 w 79"/>
                  <a:gd name="T55" fmla="*/ 40 h 117"/>
                  <a:gd name="T56" fmla="*/ 4 w 79"/>
                  <a:gd name="T57" fmla="*/ 34 h 117"/>
                  <a:gd name="T58" fmla="*/ 6 w 79"/>
                  <a:gd name="T59" fmla="*/ 31 h 117"/>
                  <a:gd name="T60" fmla="*/ 10 w 79"/>
                  <a:gd name="T61" fmla="*/ 25 h 117"/>
                  <a:gd name="T62" fmla="*/ 16 w 79"/>
                  <a:gd name="T63" fmla="*/ 21 h 117"/>
                  <a:gd name="T64" fmla="*/ 22 w 79"/>
                  <a:gd name="T65" fmla="*/ 19 h 117"/>
                  <a:gd name="T66" fmla="*/ 25 w 79"/>
                  <a:gd name="T67" fmla="*/ 15 h 117"/>
                  <a:gd name="T68" fmla="*/ 27 w 79"/>
                  <a:gd name="T69" fmla="*/ 11 h 117"/>
                  <a:gd name="T70" fmla="*/ 39 w 79"/>
                  <a:gd name="T71" fmla="*/ 2 h 117"/>
                  <a:gd name="T72" fmla="*/ 54 w 79"/>
                  <a:gd name="T7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17">
                    <a:moveTo>
                      <a:pt x="54" y="0"/>
                    </a:moveTo>
                    <a:lnTo>
                      <a:pt x="70" y="6"/>
                    </a:lnTo>
                    <a:lnTo>
                      <a:pt x="79" y="17"/>
                    </a:lnTo>
                    <a:lnTo>
                      <a:pt x="79" y="17"/>
                    </a:lnTo>
                    <a:lnTo>
                      <a:pt x="79" y="17"/>
                    </a:lnTo>
                    <a:lnTo>
                      <a:pt x="77" y="29"/>
                    </a:lnTo>
                    <a:lnTo>
                      <a:pt x="68" y="40"/>
                    </a:lnTo>
                    <a:lnTo>
                      <a:pt x="58" y="50"/>
                    </a:lnTo>
                    <a:lnTo>
                      <a:pt x="54" y="52"/>
                    </a:lnTo>
                    <a:lnTo>
                      <a:pt x="50" y="54"/>
                    </a:lnTo>
                    <a:lnTo>
                      <a:pt x="47" y="56"/>
                    </a:lnTo>
                    <a:lnTo>
                      <a:pt x="45" y="59"/>
                    </a:lnTo>
                    <a:lnTo>
                      <a:pt x="41" y="63"/>
                    </a:lnTo>
                    <a:lnTo>
                      <a:pt x="41" y="65"/>
                    </a:lnTo>
                    <a:lnTo>
                      <a:pt x="43" y="69"/>
                    </a:lnTo>
                    <a:lnTo>
                      <a:pt x="45" y="77"/>
                    </a:lnTo>
                    <a:lnTo>
                      <a:pt x="47" y="90"/>
                    </a:lnTo>
                    <a:lnTo>
                      <a:pt x="47" y="104"/>
                    </a:lnTo>
                    <a:lnTo>
                      <a:pt x="43" y="117"/>
                    </a:lnTo>
                    <a:lnTo>
                      <a:pt x="39" y="113"/>
                    </a:lnTo>
                    <a:lnTo>
                      <a:pt x="33" y="107"/>
                    </a:lnTo>
                    <a:lnTo>
                      <a:pt x="23" y="98"/>
                    </a:lnTo>
                    <a:lnTo>
                      <a:pt x="14" y="86"/>
                    </a:lnTo>
                    <a:lnTo>
                      <a:pt x="6" y="75"/>
                    </a:lnTo>
                    <a:lnTo>
                      <a:pt x="0" y="63"/>
                    </a:lnTo>
                    <a:lnTo>
                      <a:pt x="0" y="54"/>
                    </a:lnTo>
                    <a:lnTo>
                      <a:pt x="6" y="46"/>
                    </a:lnTo>
                    <a:lnTo>
                      <a:pt x="4" y="40"/>
                    </a:lnTo>
                    <a:lnTo>
                      <a:pt x="4" y="34"/>
                    </a:lnTo>
                    <a:lnTo>
                      <a:pt x="6" y="31"/>
                    </a:lnTo>
                    <a:lnTo>
                      <a:pt x="10" y="25"/>
                    </a:lnTo>
                    <a:lnTo>
                      <a:pt x="16" y="21"/>
                    </a:lnTo>
                    <a:lnTo>
                      <a:pt x="22" y="19"/>
                    </a:lnTo>
                    <a:lnTo>
                      <a:pt x="25" y="15"/>
                    </a:lnTo>
                    <a:lnTo>
                      <a:pt x="27" y="11"/>
                    </a:lnTo>
                    <a:lnTo>
                      <a:pt x="39" y="2"/>
                    </a:lnTo>
                    <a:lnTo>
                      <a:pt x="54"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4" name="Freeform 347"/>
              <p:cNvSpPr>
                <a:spLocks/>
              </p:cNvSpPr>
              <p:nvPr/>
            </p:nvSpPr>
            <p:spPr bwMode="auto">
              <a:xfrm>
                <a:off x="2625277" y="2075408"/>
                <a:ext cx="42379" cy="67422"/>
              </a:xfrm>
              <a:custGeom>
                <a:avLst/>
                <a:gdLst>
                  <a:gd name="T0" fmla="*/ 8 w 22"/>
                  <a:gd name="T1" fmla="*/ 0 h 35"/>
                  <a:gd name="T2" fmla="*/ 12 w 22"/>
                  <a:gd name="T3" fmla="*/ 2 h 35"/>
                  <a:gd name="T4" fmla="*/ 18 w 22"/>
                  <a:gd name="T5" fmla="*/ 6 h 35"/>
                  <a:gd name="T6" fmla="*/ 20 w 22"/>
                  <a:gd name="T7" fmla="*/ 10 h 35"/>
                  <a:gd name="T8" fmla="*/ 22 w 22"/>
                  <a:gd name="T9" fmla="*/ 16 h 35"/>
                  <a:gd name="T10" fmla="*/ 22 w 22"/>
                  <a:gd name="T11" fmla="*/ 21 h 35"/>
                  <a:gd name="T12" fmla="*/ 20 w 22"/>
                  <a:gd name="T13" fmla="*/ 27 h 35"/>
                  <a:gd name="T14" fmla="*/ 16 w 22"/>
                  <a:gd name="T15" fmla="*/ 31 h 35"/>
                  <a:gd name="T16" fmla="*/ 12 w 22"/>
                  <a:gd name="T17" fmla="*/ 35 h 35"/>
                  <a:gd name="T18" fmla="*/ 6 w 22"/>
                  <a:gd name="T19" fmla="*/ 35 h 35"/>
                  <a:gd name="T20" fmla="*/ 0 w 22"/>
                  <a:gd name="T21" fmla="*/ 35 h 35"/>
                  <a:gd name="T22" fmla="*/ 8 w 22"/>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5">
                    <a:moveTo>
                      <a:pt x="8" y="0"/>
                    </a:moveTo>
                    <a:lnTo>
                      <a:pt x="12" y="2"/>
                    </a:lnTo>
                    <a:lnTo>
                      <a:pt x="18" y="6"/>
                    </a:lnTo>
                    <a:lnTo>
                      <a:pt x="20" y="10"/>
                    </a:lnTo>
                    <a:lnTo>
                      <a:pt x="22" y="16"/>
                    </a:lnTo>
                    <a:lnTo>
                      <a:pt x="22" y="21"/>
                    </a:lnTo>
                    <a:lnTo>
                      <a:pt x="20" y="27"/>
                    </a:lnTo>
                    <a:lnTo>
                      <a:pt x="16" y="31"/>
                    </a:lnTo>
                    <a:lnTo>
                      <a:pt x="12" y="35"/>
                    </a:lnTo>
                    <a:lnTo>
                      <a:pt x="6" y="35"/>
                    </a:lnTo>
                    <a:lnTo>
                      <a:pt x="0" y="35"/>
                    </a:lnTo>
                    <a:lnTo>
                      <a:pt x="8" y="0"/>
                    </a:lnTo>
                    <a:close/>
                  </a:path>
                </a:pathLst>
              </a:custGeom>
              <a:solidFill>
                <a:srgbClr val="FEE3A1"/>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5" name="Freeform 348"/>
              <p:cNvSpPr>
                <a:spLocks/>
              </p:cNvSpPr>
              <p:nvPr/>
            </p:nvSpPr>
            <p:spPr bwMode="auto">
              <a:xfrm>
                <a:off x="2629129" y="2090818"/>
                <a:ext cx="19263" cy="36600"/>
              </a:xfrm>
              <a:custGeom>
                <a:avLst/>
                <a:gdLst>
                  <a:gd name="T0" fmla="*/ 4 w 10"/>
                  <a:gd name="T1" fmla="*/ 0 h 19"/>
                  <a:gd name="T2" fmla="*/ 8 w 10"/>
                  <a:gd name="T3" fmla="*/ 4 h 19"/>
                  <a:gd name="T4" fmla="*/ 10 w 10"/>
                  <a:gd name="T5" fmla="*/ 8 h 19"/>
                  <a:gd name="T6" fmla="*/ 10 w 10"/>
                  <a:gd name="T7" fmla="*/ 11 h 19"/>
                  <a:gd name="T8" fmla="*/ 8 w 10"/>
                  <a:gd name="T9" fmla="*/ 15 h 19"/>
                  <a:gd name="T10" fmla="*/ 6 w 10"/>
                  <a:gd name="T11" fmla="*/ 17 h 19"/>
                  <a:gd name="T12" fmla="*/ 2 w 10"/>
                  <a:gd name="T13" fmla="*/ 19 h 19"/>
                  <a:gd name="T14" fmla="*/ 0 w 10"/>
                  <a:gd name="T15" fmla="*/ 19 h 19"/>
                  <a:gd name="T16" fmla="*/ 4 w 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4" y="0"/>
                    </a:moveTo>
                    <a:lnTo>
                      <a:pt x="8" y="4"/>
                    </a:lnTo>
                    <a:lnTo>
                      <a:pt x="10" y="8"/>
                    </a:lnTo>
                    <a:lnTo>
                      <a:pt x="10" y="11"/>
                    </a:lnTo>
                    <a:lnTo>
                      <a:pt x="8" y="15"/>
                    </a:lnTo>
                    <a:lnTo>
                      <a:pt x="6" y="17"/>
                    </a:lnTo>
                    <a:lnTo>
                      <a:pt x="2" y="19"/>
                    </a:lnTo>
                    <a:lnTo>
                      <a:pt x="0" y="19"/>
                    </a:lnTo>
                    <a:lnTo>
                      <a:pt x="4" y="0"/>
                    </a:lnTo>
                    <a:close/>
                  </a:path>
                </a:pathLst>
              </a:custGeom>
              <a:solidFill>
                <a:srgbClr val="D5E465"/>
              </a:solidFill>
              <a:ln w="0">
                <a:solidFill>
                  <a:srgbClr val="D5E46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6" name="Freeform 349"/>
              <p:cNvSpPr>
                <a:spLocks/>
              </p:cNvSpPr>
              <p:nvPr/>
            </p:nvSpPr>
            <p:spPr bwMode="auto">
              <a:xfrm>
                <a:off x="1808515" y="1846174"/>
                <a:ext cx="48158" cy="67422"/>
              </a:xfrm>
              <a:custGeom>
                <a:avLst/>
                <a:gdLst>
                  <a:gd name="T0" fmla="*/ 10 w 25"/>
                  <a:gd name="T1" fmla="*/ 0 h 35"/>
                  <a:gd name="T2" fmla="*/ 25 w 25"/>
                  <a:gd name="T3" fmla="*/ 33 h 35"/>
                  <a:gd name="T4" fmla="*/ 19 w 25"/>
                  <a:gd name="T5" fmla="*/ 35 h 35"/>
                  <a:gd name="T6" fmla="*/ 14 w 25"/>
                  <a:gd name="T7" fmla="*/ 35 h 35"/>
                  <a:gd name="T8" fmla="*/ 10 w 25"/>
                  <a:gd name="T9" fmla="*/ 33 h 35"/>
                  <a:gd name="T10" fmla="*/ 4 w 25"/>
                  <a:gd name="T11" fmla="*/ 29 h 35"/>
                  <a:gd name="T12" fmla="*/ 2 w 25"/>
                  <a:gd name="T13" fmla="*/ 25 h 35"/>
                  <a:gd name="T14" fmla="*/ 0 w 25"/>
                  <a:gd name="T15" fmla="*/ 19 h 35"/>
                  <a:gd name="T16" fmla="*/ 0 w 25"/>
                  <a:gd name="T17" fmla="*/ 14 h 35"/>
                  <a:gd name="T18" fmla="*/ 2 w 25"/>
                  <a:gd name="T19" fmla="*/ 8 h 35"/>
                  <a:gd name="T20" fmla="*/ 6 w 25"/>
                  <a:gd name="T21" fmla="*/ 4 h 35"/>
                  <a:gd name="T22" fmla="*/ 10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0" y="0"/>
                    </a:moveTo>
                    <a:lnTo>
                      <a:pt x="25" y="33"/>
                    </a:lnTo>
                    <a:lnTo>
                      <a:pt x="19" y="35"/>
                    </a:lnTo>
                    <a:lnTo>
                      <a:pt x="14" y="35"/>
                    </a:lnTo>
                    <a:lnTo>
                      <a:pt x="10" y="33"/>
                    </a:lnTo>
                    <a:lnTo>
                      <a:pt x="4" y="29"/>
                    </a:lnTo>
                    <a:lnTo>
                      <a:pt x="2" y="25"/>
                    </a:lnTo>
                    <a:lnTo>
                      <a:pt x="0" y="19"/>
                    </a:lnTo>
                    <a:lnTo>
                      <a:pt x="0" y="14"/>
                    </a:lnTo>
                    <a:lnTo>
                      <a:pt x="2" y="8"/>
                    </a:lnTo>
                    <a:lnTo>
                      <a:pt x="6" y="4"/>
                    </a:lnTo>
                    <a:lnTo>
                      <a:pt x="10" y="0"/>
                    </a:lnTo>
                    <a:close/>
                  </a:path>
                </a:pathLst>
              </a:custGeom>
              <a:solidFill>
                <a:srgbClr val="FF8107"/>
              </a:solidFill>
              <a:ln w="0">
                <a:solidFill>
                  <a:srgbClr val="FF810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7" name="Freeform 350"/>
              <p:cNvSpPr>
                <a:spLocks/>
              </p:cNvSpPr>
              <p:nvPr/>
            </p:nvSpPr>
            <p:spPr bwMode="auto">
              <a:xfrm>
                <a:off x="1835484" y="1861585"/>
                <a:ext cx="13484" cy="32748"/>
              </a:xfrm>
              <a:custGeom>
                <a:avLst/>
                <a:gdLst>
                  <a:gd name="T0" fmla="*/ 0 w 7"/>
                  <a:gd name="T1" fmla="*/ 0 h 17"/>
                  <a:gd name="T2" fmla="*/ 7 w 7"/>
                  <a:gd name="T3" fmla="*/ 17 h 17"/>
                  <a:gd name="T4" fmla="*/ 7 w 7"/>
                  <a:gd name="T5" fmla="*/ 17 h 17"/>
                  <a:gd name="T6" fmla="*/ 0 w 7"/>
                  <a:gd name="T7" fmla="*/ 0 h 17"/>
                  <a:gd name="T8" fmla="*/ 0 w 7"/>
                  <a:gd name="T9" fmla="*/ 0 h 17"/>
                </a:gdLst>
                <a:ahLst/>
                <a:cxnLst>
                  <a:cxn ang="0">
                    <a:pos x="T0" y="T1"/>
                  </a:cxn>
                  <a:cxn ang="0">
                    <a:pos x="T2" y="T3"/>
                  </a:cxn>
                  <a:cxn ang="0">
                    <a:pos x="T4" y="T5"/>
                  </a:cxn>
                  <a:cxn ang="0">
                    <a:pos x="T6" y="T7"/>
                  </a:cxn>
                  <a:cxn ang="0">
                    <a:pos x="T8" y="T9"/>
                  </a:cxn>
                </a:cxnLst>
                <a:rect l="0" t="0" r="r" b="b"/>
                <a:pathLst>
                  <a:path w="7" h="17">
                    <a:moveTo>
                      <a:pt x="0" y="0"/>
                    </a:moveTo>
                    <a:lnTo>
                      <a:pt x="7" y="17"/>
                    </a:lnTo>
                    <a:lnTo>
                      <a:pt x="7" y="17"/>
                    </a:lnTo>
                    <a:lnTo>
                      <a:pt x="0" y="0"/>
                    </a:lnTo>
                    <a:lnTo>
                      <a:pt x="0" y="0"/>
                    </a:lnTo>
                    <a:close/>
                  </a:path>
                </a:pathLst>
              </a:custGeom>
              <a:solidFill>
                <a:srgbClr val="D16800"/>
              </a:solidFill>
              <a:ln w="0">
                <a:solidFill>
                  <a:srgbClr val="D168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8" name="Freeform 351"/>
              <p:cNvSpPr>
                <a:spLocks/>
              </p:cNvSpPr>
              <p:nvPr/>
            </p:nvSpPr>
            <p:spPr bwMode="auto">
              <a:xfrm>
                <a:off x="1823926" y="1861585"/>
                <a:ext cx="25042" cy="32748"/>
              </a:xfrm>
              <a:custGeom>
                <a:avLst/>
                <a:gdLst>
                  <a:gd name="T0" fmla="*/ 6 w 13"/>
                  <a:gd name="T1" fmla="*/ 0 h 17"/>
                  <a:gd name="T2" fmla="*/ 13 w 13"/>
                  <a:gd name="T3" fmla="*/ 17 h 17"/>
                  <a:gd name="T4" fmla="*/ 9 w 13"/>
                  <a:gd name="T5" fmla="*/ 17 h 17"/>
                  <a:gd name="T6" fmla="*/ 6 w 13"/>
                  <a:gd name="T7" fmla="*/ 17 h 17"/>
                  <a:gd name="T8" fmla="*/ 4 w 13"/>
                  <a:gd name="T9" fmla="*/ 15 h 17"/>
                  <a:gd name="T10" fmla="*/ 2 w 13"/>
                  <a:gd name="T11" fmla="*/ 11 h 17"/>
                  <a:gd name="T12" fmla="*/ 0 w 13"/>
                  <a:gd name="T13" fmla="*/ 9 h 17"/>
                  <a:gd name="T14" fmla="*/ 2 w 13"/>
                  <a:gd name="T15" fmla="*/ 6 h 17"/>
                  <a:gd name="T16" fmla="*/ 4 w 13"/>
                  <a:gd name="T17" fmla="*/ 2 h 17"/>
                  <a:gd name="T18" fmla="*/ 6 w 13"/>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7">
                    <a:moveTo>
                      <a:pt x="6" y="0"/>
                    </a:moveTo>
                    <a:lnTo>
                      <a:pt x="13" y="17"/>
                    </a:lnTo>
                    <a:lnTo>
                      <a:pt x="9" y="17"/>
                    </a:lnTo>
                    <a:lnTo>
                      <a:pt x="6" y="17"/>
                    </a:lnTo>
                    <a:lnTo>
                      <a:pt x="4" y="15"/>
                    </a:lnTo>
                    <a:lnTo>
                      <a:pt x="2" y="11"/>
                    </a:lnTo>
                    <a:lnTo>
                      <a:pt x="0" y="9"/>
                    </a:lnTo>
                    <a:lnTo>
                      <a:pt x="2" y="6"/>
                    </a:lnTo>
                    <a:lnTo>
                      <a:pt x="4" y="2"/>
                    </a:lnTo>
                    <a:lnTo>
                      <a:pt x="6" y="0"/>
                    </a:lnTo>
                    <a:close/>
                  </a:path>
                </a:pathLst>
              </a:custGeom>
              <a:solidFill>
                <a:srgbClr val="D16800"/>
              </a:solidFill>
              <a:ln w="0">
                <a:solidFill>
                  <a:srgbClr val="D168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49" name="Freeform 352"/>
              <p:cNvSpPr>
                <a:spLocks/>
              </p:cNvSpPr>
              <p:nvPr/>
            </p:nvSpPr>
            <p:spPr bwMode="auto">
              <a:xfrm>
                <a:off x="2238085" y="1643909"/>
                <a:ext cx="63569" cy="61643"/>
              </a:xfrm>
              <a:custGeom>
                <a:avLst/>
                <a:gdLst>
                  <a:gd name="T0" fmla="*/ 13 w 33"/>
                  <a:gd name="T1" fmla="*/ 0 h 32"/>
                  <a:gd name="T2" fmla="*/ 21 w 33"/>
                  <a:gd name="T3" fmla="*/ 1 h 32"/>
                  <a:gd name="T4" fmla="*/ 25 w 33"/>
                  <a:gd name="T5" fmla="*/ 3 h 32"/>
                  <a:gd name="T6" fmla="*/ 31 w 33"/>
                  <a:gd name="T7" fmla="*/ 7 h 32"/>
                  <a:gd name="T8" fmla="*/ 33 w 33"/>
                  <a:gd name="T9" fmla="*/ 13 h 32"/>
                  <a:gd name="T10" fmla="*/ 33 w 33"/>
                  <a:gd name="T11" fmla="*/ 19 h 32"/>
                  <a:gd name="T12" fmla="*/ 33 w 33"/>
                  <a:gd name="T13" fmla="*/ 21 h 32"/>
                  <a:gd name="T14" fmla="*/ 33 w 33"/>
                  <a:gd name="T15" fmla="*/ 21 h 32"/>
                  <a:gd name="T16" fmla="*/ 33 w 33"/>
                  <a:gd name="T17" fmla="*/ 28 h 32"/>
                  <a:gd name="T18" fmla="*/ 29 w 33"/>
                  <a:gd name="T19" fmla="*/ 32 h 32"/>
                  <a:gd name="T20" fmla="*/ 23 w 33"/>
                  <a:gd name="T21" fmla="*/ 32 h 32"/>
                  <a:gd name="T22" fmla="*/ 17 w 33"/>
                  <a:gd name="T23" fmla="*/ 32 h 32"/>
                  <a:gd name="T24" fmla="*/ 11 w 33"/>
                  <a:gd name="T25" fmla="*/ 32 h 32"/>
                  <a:gd name="T26" fmla="*/ 6 w 33"/>
                  <a:gd name="T27" fmla="*/ 28 h 32"/>
                  <a:gd name="T28" fmla="*/ 4 w 33"/>
                  <a:gd name="T29" fmla="*/ 23 h 32"/>
                  <a:gd name="T30" fmla="*/ 2 w 33"/>
                  <a:gd name="T31" fmla="*/ 19 h 32"/>
                  <a:gd name="T32" fmla="*/ 0 w 33"/>
                  <a:gd name="T33" fmla="*/ 13 h 32"/>
                  <a:gd name="T34" fmla="*/ 2 w 33"/>
                  <a:gd name="T35" fmla="*/ 7 h 32"/>
                  <a:gd name="T36" fmla="*/ 4 w 33"/>
                  <a:gd name="T37" fmla="*/ 1 h 32"/>
                  <a:gd name="T38" fmla="*/ 9 w 33"/>
                  <a:gd name="T39" fmla="*/ 0 h 32"/>
                  <a:gd name="T40" fmla="*/ 13 w 33"/>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2">
                    <a:moveTo>
                      <a:pt x="13" y="0"/>
                    </a:moveTo>
                    <a:lnTo>
                      <a:pt x="21" y="1"/>
                    </a:lnTo>
                    <a:lnTo>
                      <a:pt x="25" y="3"/>
                    </a:lnTo>
                    <a:lnTo>
                      <a:pt x="31" y="7"/>
                    </a:lnTo>
                    <a:lnTo>
                      <a:pt x="33" y="13"/>
                    </a:lnTo>
                    <a:lnTo>
                      <a:pt x="33" y="19"/>
                    </a:lnTo>
                    <a:lnTo>
                      <a:pt x="33" y="21"/>
                    </a:lnTo>
                    <a:lnTo>
                      <a:pt x="33" y="21"/>
                    </a:lnTo>
                    <a:lnTo>
                      <a:pt x="33" y="28"/>
                    </a:lnTo>
                    <a:lnTo>
                      <a:pt x="29" y="32"/>
                    </a:lnTo>
                    <a:lnTo>
                      <a:pt x="23" y="32"/>
                    </a:lnTo>
                    <a:lnTo>
                      <a:pt x="17" y="32"/>
                    </a:lnTo>
                    <a:lnTo>
                      <a:pt x="11" y="32"/>
                    </a:lnTo>
                    <a:lnTo>
                      <a:pt x="6" y="28"/>
                    </a:lnTo>
                    <a:lnTo>
                      <a:pt x="4" y="23"/>
                    </a:lnTo>
                    <a:lnTo>
                      <a:pt x="2" y="19"/>
                    </a:lnTo>
                    <a:lnTo>
                      <a:pt x="0" y="13"/>
                    </a:lnTo>
                    <a:lnTo>
                      <a:pt x="2" y="7"/>
                    </a:lnTo>
                    <a:lnTo>
                      <a:pt x="4" y="1"/>
                    </a:lnTo>
                    <a:lnTo>
                      <a:pt x="9" y="0"/>
                    </a:lnTo>
                    <a:lnTo>
                      <a:pt x="13" y="0"/>
                    </a:lnTo>
                    <a:close/>
                  </a:path>
                </a:pathLst>
              </a:custGeom>
              <a:solidFill>
                <a:srgbClr val="FF8107">
                  <a:alpha val="36000"/>
                </a:srgbClr>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0" name="Freeform 353"/>
              <p:cNvSpPr>
                <a:spLocks/>
              </p:cNvSpPr>
              <p:nvPr/>
            </p:nvSpPr>
            <p:spPr bwMode="auto">
              <a:xfrm>
                <a:off x="1145859" y="2002207"/>
                <a:ext cx="184927" cy="225381"/>
              </a:xfrm>
              <a:custGeom>
                <a:avLst/>
                <a:gdLst>
                  <a:gd name="T0" fmla="*/ 12 w 96"/>
                  <a:gd name="T1" fmla="*/ 0 h 117"/>
                  <a:gd name="T2" fmla="*/ 96 w 96"/>
                  <a:gd name="T3" fmla="*/ 15 h 117"/>
                  <a:gd name="T4" fmla="*/ 89 w 96"/>
                  <a:gd name="T5" fmla="*/ 54 h 117"/>
                  <a:gd name="T6" fmla="*/ 81 w 96"/>
                  <a:gd name="T7" fmla="*/ 96 h 117"/>
                  <a:gd name="T8" fmla="*/ 77 w 96"/>
                  <a:gd name="T9" fmla="*/ 117 h 117"/>
                  <a:gd name="T10" fmla="*/ 58 w 96"/>
                  <a:gd name="T11" fmla="*/ 115 h 117"/>
                  <a:gd name="T12" fmla="*/ 43 w 96"/>
                  <a:gd name="T13" fmla="*/ 109 h 117"/>
                  <a:gd name="T14" fmla="*/ 31 w 96"/>
                  <a:gd name="T15" fmla="*/ 100 h 117"/>
                  <a:gd name="T16" fmla="*/ 24 w 96"/>
                  <a:gd name="T17" fmla="*/ 92 h 117"/>
                  <a:gd name="T18" fmla="*/ 20 w 96"/>
                  <a:gd name="T19" fmla="*/ 84 h 117"/>
                  <a:gd name="T20" fmla="*/ 18 w 96"/>
                  <a:gd name="T21" fmla="*/ 77 h 117"/>
                  <a:gd name="T22" fmla="*/ 16 w 96"/>
                  <a:gd name="T23" fmla="*/ 67 h 117"/>
                  <a:gd name="T24" fmla="*/ 0 w 96"/>
                  <a:gd name="T25" fmla="*/ 69 h 117"/>
                  <a:gd name="T26" fmla="*/ 0 w 96"/>
                  <a:gd name="T27" fmla="*/ 59 h 117"/>
                  <a:gd name="T28" fmla="*/ 0 w 96"/>
                  <a:gd name="T29" fmla="*/ 59 h 117"/>
                  <a:gd name="T30" fmla="*/ 12 w 96"/>
                  <a:gd name="T3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17">
                    <a:moveTo>
                      <a:pt x="12" y="0"/>
                    </a:moveTo>
                    <a:lnTo>
                      <a:pt x="96" y="15"/>
                    </a:lnTo>
                    <a:lnTo>
                      <a:pt x="89" y="54"/>
                    </a:lnTo>
                    <a:lnTo>
                      <a:pt x="81" y="96"/>
                    </a:lnTo>
                    <a:lnTo>
                      <a:pt x="77" y="117"/>
                    </a:lnTo>
                    <a:lnTo>
                      <a:pt x="58" y="115"/>
                    </a:lnTo>
                    <a:lnTo>
                      <a:pt x="43" y="109"/>
                    </a:lnTo>
                    <a:lnTo>
                      <a:pt x="31" y="100"/>
                    </a:lnTo>
                    <a:lnTo>
                      <a:pt x="24" y="92"/>
                    </a:lnTo>
                    <a:lnTo>
                      <a:pt x="20" y="84"/>
                    </a:lnTo>
                    <a:lnTo>
                      <a:pt x="18" y="77"/>
                    </a:lnTo>
                    <a:lnTo>
                      <a:pt x="16" y="67"/>
                    </a:lnTo>
                    <a:lnTo>
                      <a:pt x="0" y="69"/>
                    </a:lnTo>
                    <a:lnTo>
                      <a:pt x="0" y="59"/>
                    </a:lnTo>
                    <a:lnTo>
                      <a:pt x="0" y="59"/>
                    </a:lnTo>
                    <a:lnTo>
                      <a:pt x="12" y="0"/>
                    </a:lnTo>
                    <a:close/>
                  </a:path>
                </a:pathLst>
              </a:custGeom>
              <a:solidFill>
                <a:srgbClr val="F8FF88"/>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1" name="Freeform 354"/>
              <p:cNvSpPr>
                <a:spLocks/>
              </p:cNvSpPr>
              <p:nvPr/>
            </p:nvSpPr>
            <p:spPr bwMode="auto">
              <a:xfrm>
                <a:off x="1328860" y="2031102"/>
                <a:ext cx="1926"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2" name="Rectangle 355"/>
              <p:cNvSpPr>
                <a:spLocks noChangeArrowheads="1"/>
              </p:cNvSpPr>
              <p:nvPr/>
            </p:nvSpPr>
            <p:spPr bwMode="auto">
              <a:xfrm>
                <a:off x="1328860" y="2031102"/>
                <a:ext cx="1926" cy="1926"/>
              </a:xfrm>
              <a:prstGeom prst="rect">
                <a:avLst/>
              </a:prstGeom>
              <a:solidFill>
                <a:srgbClr val="001DBF"/>
              </a:solidFill>
              <a:ln w="0">
                <a:solidFill>
                  <a:srgbClr val="001DB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3" name="Freeform 356"/>
              <p:cNvSpPr>
                <a:spLocks/>
              </p:cNvSpPr>
              <p:nvPr/>
            </p:nvSpPr>
            <p:spPr bwMode="auto">
              <a:xfrm>
                <a:off x="1076512" y="1961754"/>
                <a:ext cx="254275" cy="217676"/>
              </a:xfrm>
              <a:custGeom>
                <a:avLst/>
                <a:gdLst>
                  <a:gd name="T0" fmla="*/ 106 w 132"/>
                  <a:gd name="T1" fmla="*/ 0 h 113"/>
                  <a:gd name="T2" fmla="*/ 119 w 132"/>
                  <a:gd name="T3" fmla="*/ 7 h 113"/>
                  <a:gd name="T4" fmla="*/ 131 w 132"/>
                  <a:gd name="T5" fmla="*/ 21 h 113"/>
                  <a:gd name="T6" fmla="*/ 132 w 132"/>
                  <a:gd name="T7" fmla="*/ 36 h 113"/>
                  <a:gd name="T8" fmla="*/ 132 w 132"/>
                  <a:gd name="T9" fmla="*/ 36 h 113"/>
                  <a:gd name="T10" fmla="*/ 131 w 132"/>
                  <a:gd name="T11" fmla="*/ 36 h 113"/>
                  <a:gd name="T12" fmla="*/ 131 w 132"/>
                  <a:gd name="T13" fmla="*/ 36 h 113"/>
                  <a:gd name="T14" fmla="*/ 131 w 132"/>
                  <a:gd name="T15" fmla="*/ 36 h 113"/>
                  <a:gd name="T16" fmla="*/ 121 w 132"/>
                  <a:gd name="T17" fmla="*/ 46 h 113"/>
                  <a:gd name="T18" fmla="*/ 106 w 132"/>
                  <a:gd name="T19" fmla="*/ 51 h 113"/>
                  <a:gd name="T20" fmla="*/ 92 w 132"/>
                  <a:gd name="T21" fmla="*/ 51 h 113"/>
                  <a:gd name="T22" fmla="*/ 86 w 132"/>
                  <a:gd name="T23" fmla="*/ 50 h 113"/>
                  <a:gd name="T24" fmla="*/ 83 w 132"/>
                  <a:gd name="T25" fmla="*/ 50 h 113"/>
                  <a:gd name="T26" fmla="*/ 77 w 132"/>
                  <a:gd name="T27" fmla="*/ 50 h 113"/>
                  <a:gd name="T28" fmla="*/ 73 w 132"/>
                  <a:gd name="T29" fmla="*/ 51 h 113"/>
                  <a:gd name="T30" fmla="*/ 69 w 132"/>
                  <a:gd name="T31" fmla="*/ 53 h 113"/>
                  <a:gd name="T32" fmla="*/ 65 w 132"/>
                  <a:gd name="T33" fmla="*/ 55 h 113"/>
                  <a:gd name="T34" fmla="*/ 63 w 132"/>
                  <a:gd name="T35" fmla="*/ 63 h 113"/>
                  <a:gd name="T36" fmla="*/ 60 w 132"/>
                  <a:gd name="T37" fmla="*/ 76 h 113"/>
                  <a:gd name="T38" fmla="*/ 52 w 132"/>
                  <a:gd name="T39" fmla="*/ 90 h 113"/>
                  <a:gd name="T40" fmla="*/ 56 w 132"/>
                  <a:gd name="T41" fmla="*/ 101 h 113"/>
                  <a:gd name="T42" fmla="*/ 60 w 132"/>
                  <a:gd name="T43" fmla="*/ 111 h 113"/>
                  <a:gd name="T44" fmla="*/ 56 w 132"/>
                  <a:gd name="T45" fmla="*/ 113 h 113"/>
                  <a:gd name="T46" fmla="*/ 50 w 132"/>
                  <a:gd name="T47" fmla="*/ 113 h 113"/>
                  <a:gd name="T48" fmla="*/ 46 w 132"/>
                  <a:gd name="T49" fmla="*/ 113 h 113"/>
                  <a:gd name="T50" fmla="*/ 35 w 132"/>
                  <a:gd name="T51" fmla="*/ 107 h 113"/>
                  <a:gd name="T52" fmla="*/ 29 w 132"/>
                  <a:gd name="T53" fmla="*/ 98 h 113"/>
                  <a:gd name="T54" fmla="*/ 23 w 132"/>
                  <a:gd name="T55" fmla="*/ 86 h 113"/>
                  <a:gd name="T56" fmla="*/ 17 w 132"/>
                  <a:gd name="T57" fmla="*/ 75 h 113"/>
                  <a:gd name="T58" fmla="*/ 8 w 132"/>
                  <a:gd name="T59" fmla="*/ 65 h 113"/>
                  <a:gd name="T60" fmla="*/ 2 w 132"/>
                  <a:gd name="T61" fmla="*/ 57 h 113"/>
                  <a:gd name="T62" fmla="*/ 0 w 132"/>
                  <a:gd name="T63" fmla="*/ 46 h 113"/>
                  <a:gd name="T64" fmla="*/ 4 w 132"/>
                  <a:gd name="T65" fmla="*/ 34 h 113"/>
                  <a:gd name="T66" fmla="*/ 12 w 132"/>
                  <a:gd name="T67" fmla="*/ 25 h 113"/>
                  <a:gd name="T68" fmla="*/ 23 w 132"/>
                  <a:gd name="T69" fmla="*/ 19 h 113"/>
                  <a:gd name="T70" fmla="*/ 36 w 132"/>
                  <a:gd name="T71" fmla="*/ 17 h 113"/>
                  <a:gd name="T72" fmla="*/ 50 w 132"/>
                  <a:gd name="T73" fmla="*/ 17 h 113"/>
                  <a:gd name="T74" fmla="*/ 50 w 132"/>
                  <a:gd name="T75" fmla="*/ 13 h 113"/>
                  <a:gd name="T76" fmla="*/ 52 w 132"/>
                  <a:gd name="T77" fmla="*/ 7 h 113"/>
                  <a:gd name="T78" fmla="*/ 56 w 132"/>
                  <a:gd name="T79" fmla="*/ 3 h 113"/>
                  <a:gd name="T80" fmla="*/ 60 w 132"/>
                  <a:gd name="T81" fmla="*/ 2 h 113"/>
                  <a:gd name="T82" fmla="*/ 63 w 132"/>
                  <a:gd name="T83" fmla="*/ 2 h 113"/>
                  <a:gd name="T84" fmla="*/ 69 w 132"/>
                  <a:gd name="T85" fmla="*/ 0 h 113"/>
                  <a:gd name="T86" fmla="*/ 73 w 132"/>
                  <a:gd name="T87" fmla="*/ 2 h 113"/>
                  <a:gd name="T88" fmla="*/ 79 w 132"/>
                  <a:gd name="T89" fmla="*/ 2 h 113"/>
                  <a:gd name="T90" fmla="*/ 84 w 132"/>
                  <a:gd name="T91" fmla="*/ 2 h 113"/>
                  <a:gd name="T92" fmla="*/ 90 w 132"/>
                  <a:gd name="T93" fmla="*/ 0 h 113"/>
                  <a:gd name="T94" fmla="*/ 106 w 132"/>
                  <a:gd name="T9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13">
                    <a:moveTo>
                      <a:pt x="106" y="0"/>
                    </a:moveTo>
                    <a:lnTo>
                      <a:pt x="119" y="7"/>
                    </a:lnTo>
                    <a:lnTo>
                      <a:pt x="131" y="21"/>
                    </a:lnTo>
                    <a:lnTo>
                      <a:pt x="132" y="36"/>
                    </a:lnTo>
                    <a:lnTo>
                      <a:pt x="132" y="36"/>
                    </a:lnTo>
                    <a:lnTo>
                      <a:pt x="131" y="36"/>
                    </a:lnTo>
                    <a:lnTo>
                      <a:pt x="131" y="36"/>
                    </a:lnTo>
                    <a:lnTo>
                      <a:pt x="131" y="36"/>
                    </a:lnTo>
                    <a:lnTo>
                      <a:pt x="121" y="46"/>
                    </a:lnTo>
                    <a:lnTo>
                      <a:pt x="106" y="51"/>
                    </a:lnTo>
                    <a:lnTo>
                      <a:pt x="92" y="51"/>
                    </a:lnTo>
                    <a:lnTo>
                      <a:pt x="86" y="50"/>
                    </a:lnTo>
                    <a:lnTo>
                      <a:pt x="83" y="50"/>
                    </a:lnTo>
                    <a:lnTo>
                      <a:pt x="77" y="50"/>
                    </a:lnTo>
                    <a:lnTo>
                      <a:pt x="73" y="51"/>
                    </a:lnTo>
                    <a:lnTo>
                      <a:pt x="69" y="53"/>
                    </a:lnTo>
                    <a:lnTo>
                      <a:pt x="65" y="55"/>
                    </a:lnTo>
                    <a:lnTo>
                      <a:pt x="63" y="63"/>
                    </a:lnTo>
                    <a:lnTo>
                      <a:pt x="60" y="76"/>
                    </a:lnTo>
                    <a:lnTo>
                      <a:pt x="52" y="90"/>
                    </a:lnTo>
                    <a:lnTo>
                      <a:pt x="56" y="101"/>
                    </a:lnTo>
                    <a:lnTo>
                      <a:pt x="60" y="111"/>
                    </a:lnTo>
                    <a:lnTo>
                      <a:pt x="56" y="113"/>
                    </a:lnTo>
                    <a:lnTo>
                      <a:pt x="50" y="113"/>
                    </a:lnTo>
                    <a:lnTo>
                      <a:pt x="46" y="113"/>
                    </a:lnTo>
                    <a:lnTo>
                      <a:pt x="35" y="107"/>
                    </a:lnTo>
                    <a:lnTo>
                      <a:pt x="29" y="98"/>
                    </a:lnTo>
                    <a:lnTo>
                      <a:pt x="23" y="86"/>
                    </a:lnTo>
                    <a:lnTo>
                      <a:pt x="17" y="75"/>
                    </a:lnTo>
                    <a:lnTo>
                      <a:pt x="8" y="65"/>
                    </a:lnTo>
                    <a:lnTo>
                      <a:pt x="2" y="57"/>
                    </a:lnTo>
                    <a:lnTo>
                      <a:pt x="0" y="46"/>
                    </a:lnTo>
                    <a:lnTo>
                      <a:pt x="4" y="34"/>
                    </a:lnTo>
                    <a:lnTo>
                      <a:pt x="12" y="25"/>
                    </a:lnTo>
                    <a:lnTo>
                      <a:pt x="23" y="19"/>
                    </a:lnTo>
                    <a:lnTo>
                      <a:pt x="36" y="17"/>
                    </a:lnTo>
                    <a:lnTo>
                      <a:pt x="50" y="17"/>
                    </a:lnTo>
                    <a:lnTo>
                      <a:pt x="50" y="13"/>
                    </a:lnTo>
                    <a:lnTo>
                      <a:pt x="52" y="7"/>
                    </a:lnTo>
                    <a:lnTo>
                      <a:pt x="56" y="3"/>
                    </a:lnTo>
                    <a:lnTo>
                      <a:pt x="60" y="2"/>
                    </a:lnTo>
                    <a:lnTo>
                      <a:pt x="63" y="2"/>
                    </a:lnTo>
                    <a:lnTo>
                      <a:pt x="69" y="0"/>
                    </a:lnTo>
                    <a:lnTo>
                      <a:pt x="73" y="2"/>
                    </a:lnTo>
                    <a:lnTo>
                      <a:pt x="79" y="2"/>
                    </a:lnTo>
                    <a:lnTo>
                      <a:pt x="84" y="2"/>
                    </a:lnTo>
                    <a:lnTo>
                      <a:pt x="90" y="0"/>
                    </a:lnTo>
                    <a:lnTo>
                      <a:pt x="106"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4" name="Freeform 357"/>
              <p:cNvSpPr>
                <a:spLocks/>
              </p:cNvSpPr>
              <p:nvPr/>
            </p:nvSpPr>
            <p:spPr bwMode="auto">
              <a:xfrm>
                <a:off x="1168975" y="2063850"/>
                <a:ext cx="36600" cy="67422"/>
              </a:xfrm>
              <a:custGeom>
                <a:avLst/>
                <a:gdLst>
                  <a:gd name="T0" fmla="*/ 13 w 19"/>
                  <a:gd name="T1" fmla="*/ 0 h 35"/>
                  <a:gd name="T2" fmla="*/ 19 w 19"/>
                  <a:gd name="T3" fmla="*/ 0 h 35"/>
                  <a:gd name="T4" fmla="*/ 13 w 19"/>
                  <a:gd name="T5" fmla="*/ 35 h 35"/>
                  <a:gd name="T6" fmla="*/ 8 w 19"/>
                  <a:gd name="T7" fmla="*/ 33 h 35"/>
                  <a:gd name="T8" fmla="*/ 4 w 19"/>
                  <a:gd name="T9" fmla="*/ 29 h 35"/>
                  <a:gd name="T10" fmla="*/ 2 w 19"/>
                  <a:gd name="T11" fmla="*/ 25 h 35"/>
                  <a:gd name="T12" fmla="*/ 0 w 19"/>
                  <a:gd name="T13" fmla="*/ 22 h 35"/>
                  <a:gd name="T14" fmla="*/ 0 w 19"/>
                  <a:gd name="T15" fmla="*/ 16 h 35"/>
                  <a:gd name="T16" fmla="*/ 2 w 19"/>
                  <a:gd name="T17" fmla="*/ 10 h 35"/>
                  <a:gd name="T18" fmla="*/ 4 w 19"/>
                  <a:gd name="T19" fmla="*/ 6 h 35"/>
                  <a:gd name="T20" fmla="*/ 10 w 19"/>
                  <a:gd name="T21" fmla="*/ 2 h 35"/>
                  <a:gd name="T22" fmla="*/ 13 w 19"/>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5">
                    <a:moveTo>
                      <a:pt x="13" y="0"/>
                    </a:moveTo>
                    <a:lnTo>
                      <a:pt x="19" y="0"/>
                    </a:lnTo>
                    <a:lnTo>
                      <a:pt x="13" y="35"/>
                    </a:lnTo>
                    <a:lnTo>
                      <a:pt x="8" y="33"/>
                    </a:lnTo>
                    <a:lnTo>
                      <a:pt x="4" y="29"/>
                    </a:lnTo>
                    <a:lnTo>
                      <a:pt x="2" y="25"/>
                    </a:lnTo>
                    <a:lnTo>
                      <a:pt x="0" y="22"/>
                    </a:lnTo>
                    <a:lnTo>
                      <a:pt x="0" y="16"/>
                    </a:lnTo>
                    <a:lnTo>
                      <a:pt x="2" y="10"/>
                    </a:lnTo>
                    <a:lnTo>
                      <a:pt x="4" y="6"/>
                    </a:lnTo>
                    <a:lnTo>
                      <a:pt x="10" y="2"/>
                    </a:lnTo>
                    <a:lnTo>
                      <a:pt x="13" y="0"/>
                    </a:lnTo>
                    <a:close/>
                  </a:path>
                </a:pathLst>
              </a:custGeom>
              <a:solidFill>
                <a:srgbClr val="F8FF88"/>
              </a:solidFill>
              <a:ln w="0">
                <a:solidFill>
                  <a:srgbClr val="F8FF88"/>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5" name="Freeform 358"/>
              <p:cNvSpPr>
                <a:spLocks/>
              </p:cNvSpPr>
              <p:nvPr/>
            </p:nvSpPr>
            <p:spPr bwMode="auto">
              <a:xfrm>
                <a:off x="1184386" y="2083113"/>
                <a:ext cx="17337" cy="32748"/>
              </a:xfrm>
              <a:custGeom>
                <a:avLst/>
                <a:gdLst>
                  <a:gd name="T0" fmla="*/ 9 w 9"/>
                  <a:gd name="T1" fmla="*/ 0 h 17"/>
                  <a:gd name="T2" fmla="*/ 9 w 9"/>
                  <a:gd name="T3" fmla="*/ 0 h 17"/>
                  <a:gd name="T4" fmla="*/ 7 w 9"/>
                  <a:gd name="T5" fmla="*/ 13 h 17"/>
                  <a:gd name="T6" fmla="*/ 7 w 9"/>
                  <a:gd name="T7" fmla="*/ 17 h 17"/>
                  <a:gd name="T8" fmla="*/ 4 w 9"/>
                  <a:gd name="T9" fmla="*/ 15 h 17"/>
                  <a:gd name="T10" fmla="*/ 0 w 9"/>
                  <a:gd name="T11" fmla="*/ 12 h 17"/>
                  <a:gd name="T12" fmla="*/ 0 w 9"/>
                  <a:gd name="T13" fmla="*/ 6 h 17"/>
                  <a:gd name="T14" fmla="*/ 2 w 9"/>
                  <a:gd name="T15" fmla="*/ 2 h 17"/>
                  <a:gd name="T16" fmla="*/ 5 w 9"/>
                  <a:gd name="T17" fmla="*/ 0 h 17"/>
                  <a:gd name="T18" fmla="*/ 9 w 9"/>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7">
                    <a:moveTo>
                      <a:pt x="9" y="0"/>
                    </a:moveTo>
                    <a:lnTo>
                      <a:pt x="9" y="0"/>
                    </a:lnTo>
                    <a:lnTo>
                      <a:pt x="7" y="13"/>
                    </a:lnTo>
                    <a:lnTo>
                      <a:pt x="7" y="17"/>
                    </a:lnTo>
                    <a:lnTo>
                      <a:pt x="4" y="15"/>
                    </a:lnTo>
                    <a:lnTo>
                      <a:pt x="0" y="12"/>
                    </a:lnTo>
                    <a:lnTo>
                      <a:pt x="0" y="6"/>
                    </a:lnTo>
                    <a:lnTo>
                      <a:pt x="2" y="2"/>
                    </a:lnTo>
                    <a:lnTo>
                      <a:pt x="5" y="0"/>
                    </a:lnTo>
                    <a:lnTo>
                      <a:pt x="9" y="0"/>
                    </a:lnTo>
                    <a:close/>
                  </a:path>
                </a:pathLst>
              </a:custGeom>
              <a:solidFill>
                <a:srgbClr val="D5E465"/>
              </a:solidFill>
              <a:ln w="0">
                <a:solidFill>
                  <a:srgbClr val="D5E465"/>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6" name="Freeform 359"/>
              <p:cNvSpPr>
                <a:spLocks/>
              </p:cNvSpPr>
              <p:nvPr/>
            </p:nvSpPr>
            <p:spPr bwMode="auto">
              <a:xfrm>
                <a:off x="1265292" y="2106229"/>
                <a:ext cx="15411" cy="9632"/>
              </a:xfrm>
              <a:custGeom>
                <a:avLst/>
                <a:gdLst>
                  <a:gd name="T0" fmla="*/ 4 w 8"/>
                  <a:gd name="T1" fmla="*/ 0 h 5"/>
                  <a:gd name="T2" fmla="*/ 6 w 8"/>
                  <a:gd name="T3" fmla="*/ 0 h 5"/>
                  <a:gd name="T4" fmla="*/ 8 w 8"/>
                  <a:gd name="T5" fmla="*/ 3 h 5"/>
                  <a:gd name="T6" fmla="*/ 6 w 8"/>
                  <a:gd name="T7" fmla="*/ 5 h 5"/>
                  <a:gd name="T8" fmla="*/ 2 w 8"/>
                  <a:gd name="T9" fmla="*/ 5 h 5"/>
                  <a:gd name="T10" fmla="*/ 0 w 8"/>
                  <a:gd name="T11" fmla="*/ 3 h 5"/>
                  <a:gd name="T12" fmla="*/ 0 w 8"/>
                  <a:gd name="T13" fmla="*/ 1 h 5"/>
                  <a:gd name="T14" fmla="*/ 2 w 8"/>
                  <a:gd name="T15" fmla="*/ 0 h 5"/>
                  <a:gd name="T16" fmla="*/ 4 w 8"/>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4" y="0"/>
                    </a:moveTo>
                    <a:lnTo>
                      <a:pt x="6" y="0"/>
                    </a:lnTo>
                    <a:lnTo>
                      <a:pt x="8" y="3"/>
                    </a:lnTo>
                    <a:lnTo>
                      <a:pt x="6" y="5"/>
                    </a:lnTo>
                    <a:lnTo>
                      <a:pt x="2" y="5"/>
                    </a:lnTo>
                    <a:lnTo>
                      <a:pt x="0" y="3"/>
                    </a:lnTo>
                    <a:lnTo>
                      <a:pt x="0" y="1"/>
                    </a:lnTo>
                    <a:lnTo>
                      <a:pt x="2" y="0"/>
                    </a:lnTo>
                    <a:lnTo>
                      <a:pt x="4"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7" name="Freeform 360"/>
              <p:cNvSpPr>
                <a:spLocks/>
              </p:cNvSpPr>
              <p:nvPr/>
            </p:nvSpPr>
            <p:spPr bwMode="auto">
              <a:xfrm>
                <a:off x="2532813" y="2260336"/>
                <a:ext cx="115579" cy="44306"/>
              </a:xfrm>
              <a:custGeom>
                <a:avLst/>
                <a:gdLst>
                  <a:gd name="T0" fmla="*/ 0 w 60"/>
                  <a:gd name="T1" fmla="*/ 0 h 23"/>
                  <a:gd name="T2" fmla="*/ 2 w 60"/>
                  <a:gd name="T3" fmla="*/ 0 h 23"/>
                  <a:gd name="T4" fmla="*/ 20 w 60"/>
                  <a:gd name="T5" fmla="*/ 23 h 23"/>
                  <a:gd name="T6" fmla="*/ 27 w 60"/>
                  <a:gd name="T7" fmla="*/ 17 h 23"/>
                  <a:gd name="T8" fmla="*/ 35 w 60"/>
                  <a:gd name="T9" fmla="*/ 23 h 23"/>
                  <a:gd name="T10" fmla="*/ 60 w 60"/>
                  <a:gd name="T11" fmla="*/ 0 h 23"/>
                  <a:gd name="T12" fmla="*/ 60 w 60"/>
                  <a:gd name="T13" fmla="*/ 0 h 23"/>
                  <a:gd name="T14" fmla="*/ 37 w 60"/>
                  <a:gd name="T15" fmla="*/ 23 h 23"/>
                  <a:gd name="T16" fmla="*/ 27 w 60"/>
                  <a:gd name="T17" fmla="*/ 19 h 23"/>
                  <a:gd name="T18" fmla="*/ 20 w 60"/>
                  <a:gd name="T19" fmla="*/ 23 h 23"/>
                  <a:gd name="T20" fmla="*/ 0 w 60"/>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
                    <a:moveTo>
                      <a:pt x="0" y="0"/>
                    </a:moveTo>
                    <a:lnTo>
                      <a:pt x="2" y="0"/>
                    </a:lnTo>
                    <a:lnTo>
                      <a:pt x="20" y="23"/>
                    </a:lnTo>
                    <a:lnTo>
                      <a:pt x="27" y="17"/>
                    </a:lnTo>
                    <a:lnTo>
                      <a:pt x="35" y="23"/>
                    </a:lnTo>
                    <a:lnTo>
                      <a:pt x="60" y="0"/>
                    </a:lnTo>
                    <a:lnTo>
                      <a:pt x="60" y="0"/>
                    </a:lnTo>
                    <a:lnTo>
                      <a:pt x="37" y="23"/>
                    </a:lnTo>
                    <a:lnTo>
                      <a:pt x="27" y="19"/>
                    </a:lnTo>
                    <a:lnTo>
                      <a:pt x="20" y="23"/>
                    </a:lnTo>
                    <a:lnTo>
                      <a:pt x="0"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8" name="Freeform 361"/>
              <p:cNvSpPr>
                <a:spLocks/>
              </p:cNvSpPr>
              <p:nvPr/>
            </p:nvSpPr>
            <p:spPr bwMode="auto">
              <a:xfrm>
                <a:off x="2584824" y="2293083"/>
                <a:ext cx="19263" cy="71274"/>
              </a:xfrm>
              <a:custGeom>
                <a:avLst/>
                <a:gdLst>
                  <a:gd name="T0" fmla="*/ 0 w 10"/>
                  <a:gd name="T1" fmla="*/ 0 h 37"/>
                  <a:gd name="T2" fmla="*/ 2 w 10"/>
                  <a:gd name="T3" fmla="*/ 0 h 37"/>
                  <a:gd name="T4" fmla="*/ 2 w 10"/>
                  <a:gd name="T5" fmla="*/ 35 h 37"/>
                  <a:gd name="T6" fmla="*/ 10 w 10"/>
                  <a:gd name="T7" fmla="*/ 35 h 37"/>
                  <a:gd name="T8" fmla="*/ 10 w 10"/>
                  <a:gd name="T9" fmla="*/ 35 h 37"/>
                  <a:gd name="T10" fmla="*/ 10 w 10"/>
                  <a:gd name="T11" fmla="*/ 37 h 37"/>
                  <a:gd name="T12" fmla="*/ 0 w 10"/>
                  <a:gd name="T13" fmla="*/ 37 h 37"/>
                  <a:gd name="T14" fmla="*/ 0 w 10"/>
                  <a:gd name="T15" fmla="*/ 0 h 37"/>
                  <a:gd name="T16" fmla="*/ 0 w 1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7">
                    <a:moveTo>
                      <a:pt x="0" y="0"/>
                    </a:moveTo>
                    <a:lnTo>
                      <a:pt x="2" y="0"/>
                    </a:lnTo>
                    <a:lnTo>
                      <a:pt x="2" y="35"/>
                    </a:lnTo>
                    <a:lnTo>
                      <a:pt x="10" y="35"/>
                    </a:lnTo>
                    <a:lnTo>
                      <a:pt x="10" y="35"/>
                    </a:lnTo>
                    <a:lnTo>
                      <a:pt x="10" y="37"/>
                    </a:lnTo>
                    <a:lnTo>
                      <a:pt x="0" y="37"/>
                    </a:lnTo>
                    <a:lnTo>
                      <a:pt x="0" y="0"/>
                    </a:lnTo>
                    <a:lnTo>
                      <a:pt x="0" y="0"/>
                    </a:lnTo>
                    <a:close/>
                  </a:path>
                </a:pathLst>
              </a:custGeom>
              <a:solidFill>
                <a:srgbClr val="001DBF"/>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59" name="Freeform 362"/>
              <p:cNvSpPr>
                <a:spLocks/>
              </p:cNvSpPr>
              <p:nvPr/>
            </p:nvSpPr>
            <p:spPr bwMode="auto">
              <a:xfrm>
                <a:off x="1120817" y="2252630"/>
                <a:ext cx="121358" cy="55864"/>
              </a:xfrm>
              <a:custGeom>
                <a:avLst/>
                <a:gdLst>
                  <a:gd name="T0" fmla="*/ 0 w 63"/>
                  <a:gd name="T1" fmla="*/ 0 h 29"/>
                  <a:gd name="T2" fmla="*/ 2 w 63"/>
                  <a:gd name="T3" fmla="*/ 0 h 29"/>
                  <a:gd name="T4" fmla="*/ 27 w 63"/>
                  <a:gd name="T5" fmla="*/ 27 h 29"/>
                  <a:gd name="T6" fmla="*/ 35 w 63"/>
                  <a:gd name="T7" fmla="*/ 20 h 29"/>
                  <a:gd name="T8" fmla="*/ 44 w 63"/>
                  <a:gd name="T9" fmla="*/ 27 h 29"/>
                  <a:gd name="T10" fmla="*/ 63 w 63"/>
                  <a:gd name="T11" fmla="*/ 0 h 29"/>
                  <a:gd name="T12" fmla="*/ 63 w 63"/>
                  <a:gd name="T13" fmla="*/ 0 h 29"/>
                  <a:gd name="T14" fmla="*/ 63 w 63"/>
                  <a:gd name="T15" fmla="*/ 0 h 29"/>
                  <a:gd name="T16" fmla="*/ 44 w 63"/>
                  <a:gd name="T17" fmla="*/ 29 h 29"/>
                  <a:gd name="T18" fmla="*/ 35 w 63"/>
                  <a:gd name="T19" fmla="*/ 20 h 29"/>
                  <a:gd name="T20" fmla="*/ 27 w 63"/>
                  <a:gd name="T21" fmla="*/ 29 h 29"/>
                  <a:gd name="T22" fmla="*/ 0 w 63"/>
                  <a:gd name="T23" fmla="*/ 0 h 29"/>
                  <a:gd name="T24" fmla="*/ 0 w 63"/>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9">
                    <a:moveTo>
                      <a:pt x="0" y="0"/>
                    </a:moveTo>
                    <a:lnTo>
                      <a:pt x="2" y="0"/>
                    </a:lnTo>
                    <a:lnTo>
                      <a:pt x="27" y="27"/>
                    </a:lnTo>
                    <a:lnTo>
                      <a:pt x="35" y="20"/>
                    </a:lnTo>
                    <a:lnTo>
                      <a:pt x="44" y="27"/>
                    </a:lnTo>
                    <a:lnTo>
                      <a:pt x="63" y="0"/>
                    </a:lnTo>
                    <a:lnTo>
                      <a:pt x="63" y="0"/>
                    </a:lnTo>
                    <a:lnTo>
                      <a:pt x="63" y="0"/>
                    </a:lnTo>
                    <a:lnTo>
                      <a:pt x="44" y="29"/>
                    </a:lnTo>
                    <a:lnTo>
                      <a:pt x="35" y="20"/>
                    </a:lnTo>
                    <a:lnTo>
                      <a:pt x="27" y="29"/>
                    </a:lnTo>
                    <a:lnTo>
                      <a:pt x="0" y="0"/>
                    </a:lnTo>
                    <a:lnTo>
                      <a:pt x="0"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60" name="Freeform 363"/>
              <p:cNvSpPr>
                <a:spLocks/>
              </p:cNvSpPr>
              <p:nvPr/>
            </p:nvSpPr>
            <p:spPr bwMode="auto">
              <a:xfrm>
                <a:off x="1028354" y="2171724"/>
                <a:ext cx="140622" cy="169517"/>
              </a:xfrm>
              <a:custGeom>
                <a:avLst/>
                <a:gdLst>
                  <a:gd name="T0" fmla="*/ 73 w 73"/>
                  <a:gd name="T1" fmla="*/ 0 h 88"/>
                  <a:gd name="T2" fmla="*/ 73 w 73"/>
                  <a:gd name="T3" fmla="*/ 27 h 88"/>
                  <a:gd name="T4" fmla="*/ 65 w 73"/>
                  <a:gd name="T5" fmla="*/ 48 h 88"/>
                  <a:gd name="T6" fmla="*/ 54 w 73"/>
                  <a:gd name="T7" fmla="*/ 63 h 88"/>
                  <a:gd name="T8" fmla="*/ 38 w 73"/>
                  <a:gd name="T9" fmla="*/ 75 h 88"/>
                  <a:gd name="T10" fmla="*/ 25 w 73"/>
                  <a:gd name="T11" fmla="*/ 83 h 88"/>
                  <a:gd name="T12" fmla="*/ 12 w 73"/>
                  <a:gd name="T13" fmla="*/ 86 h 88"/>
                  <a:gd name="T14" fmla="*/ 4 w 73"/>
                  <a:gd name="T15" fmla="*/ 88 h 88"/>
                  <a:gd name="T16" fmla="*/ 0 w 73"/>
                  <a:gd name="T17" fmla="*/ 88 h 88"/>
                  <a:gd name="T18" fmla="*/ 0 w 73"/>
                  <a:gd name="T19" fmla="*/ 62 h 88"/>
                  <a:gd name="T20" fmla="*/ 8 w 73"/>
                  <a:gd name="T21" fmla="*/ 40 h 88"/>
                  <a:gd name="T22" fmla="*/ 19 w 73"/>
                  <a:gd name="T23" fmla="*/ 25 h 88"/>
                  <a:gd name="T24" fmla="*/ 35 w 73"/>
                  <a:gd name="T25" fmla="*/ 14 h 88"/>
                  <a:gd name="T26" fmla="*/ 48 w 73"/>
                  <a:gd name="T27" fmla="*/ 8 h 88"/>
                  <a:gd name="T28" fmla="*/ 61 w 73"/>
                  <a:gd name="T29" fmla="*/ 2 h 88"/>
                  <a:gd name="T30" fmla="*/ 69 w 73"/>
                  <a:gd name="T31" fmla="*/ 0 h 88"/>
                  <a:gd name="T32" fmla="*/ 73 w 73"/>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8">
                    <a:moveTo>
                      <a:pt x="73" y="0"/>
                    </a:moveTo>
                    <a:lnTo>
                      <a:pt x="73" y="27"/>
                    </a:lnTo>
                    <a:lnTo>
                      <a:pt x="65" y="48"/>
                    </a:lnTo>
                    <a:lnTo>
                      <a:pt x="54" y="63"/>
                    </a:lnTo>
                    <a:lnTo>
                      <a:pt x="38" y="75"/>
                    </a:lnTo>
                    <a:lnTo>
                      <a:pt x="25" y="83"/>
                    </a:lnTo>
                    <a:lnTo>
                      <a:pt x="12" y="86"/>
                    </a:lnTo>
                    <a:lnTo>
                      <a:pt x="4" y="88"/>
                    </a:lnTo>
                    <a:lnTo>
                      <a:pt x="0" y="88"/>
                    </a:lnTo>
                    <a:lnTo>
                      <a:pt x="0" y="62"/>
                    </a:lnTo>
                    <a:lnTo>
                      <a:pt x="8" y="40"/>
                    </a:lnTo>
                    <a:lnTo>
                      <a:pt x="19" y="25"/>
                    </a:lnTo>
                    <a:lnTo>
                      <a:pt x="35" y="14"/>
                    </a:lnTo>
                    <a:lnTo>
                      <a:pt x="48" y="8"/>
                    </a:lnTo>
                    <a:lnTo>
                      <a:pt x="61" y="2"/>
                    </a:lnTo>
                    <a:lnTo>
                      <a:pt x="69" y="0"/>
                    </a:lnTo>
                    <a:lnTo>
                      <a:pt x="73" y="0"/>
                    </a:lnTo>
                    <a:close/>
                  </a:path>
                </a:pathLst>
              </a:custGeom>
              <a:solidFill>
                <a:srgbClr val="1D4579"/>
              </a:solidFill>
              <a:ln w="0">
                <a:solidFill>
                  <a:srgbClr val="001DB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61" name="Rectangle 460"/>
              <p:cNvSpPr/>
              <p:nvPr/>
            </p:nvSpPr>
            <p:spPr>
              <a:xfrm>
                <a:off x="555380" y="1991907"/>
                <a:ext cx="423476" cy="322486"/>
              </a:xfrm>
              <a:prstGeom prst="rect">
                <a:avLst/>
              </a:prstGeom>
            </p:spPr>
            <p:txBody>
              <a:bodyPr wrap="square" lIns="0" tIns="0" rIns="0" bIns="0">
                <a:spAutoFit/>
              </a:bodyPr>
              <a:lstStyle/>
              <a:p>
                <a:pPr marL="0" marR="0" lvl="0" indent="0" defTabSz="914225" eaLnBrk="1" fontAlgn="auto" latinLnBrk="0" hangingPunct="1">
                  <a:lnSpc>
                    <a:spcPct val="100000"/>
                  </a:lnSpc>
                  <a:spcBef>
                    <a:spcPts val="100"/>
                  </a:spcBef>
                  <a:spcAft>
                    <a:spcPts val="200"/>
                  </a:spcAft>
                  <a:buClrTx/>
                  <a:buSzTx/>
                  <a:buFontTx/>
                  <a:buNone/>
                  <a:tabLst/>
                  <a:defRPr/>
                </a:pPr>
                <a:r>
                  <a:rPr kumimoji="0" lang="en-US" sz="1800" b="1" i="0" u="none" strike="noStrike" kern="0" cap="none" spc="0" normalizeH="0" baseline="0" noProof="0" dirty="0">
                    <a:ln>
                      <a:noFill/>
                    </a:ln>
                    <a:solidFill>
                      <a:srgbClr val="616161"/>
                    </a:solidFill>
                    <a:effectLst/>
                    <a:uLnTx/>
                    <a:uFillTx/>
                    <a:latin typeface="Segoe UI Light"/>
                    <a:cs typeface="Segoe"/>
                  </a:rPr>
                  <a:t>DEV</a:t>
                </a:r>
                <a:endParaRPr kumimoji="0" lang="en-US" sz="1200" b="1" i="0" u="none" strike="noStrike" kern="0" cap="none" spc="0" normalizeH="0" baseline="0" noProof="0" dirty="0">
                  <a:ln>
                    <a:noFill/>
                  </a:ln>
                  <a:solidFill>
                    <a:srgbClr val="616161"/>
                  </a:solidFill>
                  <a:effectLst/>
                  <a:uLnTx/>
                  <a:uFillTx/>
                  <a:latin typeface="Segoe UI Light"/>
                  <a:cs typeface="Segoe"/>
                </a:endParaRPr>
              </a:p>
            </p:txBody>
          </p:sp>
          <p:sp>
            <p:nvSpPr>
              <p:cNvPr id="462" name="Rectangle 461"/>
              <p:cNvSpPr/>
              <p:nvPr/>
            </p:nvSpPr>
            <p:spPr>
              <a:xfrm>
                <a:off x="1337700" y="1585508"/>
                <a:ext cx="423476" cy="322486"/>
              </a:xfrm>
              <a:prstGeom prst="rect">
                <a:avLst/>
              </a:prstGeom>
            </p:spPr>
            <p:txBody>
              <a:bodyPr wrap="square" lIns="0" tIns="0" rIns="0" bIns="0">
                <a:spAutoFit/>
              </a:bodyPr>
              <a:lstStyle/>
              <a:p>
                <a:pPr marL="0" marR="0" lvl="0" indent="0" defTabSz="914225" eaLnBrk="1" fontAlgn="auto" latinLnBrk="0" hangingPunct="1">
                  <a:lnSpc>
                    <a:spcPct val="100000"/>
                  </a:lnSpc>
                  <a:spcBef>
                    <a:spcPts val="100"/>
                  </a:spcBef>
                  <a:spcAft>
                    <a:spcPts val="200"/>
                  </a:spcAft>
                  <a:buClrTx/>
                  <a:buSzTx/>
                  <a:buFontTx/>
                  <a:buNone/>
                  <a:tabLst/>
                  <a:defRPr/>
                </a:pPr>
                <a:r>
                  <a:rPr kumimoji="0" lang="en-US" sz="1800" b="1" i="0" u="none" strike="noStrike" kern="0" cap="none" spc="0" normalizeH="0" baseline="0" noProof="0" dirty="0">
                    <a:ln>
                      <a:noFill/>
                    </a:ln>
                    <a:solidFill>
                      <a:srgbClr val="616161"/>
                    </a:solidFill>
                    <a:effectLst/>
                    <a:uLnTx/>
                    <a:uFillTx/>
                    <a:latin typeface="Segoe UI Light"/>
                    <a:cs typeface="Segoe"/>
                  </a:rPr>
                  <a:t>BIZ</a:t>
                </a:r>
                <a:endParaRPr kumimoji="0" lang="en-US" sz="1200" b="1" i="0" u="none" strike="noStrike" kern="0" cap="none" spc="0" normalizeH="0" baseline="0" noProof="0" dirty="0">
                  <a:ln>
                    <a:noFill/>
                  </a:ln>
                  <a:solidFill>
                    <a:srgbClr val="616161"/>
                  </a:solidFill>
                  <a:effectLst/>
                  <a:uLnTx/>
                  <a:uFillTx/>
                  <a:latin typeface="Segoe UI Light"/>
                  <a:cs typeface="Segoe"/>
                </a:endParaRPr>
              </a:p>
            </p:txBody>
          </p:sp>
          <p:sp>
            <p:nvSpPr>
              <p:cNvPr id="463" name="Rectangle 462"/>
              <p:cNvSpPr/>
              <p:nvPr/>
            </p:nvSpPr>
            <p:spPr>
              <a:xfrm>
                <a:off x="2983620" y="2489747"/>
                <a:ext cx="423476" cy="322486"/>
              </a:xfrm>
              <a:prstGeom prst="rect">
                <a:avLst/>
              </a:prstGeom>
            </p:spPr>
            <p:txBody>
              <a:bodyPr wrap="square" lIns="0" tIns="0" rIns="0" bIns="0">
                <a:spAutoFit/>
              </a:bodyPr>
              <a:lstStyle/>
              <a:p>
                <a:pPr marL="0" marR="0" lvl="0" indent="0" defTabSz="914225" eaLnBrk="1" fontAlgn="auto" latinLnBrk="0" hangingPunct="1">
                  <a:lnSpc>
                    <a:spcPct val="100000"/>
                  </a:lnSpc>
                  <a:spcBef>
                    <a:spcPts val="100"/>
                  </a:spcBef>
                  <a:spcAft>
                    <a:spcPts val="200"/>
                  </a:spcAft>
                  <a:buClrTx/>
                  <a:buSzTx/>
                  <a:buFontTx/>
                  <a:buNone/>
                  <a:tabLst/>
                  <a:defRPr/>
                </a:pPr>
                <a:r>
                  <a:rPr kumimoji="0" lang="en-US" sz="1800" b="1" i="0" u="none" strike="noStrike" kern="0" cap="none" spc="0" normalizeH="0" baseline="0" noProof="0" dirty="0">
                    <a:ln>
                      <a:noFill/>
                    </a:ln>
                    <a:solidFill>
                      <a:srgbClr val="616161"/>
                    </a:solidFill>
                    <a:effectLst/>
                    <a:uLnTx/>
                    <a:uFillTx/>
                    <a:latin typeface="Segoe UI Light"/>
                    <a:cs typeface="Segoe"/>
                  </a:rPr>
                  <a:t>OPS</a:t>
                </a:r>
                <a:endParaRPr kumimoji="0" lang="en-US" sz="1200" b="1" i="0" u="none" strike="noStrike" kern="0" cap="none" spc="0" normalizeH="0" baseline="0" noProof="0" dirty="0">
                  <a:ln>
                    <a:noFill/>
                  </a:ln>
                  <a:solidFill>
                    <a:srgbClr val="616161"/>
                  </a:solidFill>
                  <a:effectLst/>
                  <a:uLnTx/>
                  <a:uFillTx/>
                  <a:latin typeface="Segoe UI Light"/>
                  <a:cs typeface="Segoe"/>
                </a:endParaRPr>
              </a:p>
            </p:txBody>
          </p:sp>
        </p:grpSp>
      </p:grpSp>
      <p:sp>
        <p:nvSpPr>
          <p:cNvPr id="467" name="TextBox 466"/>
          <p:cNvSpPr txBox="1"/>
          <p:nvPr/>
        </p:nvSpPr>
        <p:spPr>
          <a:xfrm>
            <a:off x="558755" y="3966148"/>
            <a:ext cx="2825951" cy="489296"/>
          </a:xfrm>
          <a:prstGeom prst="rect">
            <a:avLst/>
          </a:prstGeom>
          <a:noFill/>
        </p:spPr>
        <p:txBody>
          <a:bodyPr wrap="square" lIns="182854" tIns="146284" rIns="182854" bIns="146284" rtlCol="0">
            <a:spAutoFit/>
          </a:bodyPr>
          <a:lstStyle/>
          <a:p>
            <a:pPr marL="0" marR="0" lvl="0" indent="0" algn="ctr" defTabSz="914225" eaLnBrk="0" fontAlgn="base" latinLnBrk="0" hangingPunct="0">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latin typeface="Calibri" panose="020F0502020204030204" pitchFamily="34" charset="0"/>
              </a:rPr>
              <a:t>Developer Workstations</a:t>
            </a:r>
          </a:p>
        </p:txBody>
      </p:sp>
      <p:grpSp>
        <p:nvGrpSpPr>
          <p:cNvPr id="471" name="Group 470"/>
          <p:cNvGrpSpPr/>
          <p:nvPr/>
        </p:nvGrpSpPr>
        <p:grpSpPr>
          <a:xfrm>
            <a:off x="2515646" y="3395309"/>
            <a:ext cx="589869" cy="454124"/>
            <a:chOff x="688638" y="3388251"/>
            <a:chExt cx="453196" cy="372941"/>
          </a:xfrm>
        </p:grpSpPr>
        <p:sp>
          <p:nvSpPr>
            <p:cNvPr id="472" name="Rectangle 471"/>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3" name="Straight Connector 472"/>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4" name="Arc 473"/>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75" name="Arc 474"/>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76" name="Rectangle 475"/>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7" name="Isosceles Triangle 476"/>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8" name="Isosceles Triangle 477"/>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96" name="TextBox 495"/>
          <p:cNvSpPr txBox="1"/>
          <p:nvPr/>
        </p:nvSpPr>
        <p:spPr>
          <a:xfrm>
            <a:off x="1419459" y="4505551"/>
            <a:ext cx="1100848" cy="934851"/>
          </a:xfrm>
          <a:prstGeom prst="rect">
            <a:avLst/>
          </a:prstGeom>
          <a:noFill/>
        </p:spPr>
        <p:txBody>
          <a:bodyPr wrap="none" lIns="179234" tIns="143387" rIns="179234" bIns="143387" rtlCol="0">
            <a:spAutoFit/>
          </a:bodyP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US" sz="137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GitHub</a:t>
            </a:r>
            <a:endParaRPr kumimoji="0" lang="en-US" sz="137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13874"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13874" eaLnBrk="1" fontAlgn="auto" latinLnBrk="0" hangingPunct="1">
              <a:lnSpc>
                <a:spcPct val="100000"/>
              </a:lnSpc>
              <a:spcBef>
                <a:spcPts val="0"/>
              </a:spcBef>
              <a:spcAft>
                <a:spcPts val="0"/>
              </a:spcAft>
              <a:buClrTx/>
              <a:buSzTx/>
              <a:buFontTx/>
              <a:buNone/>
              <a:tabLst/>
              <a:defRPr/>
            </a:pPr>
            <a:r>
              <a:rPr kumimoji="0" lang="en-US" sz="137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Codeplex</a:t>
            </a:r>
            <a:endParaRPr kumimoji="0" lang="en-US" sz="1174"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1" name="Group 10"/>
          <p:cNvGrpSpPr/>
          <p:nvPr/>
        </p:nvGrpSpPr>
        <p:grpSpPr>
          <a:xfrm>
            <a:off x="783099" y="3393992"/>
            <a:ext cx="589869" cy="454123"/>
            <a:chOff x="782344" y="3393987"/>
            <a:chExt cx="589953" cy="454187"/>
          </a:xfrm>
        </p:grpSpPr>
        <p:grpSp>
          <p:nvGrpSpPr>
            <p:cNvPr id="8" name="Group 7"/>
            <p:cNvGrpSpPr/>
            <p:nvPr/>
          </p:nvGrpSpPr>
          <p:grpSpPr>
            <a:xfrm>
              <a:off x="782344" y="3393987"/>
              <a:ext cx="589953" cy="454187"/>
              <a:chOff x="782344" y="3393987"/>
              <a:chExt cx="589953" cy="454187"/>
            </a:xfrm>
          </p:grpSpPr>
          <p:sp>
            <p:nvSpPr>
              <p:cNvPr id="488" name="Rectangle 487"/>
              <p:cNvSpPr/>
              <p:nvPr/>
            </p:nvSpPr>
            <p:spPr bwMode="auto">
              <a:xfrm>
                <a:off x="782344" y="3393987"/>
                <a:ext cx="589953" cy="334322"/>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89" name="Straight Connector 488"/>
              <p:cNvCxnSpPr/>
              <p:nvPr/>
            </p:nvCxnSpPr>
            <p:spPr>
              <a:xfrm>
                <a:off x="868090" y="3840717"/>
                <a:ext cx="42729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0" name="Arc 489"/>
              <p:cNvSpPr/>
              <p:nvPr/>
            </p:nvSpPr>
            <p:spPr>
              <a:xfrm rot="5400000">
                <a:off x="834043" y="3647468"/>
                <a:ext cx="215575" cy="184392"/>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91" name="Arc 490"/>
              <p:cNvSpPr/>
              <p:nvPr/>
            </p:nvSpPr>
            <p:spPr>
              <a:xfrm rot="5400000" flipV="1">
                <a:off x="1115283" y="3648544"/>
                <a:ext cx="215575" cy="18368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92" name="Rectangle 491"/>
              <p:cNvSpPr/>
              <p:nvPr/>
            </p:nvSpPr>
            <p:spPr bwMode="auto">
              <a:xfrm>
                <a:off x="1034028" y="3738942"/>
                <a:ext cx="97201" cy="1017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Isosceles Triangle 492"/>
              <p:cNvSpPr/>
              <p:nvPr/>
            </p:nvSpPr>
            <p:spPr bwMode="auto">
              <a:xfrm>
                <a:off x="993539" y="3770520"/>
                <a:ext cx="84996" cy="5665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4" name="Isosceles Triangle 493"/>
              <p:cNvSpPr/>
              <p:nvPr/>
            </p:nvSpPr>
            <p:spPr bwMode="auto">
              <a:xfrm>
                <a:off x="1063994" y="3756109"/>
                <a:ext cx="111741" cy="75625"/>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498" name="Picture 497"/>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970630" y="3407734"/>
              <a:ext cx="245847" cy="299398"/>
            </a:xfrm>
            <a:prstGeom prst="rect">
              <a:avLst/>
            </a:prstGeom>
          </p:spPr>
        </p:pic>
      </p:grpSp>
      <p:grpSp>
        <p:nvGrpSpPr>
          <p:cNvPr id="6" name="Group 5"/>
          <p:cNvGrpSpPr/>
          <p:nvPr/>
        </p:nvGrpSpPr>
        <p:grpSpPr>
          <a:xfrm>
            <a:off x="1652725" y="3391618"/>
            <a:ext cx="589869" cy="455263"/>
            <a:chOff x="1652094" y="3391612"/>
            <a:chExt cx="589953" cy="455328"/>
          </a:xfrm>
        </p:grpSpPr>
        <p:grpSp>
          <p:nvGrpSpPr>
            <p:cNvPr id="470" name="Group 469"/>
            <p:cNvGrpSpPr/>
            <p:nvPr/>
          </p:nvGrpSpPr>
          <p:grpSpPr>
            <a:xfrm>
              <a:off x="1652094" y="3392752"/>
              <a:ext cx="589953" cy="454188"/>
              <a:chOff x="688638" y="3388251"/>
              <a:chExt cx="453196" cy="372941"/>
            </a:xfrm>
          </p:grpSpPr>
          <p:sp>
            <p:nvSpPr>
              <p:cNvPr id="480" name="Rectangle 479"/>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81" name="Straight Connector 480"/>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Arc 481"/>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83" name="Arc 482"/>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84" name="Rectangle 483"/>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5" name="Isosceles Triangle 484"/>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Isosceles Triangle 485"/>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86940" y="3391612"/>
              <a:ext cx="334409" cy="334409"/>
            </a:xfrm>
            <a:prstGeom prst="rect">
              <a:avLst/>
            </a:prstGeom>
          </p:spPr>
        </p:pic>
      </p:grpSp>
      <p:pic>
        <p:nvPicPr>
          <p:cNvPr id="502" name="Picture 501"/>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670353" y="3398000"/>
            <a:ext cx="245812" cy="299355"/>
          </a:xfrm>
          <a:prstGeom prst="rect">
            <a:avLst/>
          </a:prstGeom>
        </p:spPr>
      </p:pic>
      <p:sp>
        <p:nvSpPr>
          <p:cNvPr id="221" name="Freeform 266"/>
          <p:cNvSpPr>
            <a:spLocks/>
          </p:cNvSpPr>
          <p:nvPr/>
        </p:nvSpPr>
        <p:spPr bwMode="auto">
          <a:xfrm>
            <a:off x="2692993" y="2196022"/>
            <a:ext cx="84745" cy="254811"/>
          </a:xfrm>
          <a:custGeom>
            <a:avLst/>
            <a:gdLst>
              <a:gd name="T0" fmla="*/ 44 w 44"/>
              <a:gd name="T1" fmla="*/ 0 h 154"/>
              <a:gd name="T2" fmla="*/ 44 w 44"/>
              <a:gd name="T3" fmla="*/ 154 h 154"/>
              <a:gd name="T4" fmla="*/ 0 w 44"/>
              <a:gd name="T5" fmla="*/ 154 h 154"/>
              <a:gd name="T6" fmla="*/ 0 w 44"/>
              <a:gd name="T7" fmla="*/ 42 h 154"/>
              <a:gd name="T8" fmla="*/ 0 w 44"/>
              <a:gd name="T9" fmla="*/ 42 h 154"/>
              <a:gd name="T10" fmla="*/ 0 w 44"/>
              <a:gd name="T11" fmla="*/ 27 h 154"/>
              <a:gd name="T12" fmla="*/ 44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44" y="0"/>
                </a:moveTo>
                <a:lnTo>
                  <a:pt x="44" y="154"/>
                </a:lnTo>
                <a:lnTo>
                  <a:pt x="0" y="154"/>
                </a:lnTo>
                <a:lnTo>
                  <a:pt x="0" y="42"/>
                </a:lnTo>
                <a:lnTo>
                  <a:pt x="0" y="42"/>
                </a:lnTo>
                <a:lnTo>
                  <a:pt x="0" y="27"/>
                </a:lnTo>
                <a:lnTo>
                  <a:pt x="44" y="0"/>
                </a:lnTo>
                <a:close/>
              </a:path>
            </a:pathLst>
          </a:custGeom>
          <a:solidFill>
            <a:srgbClr val="DC1E00"/>
          </a:solidFill>
          <a:ln w="0">
            <a:solidFill>
              <a:srgbClr val="DC1E00"/>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22" name="Freeform 279"/>
          <p:cNvSpPr>
            <a:spLocks/>
          </p:cNvSpPr>
          <p:nvPr/>
        </p:nvSpPr>
        <p:spPr bwMode="auto">
          <a:xfrm>
            <a:off x="996160" y="2189404"/>
            <a:ext cx="84745" cy="254811"/>
          </a:xfrm>
          <a:custGeom>
            <a:avLst/>
            <a:gdLst>
              <a:gd name="T0" fmla="*/ 0 w 44"/>
              <a:gd name="T1" fmla="*/ 0 h 154"/>
              <a:gd name="T2" fmla="*/ 44 w 44"/>
              <a:gd name="T3" fmla="*/ 23 h 154"/>
              <a:gd name="T4" fmla="*/ 44 w 44"/>
              <a:gd name="T5" fmla="*/ 154 h 154"/>
              <a:gd name="T6" fmla="*/ 0 w 44"/>
              <a:gd name="T7" fmla="*/ 154 h 154"/>
              <a:gd name="T8" fmla="*/ 0 w 44"/>
              <a:gd name="T9" fmla="*/ 0 h 154"/>
            </a:gdLst>
            <a:ahLst/>
            <a:cxnLst>
              <a:cxn ang="0">
                <a:pos x="T0" y="T1"/>
              </a:cxn>
              <a:cxn ang="0">
                <a:pos x="T2" y="T3"/>
              </a:cxn>
              <a:cxn ang="0">
                <a:pos x="T4" y="T5"/>
              </a:cxn>
              <a:cxn ang="0">
                <a:pos x="T6" y="T7"/>
              </a:cxn>
              <a:cxn ang="0">
                <a:pos x="T8" y="T9"/>
              </a:cxn>
            </a:cxnLst>
            <a:rect l="0" t="0" r="r" b="b"/>
            <a:pathLst>
              <a:path w="44" h="154">
                <a:moveTo>
                  <a:pt x="0" y="0"/>
                </a:moveTo>
                <a:lnTo>
                  <a:pt x="44" y="23"/>
                </a:lnTo>
                <a:lnTo>
                  <a:pt x="44" y="154"/>
                </a:lnTo>
                <a:lnTo>
                  <a:pt x="0" y="154"/>
                </a:lnTo>
                <a:lnTo>
                  <a:pt x="0" y="0"/>
                </a:lnTo>
                <a:close/>
              </a:path>
            </a:pathLst>
          </a:custGeom>
          <a:solidFill>
            <a:schemeClr val="bg1">
              <a:alpha val="13000"/>
            </a:schemeClr>
          </a:solidFill>
          <a:ln w="0">
            <a:solidFill>
              <a:srgbClr val="44D7EE"/>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223" name="Straight Connector 222"/>
          <p:cNvCxnSpPr/>
          <p:nvPr/>
        </p:nvCxnSpPr>
        <p:spPr>
          <a:xfrm>
            <a:off x="630786" y="6460175"/>
            <a:ext cx="1101950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30785" y="5539797"/>
            <a:ext cx="27108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678346" y="5539797"/>
            <a:ext cx="17648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678346" y="2915015"/>
            <a:ext cx="17648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791908" y="5539797"/>
            <a:ext cx="17648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9959375" y="5539797"/>
            <a:ext cx="17648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_wide-cab47086.png"/>
          <p:cNvPicPr>
            <a:picLocks noChangeAspect="1"/>
          </p:cNvPicPr>
          <p:nvPr/>
        </p:nvPicPr>
        <p:blipFill rotWithShape="1">
          <a:blip r:embed="rId17" cstate="print">
            <a:extLst>
              <a:ext uri="{28A0092B-C50C-407E-A947-70E740481C1C}">
                <a14:useLocalDpi xmlns:a14="http://schemas.microsoft.com/office/drawing/2010/main" val="0"/>
              </a:ext>
            </a:extLst>
          </a:blip>
          <a:srcRect r="69868"/>
          <a:stretch/>
        </p:blipFill>
        <p:spPr>
          <a:xfrm>
            <a:off x="6475233" y="4028069"/>
            <a:ext cx="352530" cy="321344"/>
          </a:xfrm>
          <a:prstGeom prst="rect">
            <a:avLst/>
          </a:prstGeom>
        </p:spPr>
      </p:pic>
    </p:spTree>
    <p:extLst>
      <p:ext uri="{BB962C8B-B14F-4D97-AF65-F5344CB8AC3E}">
        <p14:creationId xmlns:p14="http://schemas.microsoft.com/office/powerpoint/2010/main" val="403669997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269240" y="1255736"/>
            <a:ext cx="11655078" cy="742972"/>
            <a:chOff x="274638" y="1211264"/>
            <a:chExt cx="11888787" cy="757870"/>
          </a:xfrm>
        </p:grpSpPr>
        <p:sp>
          <p:nvSpPr>
            <p:cNvPr id="65" name="Rectangle 64"/>
            <p:cNvSpPr/>
            <p:nvPr/>
          </p:nvSpPr>
          <p:spPr bwMode="auto">
            <a:xfrm>
              <a:off x="274638" y="1211264"/>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0" name="Group 29"/>
            <p:cNvGrpSpPr/>
            <p:nvPr/>
          </p:nvGrpSpPr>
          <p:grpSpPr>
            <a:xfrm>
              <a:off x="491977" y="1375714"/>
              <a:ext cx="428469" cy="428971"/>
              <a:chOff x="9418638" y="-112713"/>
              <a:chExt cx="1355725" cy="1357313"/>
            </a:xfrm>
            <a:solidFill>
              <a:schemeClr val="accent2"/>
            </a:solidFill>
          </p:grpSpPr>
          <p:sp>
            <p:nvSpPr>
              <p:cNvPr id="23" name="Freeform 11"/>
              <p:cNvSpPr>
                <a:spLocks noEditPoints="1"/>
              </p:cNvSpPr>
              <p:nvPr/>
            </p:nvSpPr>
            <p:spPr bwMode="auto">
              <a:xfrm>
                <a:off x="9418638" y="-112713"/>
                <a:ext cx="1355725" cy="1357313"/>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4" name="Freeform 12"/>
              <p:cNvSpPr>
                <a:spLocks/>
              </p:cNvSpPr>
              <p:nvPr/>
            </p:nvSpPr>
            <p:spPr bwMode="auto">
              <a:xfrm>
                <a:off x="10115551" y="671512"/>
                <a:ext cx="239713" cy="19685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5" name="Freeform 13"/>
              <p:cNvSpPr>
                <a:spLocks/>
              </p:cNvSpPr>
              <p:nvPr/>
            </p:nvSpPr>
            <p:spPr bwMode="auto">
              <a:xfrm>
                <a:off x="10074276" y="311150"/>
                <a:ext cx="274638" cy="211138"/>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6" name="Freeform 14"/>
              <p:cNvSpPr>
                <a:spLocks/>
              </p:cNvSpPr>
              <p:nvPr/>
            </p:nvSpPr>
            <p:spPr bwMode="auto">
              <a:xfrm>
                <a:off x="9907588" y="423862"/>
                <a:ext cx="85725" cy="352425"/>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7" name="Freeform 15"/>
              <p:cNvSpPr>
                <a:spLocks/>
              </p:cNvSpPr>
              <p:nvPr/>
            </p:nvSpPr>
            <p:spPr bwMode="auto">
              <a:xfrm>
                <a:off x="9910763" y="822325"/>
                <a:ext cx="187325" cy="166688"/>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8" name="Freeform 16"/>
              <p:cNvSpPr>
                <a:spLocks/>
              </p:cNvSpPr>
              <p:nvPr/>
            </p:nvSpPr>
            <p:spPr bwMode="auto">
              <a:xfrm>
                <a:off x="10340976" y="509587"/>
                <a:ext cx="185738" cy="1682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 name="Freeform 17"/>
              <p:cNvSpPr>
                <a:spLocks/>
              </p:cNvSpPr>
              <p:nvPr/>
            </p:nvSpPr>
            <p:spPr bwMode="auto">
              <a:xfrm>
                <a:off x="9864726" y="204787"/>
                <a:ext cx="190500" cy="165100"/>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
        <p:nvSpPr>
          <p:cNvPr id="12" name="Text Placeholder 2"/>
          <p:cNvSpPr>
            <a:spLocks noGrp="1"/>
          </p:cNvSpPr>
          <p:nvPr>
            <p:ph type="body" sz="quarter" idx="10"/>
          </p:nvPr>
        </p:nvSpPr>
        <p:spPr>
          <a:xfrm>
            <a:off x="1066746" y="1373773"/>
            <a:ext cx="10856016" cy="506901"/>
          </a:xfrm>
        </p:spPr>
        <p:txBody>
          <a:bodyPr/>
          <a:lstStyle/>
          <a:p>
            <a:pPr lvl="1">
              <a:spcBef>
                <a:spcPts val="980"/>
              </a:spcBef>
            </a:pPr>
            <a:r>
              <a:rPr lang="en-US" sz="2353" dirty="0">
                <a:latin typeface="+mj-lt"/>
              </a:rPr>
              <a:t>Experts: “Sony hackers were inside the company network for a long time”</a:t>
            </a:r>
          </a:p>
        </p:txBody>
      </p:sp>
      <p:sp>
        <p:nvSpPr>
          <p:cNvPr id="2" name="Title 1"/>
          <p:cNvSpPr>
            <a:spLocks noGrp="1"/>
          </p:cNvSpPr>
          <p:nvPr>
            <p:ph type="title"/>
          </p:nvPr>
        </p:nvSpPr>
        <p:spPr/>
        <p:txBody>
          <a:bodyPr/>
          <a:lstStyle/>
          <a:p>
            <a:r>
              <a:rPr lang="en-US" dirty="0"/>
              <a:t>Security impact – In the News…</a:t>
            </a:r>
          </a:p>
        </p:txBody>
      </p:sp>
      <p:grpSp>
        <p:nvGrpSpPr>
          <p:cNvPr id="32" name="Group 31"/>
          <p:cNvGrpSpPr/>
          <p:nvPr/>
        </p:nvGrpSpPr>
        <p:grpSpPr>
          <a:xfrm>
            <a:off x="269240" y="2034973"/>
            <a:ext cx="11655078" cy="742972"/>
            <a:chOff x="274638" y="2006126"/>
            <a:chExt cx="11888787" cy="757870"/>
          </a:xfrm>
        </p:grpSpPr>
        <p:sp>
          <p:nvSpPr>
            <p:cNvPr id="66" name="Rectangle 65"/>
            <p:cNvSpPr/>
            <p:nvPr/>
          </p:nvSpPr>
          <p:spPr bwMode="auto">
            <a:xfrm>
              <a:off x="274638" y="2006126"/>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 name="Group 17"/>
            <p:cNvGrpSpPr/>
            <p:nvPr/>
          </p:nvGrpSpPr>
          <p:grpSpPr>
            <a:xfrm>
              <a:off x="497193" y="2250382"/>
              <a:ext cx="418036" cy="269358"/>
              <a:chOff x="1716088" y="598488"/>
              <a:chExt cx="9007475" cy="5803900"/>
            </a:xfrm>
            <a:solidFill>
              <a:schemeClr val="accent2"/>
            </a:solidFill>
          </p:grpSpPr>
          <p:sp>
            <p:nvSpPr>
              <p:cNvPr id="15" name="Freeform 5"/>
              <p:cNvSpPr>
                <a:spLocks noEditPoints="1"/>
              </p:cNvSpPr>
              <p:nvPr/>
            </p:nvSpPr>
            <p:spPr bwMode="auto">
              <a:xfrm>
                <a:off x="1716088" y="598488"/>
                <a:ext cx="9007475" cy="5803900"/>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 name="Freeform 6"/>
              <p:cNvSpPr>
                <a:spLocks/>
              </p:cNvSpPr>
              <p:nvPr/>
            </p:nvSpPr>
            <p:spPr bwMode="auto">
              <a:xfrm>
                <a:off x="2452688" y="4953001"/>
                <a:ext cx="1095375" cy="352425"/>
              </a:xfrm>
              <a:custGeom>
                <a:avLst/>
                <a:gdLst>
                  <a:gd name="T0" fmla="*/ 0 w 690"/>
                  <a:gd name="T1" fmla="*/ 0 h 222"/>
                  <a:gd name="T2" fmla="*/ 690 w 690"/>
                  <a:gd name="T3" fmla="*/ 0 h 222"/>
                  <a:gd name="T4" fmla="*/ 690 w 690"/>
                  <a:gd name="T5" fmla="*/ 222 h 222"/>
                  <a:gd name="T6" fmla="*/ 0 w 690"/>
                  <a:gd name="T7" fmla="*/ 222 h 222"/>
                  <a:gd name="T8" fmla="*/ 0 w 690"/>
                  <a:gd name="T9" fmla="*/ 0 h 222"/>
                  <a:gd name="T10" fmla="*/ 0 w 690"/>
                  <a:gd name="T11" fmla="*/ 0 h 222"/>
                </a:gdLst>
                <a:ahLst/>
                <a:cxnLst>
                  <a:cxn ang="0">
                    <a:pos x="T0" y="T1"/>
                  </a:cxn>
                  <a:cxn ang="0">
                    <a:pos x="T2" y="T3"/>
                  </a:cxn>
                  <a:cxn ang="0">
                    <a:pos x="T4" y="T5"/>
                  </a:cxn>
                  <a:cxn ang="0">
                    <a:pos x="T6" y="T7"/>
                  </a:cxn>
                  <a:cxn ang="0">
                    <a:pos x="T8" y="T9"/>
                  </a:cxn>
                  <a:cxn ang="0">
                    <a:pos x="T10" y="T11"/>
                  </a:cxn>
                </a:cxnLst>
                <a:rect l="0" t="0" r="r" b="b"/>
                <a:pathLst>
                  <a:path w="690" h="222">
                    <a:moveTo>
                      <a:pt x="0" y="0"/>
                    </a:moveTo>
                    <a:lnTo>
                      <a:pt x="690" y="0"/>
                    </a:lnTo>
                    <a:lnTo>
                      <a:pt x="690" y="222"/>
                    </a:lnTo>
                    <a:lnTo>
                      <a:pt x="0" y="2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 name="Freeform 7"/>
              <p:cNvSpPr>
                <a:spLocks/>
              </p:cNvSpPr>
              <p:nvPr/>
            </p:nvSpPr>
            <p:spPr bwMode="auto">
              <a:xfrm>
                <a:off x="3902076" y="4953001"/>
                <a:ext cx="2316163" cy="352425"/>
              </a:xfrm>
              <a:custGeom>
                <a:avLst/>
                <a:gdLst>
                  <a:gd name="T0" fmla="*/ 0 w 1459"/>
                  <a:gd name="T1" fmla="*/ 0 h 222"/>
                  <a:gd name="T2" fmla="*/ 1459 w 1459"/>
                  <a:gd name="T3" fmla="*/ 0 h 222"/>
                  <a:gd name="T4" fmla="*/ 1459 w 1459"/>
                  <a:gd name="T5" fmla="*/ 222 h 222"/>
                  <a:gd name="T6" fmla="*/ 0 w 1459"/>
                  <a:gd name="T7" fmla="*/ 222 h 222"/>
                  <a:gd name="T8" fmla="*/ 0 w 1459"/>
                  <a:gd name="T9" fmla="*/ 0 h 222"/>
                  <a:gd name="T10" fmla="*/ 0 w 1459"/>
                  <a:gd name="T11" fmla="*/ 0 h 222"/>
                </a:gdLst>
                <a:ahLst/>
                <a:cxnLst>
                  <a:cxn ang="0">
                    <a:pos x="T0" y="T1"/>
                  </a:cxn>
                  <a:cxn ang="0">
                    <a:pos x="T2" y="T3"/>
                  </a:cxn>
                  <a:cxn ang="0">
                    <a:pos x="T4" y="T5"/>
                  </a:cxn>
                  <a:cxn ang="0">
                    <a:pos x="T6" y="T7"/>
                  </a:cxn>
                  <a:cxn ang="0">
                    <a:pos x="T8" y="T9"/>
                  </a:cxn>
                  <a:cxn ang="0">
                    <a:pos x="T10" y="T11"/>
                  </a:cxn>
                </a:cxnLst>
                <a:rect l="0" t="0" r="r" b="b"/>
                <a:pathLst>
                  <a:path w="1459" h="222">
                    <a:moveTo>
                      <a:pt x="0" y="0"/>
                    </a:moveTo>
                    <a:lnTo>
                      <a:pt x="1459" y="0"/>
                    </a:lnTo>
                    <a:lnTo>
                      <a:pt x="1459" y="222"/>
                    </a:lnTo>
                    <a:lnTo>
                      <a:pt x="0" y="2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4" name="Rectangle 3"/>
            <p:cNvSpPr/>
            <p:nvPr/>
          </p:nvSpPr>
          <p:spPr>
            <a:xfrm>
              <a:off x="1088136" y="2172695"/>
              <a:ext cx="9551987"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“Staples breach may have affected over a million credit cards”</a:t>
              </a:r>
            </a:p>
          </p:txBody>
        </p:sp>
      </p:grpSp>
      <p:grpSp>
        <p:nvGrpSpPr>
          <p:cNvPr id="33" name="Group 32"/>
          <p:cNvGrpSpPr/>
          <p:nvPr/>
        </p:nvGrpSpPr>
        <p:grpSpPr>
          <a:xfrm>
            <a:off x="269240" y="2814210"/>
            <a:ext cx="11653523" cy="742972"/>
            <a:chOff x="274639" y="2800988"/>
            <a:chExt cx="11887200" cy="757870"/>
          </a:xfrm>
        </p:grpSpPr>
        <p:sp>
          <p:nvSpPr>
            <p:cNvPr id="67" name="Rectangle 66"/>
            <p:cNvSpPr/>
            <p:nvPr/>
          </p:nvSpPr>
          <p:spPr bwMode="auto">
            <a:xfrm>
              <a:off x="274639" y="2800988"/>
              <a:ext cx="11887200"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 name="Group 35"/>
            <p:cNvGrpSpPr/>
            <p:nvPr/>
          </p:nvGrpSpPr>
          <p:grpSpPr>
            <a:xfrm>
              <a:off x="476168" y="2976113"/>
              <a:ext cx="460086" cy="407621"/>
              <a:chOff x="517525" y="2955925"/>
              <a:chExt cx="361951" cy="320676"/>
            </a:xfrm>
            <a:solidFill>
              <a:schemeClr val="accent2"/>
            </a:solidFill>
          </p:grpSpPr>
          <p:sp>
            <p:nvSpPr>
              <p:cNvPr id="34" name="Freeform 21"/>
              <p:cNvSpPr>
                <a:spLocks noEditPoints="1"/>
              </p:cNvSpPr>
              <p:nvPr/>
            </p:nvSpPr>
            <p:spPr bwMode="auto">
              <a:xfrm>
                <a:off x="649288" y="3055938"/>
                <a:ext cx="230188" cy="220663"/>
              </a:xfrm>
              <a:custGeom>
                <a:avLst/>
                <a:gdLst>
                  <a:gd name="T0" fmla="*/ 1400 w 1451"/>
                  <a:gd name="T1" fmla="*/ 622 h 1384"/>
                  <a:gd name="T2" fmla="*/ 639 w 1451"/>
                  <a:gd name="T3" fmla="*/ 0 h 1384"/>
                  <a:gd name="T4" fmla="*/ 611 w 1451"/>
                  <a:gd name="T5" fmla="*/ 6 h 1384"/>
                  <a:gd name="T6" fmla="*/ 252 w 1451"/>
                  <a:gd name="T7" fmla="*/ 157 h 1384"/>
                  <a:gd name="T8" fmla="*/ 252 w 1451"/>
                  <a:gd name="T9" fmla="*/ 157 h 1384"/>
                  <a:gd name="T10" fmla="*/ 174 w 1451"/>
                  <a:gd name="T11" fmla="*/ 235 h 1384"/>
                  <a:gd name="T12" fmla="*/ 51 w 1451"/>
                  <a:gd name="T13" fmla="*/ 762 h 1384"/>
                  <a:gd name="T14" fmla="*/ 807 w 1451"/>
                  <a:gd name="T15" fmla="*/ 1384 h 1384"/>
                  <a:gd name="T16" fmla="*/ 840 w 1451"/>
                  <a:gd name="T17" fmla="*/ 1384 h 1384"/>
                  <a:gd name="T18" fmla="*/ 1199 w 1451"/>
                  <a:gd name="T19" fmla="*/ 1227 h 1384"/>
                  <a:gd name="T20" fmla="*/ 1271 w 1451"/>
                  <a:gd name="T21" fmla="*/ 1154 h 1384"/>
                  <a:gd name="T22" fmla="*/ 1271 w 1451"/>
                  <a:gd name="T23" fmla="*/ 1154 h 1384"/>
                  <a:gd name="T24" fmla="*/ 1400 w 1451"/>
                  <a:gd name="T25" fmla="*/ 622 h 1384"/>
                  <a:gd name="T26" fmla="*/ 902 w 1451"/>
                  <a:gd name="T27" fmla="*/ 818 h 1384"/>
                  <a:gd name="T28" fmla="*/ 818 w 1451"/>
                  <a:gd name="T29" fmla="*/ 852 h 1384"/>
                  <a:gd name="T30" fmla="*/ 745 w 1451"/>
                  <a:gd name="T31" fmla="*/ 728 h 1384"/>
                  <a:gd name="T32" fmla="*/ 527 w 1451"/>
                  <a:gd name="T33" fmla="*/ 863 h 1384"/>
                  <a:gd name="T34" fmla="*/ 465 w 1451"/>
                  <a:gd name="T35" fmla="*/ 784 h 1384"/>
                  <a:gd name="T36" fmla="*/ 695 w 1451"/>
                  <a:gd name="T37" fmla="*/ 639 h 1384"/>
                  <a:gd name="T38" fmla="*/ 471 w 1451"/>
                  <a:gd name="T39" fmla="*/ 235 h 1384"/>
                  <a:gd name="T40" fmla="*/ 555 w 1451"/>
                  <a:gd name="T41" fmla="*/ 202 h 1384"/>
                  <a:gd name="T42" fmla="*/ 773 w 1451"/>
                  <a:gd name="T43" fmla="*/ 588 h 1384"/>
                  <a:gd name="T44" fmla="*/ 874 w 1451"/>
                  <a:gd name="T45" fmla="*/ 521 h 1384"/>
                  <a:gd name="T46" fmla="*/ 936 w 1451"/>
                  <a:gd name="T47" fmla="*/ 605 h 1384"/>
                  <a:gd name="T48" fmla="*/ 824 w 1451"/>
                  <a:gd name="T49" fmla="*/ 678 h 1384"/>
                  <a:gd name="T50" fmla="*/ 902 w 1451"/>
                  <a:gd name="T51" fmla="*/ 818 h 1384"/>
                  <a:gd name="T52" fmla="*/ 902 w 1451"/>
                  <a:gd name="T53" fmla="*/ 818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1" h="1384">
                    <a:moveTo>
                      <a:pt x="1400" y="622"/>
                    </a:moveTo>
                    <a:cubicBezTo>
                      <a:pt x="1316" y="275"/>
                      <a:pt x="980" y="0"/>
                      <a:pt x="639" y="0"/>
                    </a:cubicBezTo>
                    <a:cubicBezTo>
                      <a:pt x="628" y="0"/>
                      <a:pt x="622" y="0"/>
                      <a:pt x="611" y="6"/>
                    </a:cubicBezTo>
                    <a:cubicBezTo>
                      <a:pt x="460" y="11"/>
                      <a:pt x="336" y="67"/>
                      <a:pt x="252" y="157"/>
                    </a:cubicBezTo>
                    <a:cubicBezTo>
                      <a:pt x="252" y="157"/>
                      <a:pt x="252" y="157"/>
                      <a:pt x="252" y="157"/>
                    </a:cubicBezTo>
                    <a:cubicBezTo>
                      <a:pt x="174" y="235"/>
                      <a:pt x="174" y="235"/>
                      <a:pt x="174" y="235"/>
                    </a:cubicBezTo>
                    <a:cubicBezTo>
                      <a:pt x="51" y="364"/>
                      <a:pt x="0" y="555"/>
                      <a:pt x="51" y="762"/>
                    </a:cubicBezTo>
                    <a:cubicBezTo>
                      <a:pt x="129" y="1115"/>
                      <a:pt x="465" y="1384"/>
                      <a:pt x="807" y="1384"/>
                    </a:cubicBezTo>
                    <a:cubicBezTo>
                      <a:pt x="818" y="1384"/>
                      <a:pt x="829" y="1384"/>
                      <a:pt x="840" y="1384"/>
                    </a:cubicBezTo>
                    <a:cubicBezTo>
                      <a:pt x="986" y="1378"/>
                      <a:pt x="1109" y="1322"/>
                      <a:pt x="1199" y="1227"/>
                    </a:cubicBezTo>
                    <a:cubicBezTo>
                      <a:pt x="1271" y="1154"/>
                      <a:pt x="1271" y="1154"/>
                      <a:pt x="1271" y="1154"/>
                    </a:cubicBezTo>
                    <a:cubicBezTo>
                      <a:pt x="1271" y="1154"/>
                      <a:pt x="1271" y="1154"/>
                      <a:pt x="1271" y="1154"/>
                    </a:cubicBezTo>
                    <a:cubicBezTo>
                      <a:pt x="1395" y="1025"/>
                      <a:pt x="1451" y="835"/>
                      <a:pt x="1400" y="622"/>
                    </a:cubicBezTo>
                    <a:close/>
                    <a:moveTo>
                      <a:pt x="902" y="818"/>
                    </a:moveTo>
                    <a:cubicBezTo>
                      <a:pt x="818" y="852"/>
                      <a:pt x="818" y="852"/>
                      <a:pt x="818" y="852"/>
                    </a:cubicBezTo>
                    <a:cubicBezTo>
                      <a:pt x="745" y="728"/>
                      <a:pt x="745" y="728"/>
                      <a:pt x="745" y="728"/>
                    </a:cubicBezTo>
                    <a:cubicBezTo>
                      <a:pt x="527" y="863"/>
                      <a:pt x="527" y="863"/>
                      <a:pt x="527" y="863"/>
                    </a:cubicBezTo>
                    <a:cubicBezTo>
                      <a:pt x="465" y="784"/>
                      <a:pt x="465" y="784"/>
                      <a:pt x="465" y="784"/>
                    </a:cubicBezTo>
                    <a:cubicBezTo>
                      <a:pt x="695" y="639"/>
                      <a:pt x="695" y="639"/>
                      <a:pt x="695" y="639"/>
                    </a:cubicBezTo>
                    <a:cubicBezTo>
                      <a:pt x="471" y="235"/>
                      <a:pt x="471" y="235"/>
                      <a:pt x="471" y="235"/>
                    </a:cubicBezTo>
                    <a:cubicBezTo>
                      <a:pt x="555" y="202"/>
                      <a:pt x="555" y="202"/>
                      <a:pt x="555" y="202"/>
                    </a:cubicBezTo>
                    <a:cubicBezTo>
                      <a:pt x="773" y="588"/>
                      <a:pt x="773" y="588"/>
                      <a:pt x="773" y="588"/>
                    </a:cubicBezTo>
                    <a:cubicBezTo>
                      <a:pt x="874" y="521"/>
                      <a:pt x="874" y="521"/>
                      <a:pt x="874" y="521"/>
                    </a:cubicBezTo>
                    <a:cubicBezTo>
                      <a:pt x="936" y="605"/>
                      <a:pt x="936" y="605"/>
                      <a:pt x="936" y="605"/>
                    </a:cubicBezTo>
                    <a:cubicBezTo>
                      <a:pt x="824" y="678"/>
                      <a:pt x="824" y="678"/>
                      <a:pt x="824" y="678"/>
                    </a:cubicBezTo>
                    <a:cubicBezTo>
                      <a:pt x="902" y="818"/>
                      <a:pt x="902" y="818"/>
                      <a:pt x="902" y="818"/>
                    </a:cubicBezTo>
                    <a:cubicBezTo>
                      <a:pt x="902" y="818"/>
                      <a:pt x="902" y="818"/>
                      <a:pt x="902" y="8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Freeform 22"/>
              <p:cNvSpPr>
                <a:spLocks noEditPoints="1"/>
              </p:cNvSpPr>
              <p:nvPr/>
            </p:nvSpPr>
            <p:spPr bwMode="auto">
              <a:xfrm>
                <a:off x="517525" y="2955925"/>
                <a:ext cx="238125" cy="260350"/>
              </a:xfrm>
              <a:custGeom>
                <a:avLst/>
                <a:gdLst>
                  <a:gd name="T0" fmla="*/ 1313 w 1492"/>
                  <a:gd name="T1" fmla="*/ 185 h 1642"/>
                  <a:gd name="T2" fmla="*/ 1034 w 1492"/>
                  <a:gd name="T3" fmla="*/ 67 h 1642"/>
                  <a:gd name="T4" fmla="*/ 1151 w 1492"/>
                  <a:gd name="T5" fmla="*/ 84 h 1642"/>
                  <a:gd name="T6" fmla="*/ 1224 w 1492"/>
                  <a:gd name="T7" fmla="*/ 185 h 1642"/>
                  <a:gd name="T8" fmla="*/ 1151 w 1492"/>
                  <a:gd name="T9" fmla="*/ 274 h 1642"/>
                  <a:gd name="T10" fmla="*/ 498 w 1492"/>
                  <a:gd name="T11" fmla="*/ 185 h 1642"/>
                  <a:gd name="T12" fmla="*/ 218 w 1492"/>
                  <a:gd name="T13" fmla="*/ 67 h 1642"/>
                  <a:gd name="T14" fmla="*/ 341 w 1492"/>
                  <a:gd name="T15" fmla="*/ 84 h 1642"/>
                  <a:gd name="T16" fmla="*/ 408 w 1492"/>
                  <a:gd name="T17" fmla="*/ 185 h 1642"/>
                  <a:gd name="T18" fmla="*/ 341 w 1492"/>
                  <a:gd name="T19" fmla="*/ 274 h 1642"/>
                  <a:gd name="T20" fmla="*/ 73 w 1492"/>
                  <a:gd name="T21" fmla="*/ 185 h 1642"/>
                  <a:gd name="T22" fmla="*/ 0 w 1492"/>
                  <a:gd name="T23" fmla="*/ 1574 h 1642"/>
                  <a:gd name="T24" fmla="*/ 866 w 1492"/>
                  <a:gd name="T25" fmla="*/ 1642 h 1642"/>
                  <a:gd name="T26" fmla="*/ 554 w 1492"/>
                  <a:gd name="T27" fmla="*/ 1535 h 1642"/>
                  <a:gd name="T28" fmla="*/ 760 w 1492"/>
                  <a:gd name="T29" fmla="*/ 1266 h 1642"/>
                  <a:gd name="T30" fmla="*/ 554 w 1492"/>
                  <a:gd name="T31" fmla="*/ 1188 h 1642"/>
                  <a:gd name="T32" fmla="*/ 855 w 1492"/>
                  <a:gd name="T33" fmla="*/ 896 h 1642"/>
                  <a:gd name="T34" fmla="*/ 554 w 1492"/>
                  <a:gd name="T35" fmla="*/ 818 h 1642"/>
                  <a:gd name="T36" fmla="*/ 939 w 1492"/>
                  <a:gd name="T37" fmla="*/ 549 h 1642"/>
                  <a:gd name="T38" fmla="*/ 1006 w 1492"/>
                  <a:gd name="T39" fmla="*/ 728 h 1642"/>
                  <a:gd name="T40" fmla="*/ 1017 w 1492"/>
                  <a:gd name="T41" fmla="*/ 549 h 1642"/>
                  <a:gd name="T42" fmla="*/ 1425 w 1492"/>
                  <a:gd name="T43" fmla="*/ 543 h 1642"/>
                  <a:gd name="T44" fmla="*/ 1492 w 1492"/>
                  <a:gd name="T45" fmla="*/ 543 h 1642"/>
                  <a:gd name="T46" fmla="*/ 1420 w 1492"/>
                  <a:gd name="T47" fmla="*/ 185 h 1642"/>
                  <a:gd name="T48" fmla="*/ 107 w 1492"/>
                  <a:gd name="T49" fmla="*/ 1535 h 1642"/>
                  <a:gd name="T50" fmla="*/ 475 w 1492"/>
                  <a:gd name="T51" fmla="*/ 1266 h 1642"/>
                  <a:gd name="T52" fmla="*/ 475 w 1492"/>
                  <a:gd name="T53" fmla="*/ 1535 h 1642"/>
                  <a:gd name="T54" fmla="*/ 107 w 1492"/>
                  <a:gd name="T55" fmla="*/ 1188 h 1642"/>
                  <a:gd name="T56" fmla="*/ 475 w 1492"/>
                  <a:gd name="T57" fmla="*/ 896 h 1642"/>
                  <a:gd name="T58" fmla="*/ 475 w 1492"/>
                  <a:gd name="T59" fmla="*/ 1188 h 1642"/>
                  <a:gd name="T60" fmla="*/ 107 w 1492"/>
                  <a:gd name="T61" fmla="*/ 818 h 1642"/>
                  <a:gd name="T62" fmla="*/ 475 w 1492"/>
                  <a:gd name="T63" fmla="*/ 549 h 1642"/>
                  <a:gd name="T64" fmla="*/ 475 w 1492"/>
                  <a:gd name="T65" fmla="*/ 818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2" h="1642">
                    <a:moveTo>
                      <a:pt x="1420" y="185"/>
                    </a:moveTo>
                    <a:cubicBezTo>
                      <a:pt x="1313" y="185"/>
                      <a:pt x="1313" y="185"/>
                      <a:pt x="1313" y="185"/>
                    </a:cubicBezTo>
                    <a:cubicBezTo>
                      <a:pt x="1308" y="84"/>
                      <a:pt x="1241" y="0"/>
                      <a:pt x="1151" y="0"/>
                    </a:cubicBezTo>
                    <a:cubicBezTo>
                      <a:pt x="1107" y="0"/>
                      <a:pt x="1062" y="28"/>
                      <a:pt x="1034" y="67"/>
                    </a:cubicBezTo>
                    <a:cubicBezTo>
                      <a:pt x="1107" y="112"/>
                      <a:pt x="1107" y="112"/>
                      <a:pt x="1107" y="112"/>
                    </a:cubicBezTo>
                    <a:cubicBezTo>
                      <a:pt x="1118" y="95"/>
                      <a:pt x="1135" y="84"/>
                      <a:pt x="1151" y="84"/>
                    </a:cubicBezTo>
                    <a:cubicBezTo>
                      <a:pt x="1190" y="84"/>
                      <a:pt x="1224" y="129"/>
                      <a:pt x="1224" y="179"/>
                    </a:cubicBezTo>
                    <a:cubicBezTo>
                      <a:pt x="1224" y="185"/>
                      <a:pt x="1224" y="185"/>
                      <a:pt x="1224" y="185"/>
                    </a:cubicBezTo>
                    <a:cubicBezTo>
                      <a:pt x="1224" y="185"/>
                      <a:pt x="1224" y="185"/>
                      <a:pt x="1224" y="185"/>
                    </a:cubicBezTo>
                    <a:cubicBezTo>
                      <a:pt x="1218" y="235"/>
                      <a:pt x="1190" y="274"/>
                      <a:pt x="1151" y="274"/>
                    </a:cubicBezTo>
                    <a:cubicBezTo>
                      <a:pt x="1118" y="274"/>
                      <a:pt x="1084" y="235"/>
                      <a:pt x="1084" y="185"/>
                    </a:cubicBezTo>
                    <a:cubicBezTo>
                      <a:pt x="498" y="185"/>
                      <a:pt x="498" y="185"/>
                      <a:pt x="498" y="185"/>
                    </a:cubicBezTo>
                    <a:cubicBezTo>
                      <a:pt x="498" y="84"/>
                      <a:pt x="425" y="0"/>
                      <a:pt x="341" y="0"/>
                    </a:cubicBezTo>
                    <a:cubicBezTo>
                      <a:pt x="291" y="0"/>
                      <a:pt x="246" y="28"/>
                      <a:pt x="218" y="67"/>
                    </a:cubicBezTo>
                    <a:cubicBezTo>
                      <a:pt x="291" y="112"/>
                      <a:pt x="291" y="112"/>
                      <a:pt x="291" y="112"/>
                    </a:cubicBezTo>
                    <a:cubicBezTo>
                      <a:pt x="302" y="95"/>
                      <a:pt x="319" y="84"/>
                      <a:pt x="341" y="84"/>
                    </a:cubicBezTo>
                    <a:cubicBezTo>
                      <a:pt x="380" y="84"/>
                      <a:pt x="408" y="129"/>
                      <a:pt x="408" y="179"/>
                    </a:cubicBezTo>
                    <a:cubicBezTo>
                      <a:pt x="408" y="185"/>
                      <a:pt x="408" y="185"/>
                      <a:pt x="408" y="185"/>
                    </a:cubicBezTo>
                    <a:cubicBezTo>
                      <a:pt x="408" y="185"/>
                      <a:pt x="408" y="185"/>
                      <a:pt x="408" y="185"/>
                    </a:cubicBezTo>
                    <a:cubicBezTo>
                      <a:pt x="408" y="235"/>
                      <a:pt x="375" y="274"/>
                      <a:pt x="341" y="274"/>
                    </a:cubicBezTo>
                    <a:cubicBezTo>
                      <a:pt x="302" y="274"/>
                      <a:pt x="274" y="235"/>
                      <a:pt x="269" y="185"/>
                    </a:cubicBezTo>
                    <a:cubicBezTo>
                      <a:pt x="73" y="185"/>
                      <a:pt x="73" y="185"/>
                      <a:pt x="73" y="185"/>
                    </a:cubicBezTo>
                    <a:cubicBezTo>
                      <a:pt x="34" y="185"/>
                      <a:pt x="0" y="218"/>
                      <a:pt x="0" y="258"/>
                    </a:cubicBezTo>
                    <a:cubicBezTo>
                      <a:pt x="0" y="1574"/>
                      <a:pt x="0" y="1574"/>
                      <a:pt x="0" y="1574"/>
                    </a:cubicBezTo>
                    <a:cubicBezTo>
                      <a:pt x="0" y="1614"/>
                      <a:pt x="34" y="1642"/>
                      <a:pt x="73" y="1642"/>
                    </a:cubicBezTo>
                    <a:cubicBezTo>
                      <a:pt x="866" y="1642"/>
                      <a:pt x="866" y="1642"/>
                      <a:pt x="866" y="1642"/>
                    </a:cubicBezTo>
                    <a:cubicBezTo>
                      <a:pt x="850" y="1608"/>
                      <a:pt x="833" y="1574"/>
                      <a:pt x="816" y="1535"/>
                    </a:cubicBezTo>
                    <a:cubicBezTo>
                      <a:pt x="554" y="1535"/>
                      <a:pt x="554" y="1535"/>
                      <a:pt x="554" y="1535"/>
                    </a:cubicBezTo>
                    <a:cubicBezTo>
                      <a:pt x="554" y="1266"/>
                      <a:pt x="554" y="1266"/>
                      <a:pt x="554" y="1266"/>
                    </a:cubicBezTo>
                    <a:cubicBezTo>
                      <a:pt x="760" y="1266"/>
                      <a:pt x="760" y="1266"/>
                      <a:pt x="760" y="1266"/>
                    </a:cubicBezTo>
                    <a:cubicBezTo>
                      <a:pt x="760" y="1238"/>
                      <a:pt x="760" y="1216"/>
                      <a:pt x="760" y="1188"/>
                    </a:cubicBezTo>
                    <a:cubicBezTo>
                      <a:pt x="554" y="1188"/>
                      <a:pt x="554" y="1188"/>
                      <a:pt x="554" y="1188"/>
                    </a:cubicBezTo>
                    <a:cubicBezTo>
                      <a:pt x="554" y="896"/>
                      <a:pt x="554" y="896"/>
                      <a:pt x="554" y="896"/>
                    </a:cubicBezTo>
                    <a:cubicBezTo>
                      <a:pt x="855" y="896"/>
                      <a:pt x="855" y="896"/>
                      <a:pt x="855" y="896"/>
                    </a:cubicBezTo>
                    <a:cubicBezTo>
                      <a:pt x="872" y="868"/>
                      <a:pt x="894" y="846"/>
                      <a:pt x="917" y="818"/>
                    </a:cubicBezTo>
                    <a:cubicBezTo>
                      <a:pt x="554" y="818"/>
                      <a:pt x="554" y="818"/>
                      <a:pt x="554" y="818"/>
                    </a:cubicBezTo>
                    <a:cubicBezTo>
                      <a:pt x="554" y="549"/>
                      <a:pt x="554" y="549"/>
                      <a:pt x="554" y="549"/>
                    </a:cubicBezTo>
                    <a:cubicBezTo>
                      <a:pt x="939" y="549"/>
                      <a:pt x="939" y="549"/>
                      <a:pt x="939" y="549"/>
                    </a:cubicBezTo>
                    <a:cubicBezTo>
                      <a:pt x="939" y="795"/>
                      <a:pt x="939" y="795"/>
                      <a:pt x="939" y="795"/>
                    </a:cubicBezTo>
                    <a:cubicBezTo>
                      <a:pt x="1006" y="728"/>
                      <a:pt x="1006" y="728"/>
                      <a:pt x="1006" y="728"/>
                    </a:cubicBezTo>
                    <a:cubicBezTo>
                      <a:pt x="1012" y="723"/>
                      <a:pt x="1012" y="717"/>
                      <a:pt x="1017" y="717"/>
                    </a:cubicBezTo>
                    <a:cubicBezTo>
                      <a:pt x="1017" y="549"/>
                      <a:pt x="1017" y="549"/>
                      <a:pt x="1017" y="549"/>
                    </a:cubicBezTo>
                    <a:cubicBezTo>
                      <a:pt x="1375" y="549"/>
                      <a:pt x="1375" y="549"/>
                      <a:pt x="1375" y="549"/>
                    </a:cubicBezTo>
                    <a:cubicBezTo>
                      <a:pt x="1392" y="549"/>
                      <a:pt x="1408" y="543"/>
                      <a:pt x="1425" y="543"/>
                    </a:cubicBezTo>
                    <a:cubicBezTo>
                      <a:pt x="1436" y="543"/>
                      <a:pt x="1448" y="543"/>
                      <a:pt x="1459" y="543"/>
                    </a:cubicBezTo>
                    <a:cubicBezTo>
                      <a:pt x="1470" y="543"/>
                      <a:pt x="1481" y="543"/>
                      <a:pt x="1492" y="543"/>
                    </a:cubicBezTo>
                    <a:cubicBezTo>
                      <a:pt x="1492" y="258"/>
                      <a:pt x="1492" y="258"/>
                      <a:pt x="1492" y="258"/>
                    </a:cubicBezTo>
                    <a:cubicBezTo>
                      <a:pt x="1492" y="218"/>
                      <a:pt x="1459" y="185"/>
                      <a:pt x="1420" y="185"/>
                    </a:cubicBezTo>
                    <a:close/>
                    <a:moveTo>
                      <a:pt x="475" y="1535"/>
                    </a:moveTo>
                    <a:cubicBezTo>
                      <a:pt x="107" y="1535"/>
                      <a:pt x="107" y="1535"/>
                      <a:pt x="107" y="1535"/>
                    </a:cubicBezTo>
                    <a:cubicBezTo>
                      <a:pt x="107" y="1266"/>
                      <a:pt x="107" y="1266"/>
                      <a:pt x="107" y="1266"/>
                    </a:cubicBezTo>
                    <a:cubicBezTo>
                      <a:pt x="475" y="1266"/>
                      <a:pt x="475" y="1266"/>
                      <a:pt x="475" y="1266"/>
                    </a:cubicBezTo>
                    <a:cubicBezTo>
                      <a:pt x="475" y="1535"/>
                      <a:pt x="475" y="1535"/>
                      <a:pt x="475" y="1535"/>
                    </a:cubicBezTo>
                    <a:cubicBezTo>
                      <a:pt x="475" y="1535"/>
                      <a:pt x="475" y="1535"/>
                      <a:pt x="475" y="1535"/>
                    </a:cubicBezTo>
                    <a:close/>
                    <a:moveTo>
                      <a:pt x="475" y="1188"/>
                    </a:moveTo>
                    <a:cubicBezTo>
                      <a:pt x="107" y="1188"/>
                      <a:pt x="107" y="1188"/>
                      <a:pt x="107" y="1188"/>
                    </a:cubicBezTo>
                    <a:cubicBezTo>
                      <a:pt x="107" y="896"/>
                      <a:pt x="107" y="896"/>
                      <a:pt x="107" y="896"/>
                    </a:cubicBezTo>
                    <a:cubicBezTo>
                      <a:pt x="475" y="896"/>
                      <a:pt x="475" y="896"/>
                      <a:pt x="475" y="896"/>
                    </a:cubicBezTo>
                    <a:cubicBezTo>
                      <a:pt x="475" y="1188"/>
                      <a:pt x="475" y="1188"/>
                      <a:pt x="475" y="1188"/>
                    </a:cubicBezTo>
                    <a:cubicBezTo>
                      <a:pt x="475" y="1188"/>
                      <a:pt x="475" y="1188"/>
                      <a:pt x="475" y="1188"/>
                    </a:cubicBezTo>
                    <a:close/>
                    <a:moveTo>
                      <a:pt x="475" y="818"/>
                    </a:moveTo>
                    <a:cubicBezTo>
                      <a:pt x="107" y="818"/>
                      <a:pt x="107" y="818"/>
                      <a:pt x="107" y="818"/>
                    </a:cubicBezTo>
                    <a:cubicBezTo>
                      <a:pt x="107" y="549"/>
                      <a:pt x="107" y="549"/>
                      <a:pt x="107" y="549"/>
                    </a:cubicBezTo>
                    <a:cubicBezTo>
                      <a:pt x="475" y="549"/>
                      <a:pt x="475" y="549"/>
                      <a:pt x="475" y="549"/>
                    </a:cubicBezTo>
                    <a:cubicBezTo>
                      <a:pt x="475" y="818"/>
                      <a:pt x="475" y="818"/>
                      <a:pt x="475" y="818"/>
                    </a:cubicBezTo>
                    <a:cubicBezTo>
                      <a:pt x="475" y="818"/>
                      <a:pt x="475" y="818"/>
                      <a:pt x="475" y="8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3" name="Rectangle 12"/>
            <p:cNvSpPr/>
            <p:nvPr/>
          </p:nvSpPr>
          <p:spPr>
            <a:xfrm>
              <a:off x="1088136" y="2967557"/>
              <a:ext cx="9048721"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“Target cyber breach hits 40 million payment cards at holiday peak”</a:t>
              </a:r>
            </a:p>
          </p:txBody>
        </p:sp>
      </p:grpSp>
      <p:grpSp>
        <p:nvGrpSpPr>
          <p:cNvPr id="37" name="Group 36"/>
          <p:cNvGrpSpPr/>
          <p:nvPr/>
        </p:nvGrpSpPr>
        <p:grpSpPr>
          <a:xfrm>
            <a:off x="269240" y="3593445"/>
            <a:ext cx="11655078" cy="742972"/>
            <a:chOff x="274638" y="3595849"/>
            <a:chExt cx="11888787" cy="757870"/>
          </a:xfrm>
        </p:grpSpPr>
        <p:sp>
          <p:nvSpPr>
            <p:cNvPr id="68" name="Rectangle 67"/>
            <p:cNvSpPr/>
            <p:nvPr/>
          </p:nvSpPr>
          <p:spPr bwMode="auto">
            <a:xfrm>
              <a:off x="274638" y="3595849"/>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Freeform 26"/>
            <p:cNvSpPr>
              <a:spLocks noEditPoints="1"/>
            </p:cNvSpPr>
            <p:nvPr/>
          </p:nvSpPr>
          <p:spPr bwMode="auto">
            <a:xfrm>
              <a:off x="544000" y="3763715"/>
              <a:ext cx="324422" cy="422139"/>
            </a:xfrm>
            <a:custGeom>
              <a:avLst/>
              <a:gdLst>
                <a:gd name="T0" fmla="*/ 247 w 249"/>
                <a:gd name="T1" fmla="*/ 55 h 324"/>
                <a:gd name="T2" fmla="*/ 7 w 249"/>
                <a:gd name="T3" fmla="*/ 45 h 324"/>
                <a:gd name="T4" fmla="*/ 0 w 249"/>
                <a:gd name="T5" fmla="*/ 63 h 324"/>
                <a:gd name="T6" fmla="*/ 145 w 249"/>
                <a:gd name="T7" fmla="*/ 324 h 324"/>
                <a:gd name="T8" fmla="*/ 249 w 249"/>
                <a:gd name="T9" fmla="*/ 74 h 324"/>
                <a:gd name="T10" fmla="*/ 247 w 249"/>
                <a:gd name="T11" fmla="*/ 73 h 324"/>
                <a:gd name="T12" fmla="*/ 155 w 249"/>
                <a:gd name="T13" fmla="*/ 11 h 324"/>
                <a:gd name="T14" fmla="*/ 244 w 249"/>
                <a:gd name="T15" fmla="*/ 66 h 324"/>
                <a:gd name="T16" fmla="*/ 155 w 249"/>
                <a:gd name="T17" fmla="*/ 11 h 324"/>
                <a:gd name="T18" fmla="*/ 155 w 249"/>
                <a:gd name="T19" fmla="*/ 11 h 324"/>
                <a:gd name="T20" fmla="*/ 151 w 249"/>
                <a:gd name="T21" fmla="*/ 305 h 324"/>
                <a:gd name="T22" fmla="*/ 247 w 249"/>
                <a:gd name="T23" fmla="*/ 242 h 324"/>
                <a:gd name="T24" fmla="*/ 247 w 249"/>
                <a:gd name="T25" fmla="*/ 255 h 324"/>
                <a:gd name="T26" fmla="*/ 247 w 249"/>
                <a:gd name="T27" fmla="*/ 228 h 324"/>
                <a:gd name="T28" fmla="*/ 151 w 249"/>
                <a:gd name="T29" fmla="*/ 245 h 324"/>
                <a:gd name="T30" fmla="*/ 247 w 249"/>
                <a:gd name="T31" fmla="*/ 228 h 324"/>
                <a:gd name="T32" fmla="*/ 247 w 249"/>
                <a:gd name="T33" fmla="*/ 228 h 324"/>
                <a:gd name="T34" fmla="*/ 151 w 249"/>
                <a:gd name="T35" fmla="*/ 223 h 324"/>
                <a:gd name="T36" fmla="*/ 247 w 249"/>
                <a:gd name="T37" fmla="*/ 189 h 324"/>
                <a:gd name="T38" fmla="*/ 247 w 249"/>
                <a:gd name="T39" fmla="*/ 201 h 324"/>
                <a:gd name="T40" fmla="*/ 247 w 249"/>
                <a:gd name="T41" fmla="*/ 175 h 324"/>
                <a:gd name="T42" fmla="*/ 151 w 249"/>
                <a:gd name="T43" fmla="*/ 164 h 324"/>
                <a:gd name="T44" fmla="*/ 247 w 249"/>
                <a:gd name="T45" fmla="*/ 175 h 324"/>
                <a:gd name="T46" fmla="*/ 247 w 249"/>
                <a:gd name="T47" fmla="*/ 175 h 324"/>
                <a:gd name="T48" fmla="*/ 151 w 249"/>
                <a:gd name="T49" fmla="*/ 142 h 324"/>
                <a:gd name="T50" fmla="*/ 247 w 249"/>
                <a:gd name="T51" fmla="*/ 136 h 324"/>
                <a:gd name="T52" fmla="*/ 247 w 249"/>
                <a:gd name="T53" fmla="*/ 148 h 324"/>
                <a:gd name="T54" fmla="*/ 247 w 249"/>
                <a:gd name="T55" fmla="*/ 121 h 324"/>
                <a:gd name="T56" fmla="*/ 151 w 249"/>
                <a:gd name="T57" fmla="*/ 82 h 324"/>
                <a:gd name="T58" fmla="*/ 247 w 249"/>
                <a:gd name="T59" fmla="*/ 121 h 324"/>
                <a:gd name="T60" fmla="*/ 247 w 249"/>
                <a:gd name="T61" fmla="*/ 121 h 324"/>
                <a:gd name="T62" fmla="*/ 151 w 249"/>
                <a:gd name="T63" fmla="*/ 61 h 324"/>
                <a:gd name="T64" fmla="*/ 247 w 249"/>
                <a:gd name="T65" fmla="*/ 82 h 324"/>
                <a:gd name="T66" fmla="*/ 247 w 249"/>
                <a:gd name="T67" fmla="*/ 9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324">
                  <a:moveTo>
                    <a:pt x="247" y="73"/>
                  </a:moveTo>
                  <a:lnTo>
                    <a:pt x="247" y="55"/>
                  </a:lnTo>
                  <a:lnTo>
                    <a:pt x="150" y="0"/>
                  </a:lnTo>
                  <a:lnTo>
                    <a:pt x="7" y="45"/>
                  </a:lnTo>
                  <a:lnTo>
                    <a:pt x="7" y="61"/>
                  </a:lnTo>
                  <a:lnTo>
                    <a:pt x="0" y="63"/>
                  </a:lnTo>
                  <a:lnTo>
                    <a:pt x="0" y="276"/>
                  </a:lnTo>
                  <a:lnTo>
                    <a:pt x="145" y="324"/>
                  </a:lnTo>
                  <a:lnTo>
                    <a:pt x="249" y="264"/>
                  </a:lnTo>
                  <a:lnTo>
                    <a:pt x="249" y="74"/>
                  </a:lnTo>
                  <a:lnTo>
                    <a:pt x="247" y="73"/>
                  </a:lnTo>
                  <a:lnTo>
                    <a:pt x="247" y="73"/>
                  </a:lnTo>
                  <a:lnTo>
                    <a:pt x="247" y="73"/>
                  </a:lnTo>
                  <a:close/>
                  <a:moveTo>
                    <a:pt x="155" y="11"/>
                  </a:moveTo>
                  <a:lnTo>
                    <a:pt x="244" y="60"/>
                  </a:lnTo>
                  <a:lnTo>
                    <a:pt x="244" y="66"/>
                  </a:lnTo>
                  <a:lnTo>
                    <a:pt x="155" y="21"/>
                  </a:lnTo>
                  <a:lnTo>
                    <a:pt x="155" y="11"/>
                  </a:lnTo>
                  <a:lnTo>
                    <a:pt x="155" y="11"/>
                  </a:lnTo>
                  <a:lnTo>
                    <a:pt x="155" y="11"/>
                  </a:lnTo>
                  <a:close/>
                  <a:moveTo>
                    <a:pt x="247" y="255"/>
                  </a:moveTo>
                  <a:lnTo>
                    <a:pt x="151" y="305"/>
                  </a:lnTo>
                  <a:lnTo>
                    <a:pt x="151" y="286"/>
                  </a:lnTo>
                  <a:lnTo>
                    <a:pt x="247" y="242"/>
                  </a:lnTo>
                  <a:lnTo>
                    <a:pt x="247" y="255"/>
                  </a:lnTo>
                  <a:lnTo>
                    <a:pt x="247" y="255"/>
                  </a:lnTo>
                  <a:lnTo>
                    <a:pt x="247" y="255"/>
                  </a:lnTo>
                  <a:close/>
                  <a:moveTo>
                    <a:pt x="247" y="228"/>
                  </a:moveTo>
                  <a:lnTo>
                    <a:pt x="151" y="264"/>
                  </a:lnTo>
                  <a:lnTo>
                    <a:pt x="151" y="245"/>
                  </a:lnTo>
                  <a:lnTo>
                    <a:pt x="247" y="216"/>
                  </a:lnTo>
                  <a:lnTo>
                    <a:pt x="247" y="228"/>
                  </a:lnTo>
                  <a:lnTo>
                    <a:pt x="247" y="228"/>
                  </a:lnTo>
                  <a:lnTo>
                    <a:pt x="247" y="228"/>
                  </a:lnTo>
                  <a:close/>
                  <a:moveTo>
                    <a:pt x="247" y="201"/>
                  </a:moveTo>
                  <a:lnTo>
                    <a:pt x="151" y="223"/>
                  </a:lnTo>
                  <a:lnTo>
                    <a:pt x="151" y="204"/>
                  </a:lnTo>
                  <a:lnTo>
                    <a:pt x="247" y="189"/>
                  </a:lnTo>
                  <a:lnTo>
                    <a:pt x="247" y="201"/>
                  </a:lnTo>
                  <a:lnTo>
                    <a:pt x="247" y="201"/>
                  </a:lnTo>
                  <a:lnTo>
                    <a:pt x="247" y="201"/>
                  </a:lnTo>
                  <a:close/>
                  <a:moveTo>
                    <a:pt x="247" y="175"/>
                  </a:moveTo>
                  <a:lnTo>
                    <a:pt x="151" y="183"/>
                  </a:lnTo>
                  <a:lnTo>
                    <a:pt x="151" y="164"/>
                  </a:lnTo>
                  <a:lnTo>
                    <a:pt x="247" y="162"/>
                  </a:lnTo>
                  <a:lnTo>
                    <a:pt x="247" y="175"/>
                  </a:lnTo>
                  <a:lnTo>
                    <a:pt x="247" y="175"/>
                  </a:lnTo>
                  <a:lnTo>
                    <a:pt x="247" y="175"/>
                  </a:lnTo>
                  <a:close/>
                  <a:moveTo>
                    <a:pt x="247" y="148"/>
                  </a:moveTo>
                  <a:lnTo>
                    <a:pt x="151" y="142"/>
                  </a:lnTo>
                  <a:lnTo>
                    <a:pt x="151" y="123"/>
                  </a:lnTo>
                  <a:lnTo>
                    <a:pt x="247" y="136"/>
                  </a:lnTo>
                  <a:lnTo>
                    <a:pt x="247" y="148"/>
                  </a:lnTo>
                  <a:lnTo>
                    <a:pt x="247" y="148"/>
                  </a:lnTo>
                  <a:lnTo>
                    <a:pt x="247" y="148"/>
                  </a:lnTo>
                  <a:close/>
                  <a:moveTo>
                    <a:pt x="247" y="121"/>
                  </a:moveTo>
                  <a:lnTo>
                    <a:pt x="151" y="102"/>
                  </a:lnTo>
                  <a:lnTo>
                    <a:pt x="151" y="82"/>
                  </a:lnTo>
                  <a:lnTo>
                    <a:pt x="247" y="109"/>
                  </a:lnTo>
                  <a:lnTo>
                    <a:pt x="247" y="121"/>
                  </a:lnTo>
                  <a:lnTo>
                    <a:pt x="247" y="121"/>
                  </a:lnTo>
                  <a:lnTo>
                    <a:pt x="247" y="121"/>
                  </a:lnTo>
                  <a:close/>
                  <a:moveTo>
                    <a:pt x="247" y="95"/>
                  </a:moveTo>
                  <a:lnTo>
                    <a:pt x="151" y="61"/>
                  </a:lnTo>
                  <a:lnTo>
                    <a:pt x="151" y="41"/>
                  </a:lnTo>
                  <a:lnTo>
                    <a:pt x="247" y="82"/>
                  </a:lnTo>
                  <a:lnTo>
                    <a:pt x="247" y="95"/>
                  </a:lnTo>
                  <a:lnTo>
                    <a:pt x="247" y="95"/>
                  </a:lnTo>
                  <a:lnTo>
                    <a:pt x="247" y="9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 name="Rectangle 18"/>
            <p:cNvSpPr/>
            <p:nvPr/>
          </p:nvSpPr>
          <p:spPr>
            <a:xfrm>
              <a:off x="1088136" y="3762418"/>
              <a:ext cx="9029944"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“Now at the Sands Casino: An Iranian hacker in every server”</a:t>
              </a:r>
            </a:p>
          </p:txBody>
        </p:sp>
      </p:grpSp>
      <p:grpSp>
        <p:nvGrpSpPr>
          <p:cNvPr id="38" name="Group 37"/>
          <p:cNvGrpSpPr/>
          <p:nvPr/>
        </p:nvGrpSpPr>
        <p:grpSpPr>
          <a:xfrm>
            <a:off x="269240" y="4372682"/>
            <a:ext cx="11655078" cy="742972"/>
            <a:chOff x="274638" y="4390711"/>
            <a:chExt cx="11888787" cy="757870"/>
          </a:xfrm>
        </p:grpSpPr>
        <p:sp>
          <p:nvSpPr>
            <p:cNvPr id="69" name="Rectangle 68"/>
            <p:cNvSpPr/>
            <p:nvPr/>
          </p:nvSpPr>
          <p:spPr bwMode="auto">
            <a:xfrm>
              <a:off x="274638" y="4390711"/>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8" name="Group 47"/>
            <p:cNvGrpSpPr/>
            <p:nvPr/>
          </p:nvGrpSpPr>
          <p:grpSpPr>
            <a:xfrm>
              <a:off x="493685" y="4557210"/>
              <a:ext cx="425051" cy="424873"/>
              <a:chOff x="3140076" y="2373313"/>
              <a:chExt cx="3740149" cy="3738562"/>
            </a:xfrm>
            <a:solidFill>
              <a:schemeClr val="accent2"/>
            </a:solidFill>
          </p:grpSpPr>
          <p:sp>
            <p:nvSpPr>
              <p:cNvPr id="45" name="Freeform 30"/>
              <p:cNvSpPr>
                <a:spLocks/>
              </p:cNvSpPr>
              <p:nvPr/>
            </p:nvSpPr>
            <p:spPr bwMode="auto">
              <a:xfrm>
                <a:off x="3140076" y="2373313"/>
                <a:ext cx="1679575" cy="1671637"/>
              </a:xfrm>
              <a:custGeom>
                <a:avLst/>
                <a:gdLst>
                  <a:gd name="T0" fmla="*/ 281 w 1049"/>
                  <a:gd name="T1" fmla="*/ 955 h 1045"/>
                  <a:gd name="T2" fmla="*/ 281 w 1049"/>
                  <a:gd name="T3" fmla="*/ 955 h 1045"/>
                  <a:gd name="T4" fmla="*/ 352 w 1049"/>
                  <a:gd name="T5" fmla="*/ 1026 h 1045"/>
                  <a:gd name="T6" fmla="*/ 419 w 1049"/>
                  <a:gd name="T7" fmla="*/ 1030 h 1045"/>
                  <a:gd name="T8" fmla="*/ 416 w 1049"/>
                  <a:gd name="T9" fmla="*/ 963 h 1045"/>
                  <a:gd name="T10" fmla="*/ 157 w 1049"/>
                  <a:gd name="T11" fmla="*/ 705 h 1045"/>
                  <a:gd name="T12" fmla="*/ 116 w 1049"/>
                  <a:gd name="T13" fmla="*/ 664 h 1045"/>
                  <a:gd name="T14" fmla="*/ 116 w 1049"/>
                  <a:gd name="T15" fmla="*/ 582 h 1045"/>
                  <a:gd name="T16" fmla="*/ 326 w 1049"/>
                  <a:gd name="T17" fmla="*/ 324 h 1045"/>
                  <a:gd name="T18" fmla="*/ 326 w 1049"/>
                  <a:gd name="T19" fmla="*/ 324 h 1045"/>
                  <a:gd name="T20" fmla="*/ 580 w 1049"/>
                  <a:gd name="T21" fmla="*/ 119 h 1045"/>
                  <a:gd name="T22" fmla="*/ 667 w 1049"/>
                  <a:gd name="T23" fmla="*/ 123 h 1045"/>
                  <a:gd name="T24" fmla="*/ 891 w 1049"/>
                  <a:gd name="T25" fmla="*/ 347 h 1045"/>
                  <a:gd name="T26" fmla="*/ 891 w 1049"/>
                  <a:gd name="T27" fmla="*/ 347 h 1045"/>
                  <a:gd name="T28" fmla="*/ 962 w 1049"/>
                  <a:gd name="T29" fmla="*/ 414 h 1045"/>
                  <a:gd name="T30" fmla="*/ 1030 w 1049"/>
                  <a:gd name="T31" fmla="*/ 418 h 1045"/>
                  <a:gd name="T32" fmla="*/ 1026 w 1049"/>
                  <a:gd name="T33" fmla="*/ 350 h 1045"/>
                  <a:gd name="T34" fmla="*/ 768 w 1049"/>
                  <a:gd name="T35" fmla="*/ 93 h 1045"/>
                  <a:gd name="T36" fmla="*/ 768 w 1049"/>
                  <a:gd name="T37" fmla="*/ 93 h 1045"/>
                  <a:gd name="T38" fmla="*/ 730 w 1049"/>
                  <a:gd name="T39" fmla="*/ 59 h 1045"/>
                  <a:gd name="T40" fmla="*/ 535 w 1049"/>
                  <a:gd name="T41" fmla="*/ 44 h 1045"/>
                  <a:gd name="T42" fmla="*/ 262 w 1049"/>
                  <a:gd name="T43" fmla="*/ 261 h 1045"/>
                  <a:gd name="T44" fmla="*/ 262 w 1049"/>
                  <a:gd name="T45" fmla="*/ 261 h 1045"/>
                  <a:gd name="T46" fmla="*/ 262 w 1049"/>
                  <a:gd name="T47" fmla="*/ 261 h 1045"/>
                  <a:gd name="T48" fmla="*/ 41 w 1049"/>
                  <a:gd name="T49" fmla="*/ 537 h 1045"/>
                  <a:gd name="T50" fmla="*/ 56 w 1049"/>
                  <a:gd name="T51" fmla="*/ 731 h 1045"/>
                  <a:gd name="T52" fmla="*/ 281 w 1049"/>
                  <a:gd name="T53" fmla="*/ 955 h 1045"/>
                  <a:gd name="T54" fmla="*/ 281 w 1049"/>
                  <a:gd name="T55" fmla="*/ 95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9" h="1045">
                    <a:moveTo>
                      <a:pt x="281" y="955"/>
                    </a:moveTo>
                    <a:cubicBezTo>
                      <a:pt x="281" y="955"/>
                      <a:pt x="281" y="955"/>
                      <a:pt x="281" y="955"/>
                    </a:cubicBezTo>
                    <a:cubicBezTo>
                      <a:pt x="352" y="1026"/>
                      <a:pt x="352" y="1026"/>
                      <a:pt x="352" y="1026"/>
                    </a:cubicBezTo>
                    <a:cubicBezTo>
                      <a:pt x="371" y="1045"/>
                      <a:pt x="401" y="1045"/>
                      <a:pt x="419" y="1030"/>
                    </a:cubicBezTo>
                    <a:cubicBezTo>
                      <a:pt x="434" y="1011"/>
                      <a:pt x="434" y="981"/>
                      <a:pt x="416" y="963"/>
                    </a:cubicBezTo>
                    <a:cubicBezTo>
                      <a:pt x="157" y="705"/>
                      <a:pt x="157" y="705"/>
                      <a:pt x="157" y="705"/>
                    </a:cubicBezTo>
                    <a:cubicBezTo>
                      <a:pt x="146" y="694"/>
                      <a:pt x="131" y="679"/>
                      <a:pt x="116" y="664"/>
                    </a:cubicBezTo>
                    <a:cubicBezTo>
                      <a:pt x="108" y="657"/>
                      <a:pt x="90" y="630"/>
                      <a:pt x="116" y="582"/>
                    </a:cubicBezTo>
                    <a:cubicBezTo>
                      <a:pt x="138" y="545"/>
                      <a:pt x="206" y="444"/>
                      <a:pt x="326" y="324"/>
                    </a:cubicBezTo>
                    <a:cubicBezTo>
                      <a:pt x="326" y="324"/>
                      <a:pt x="326" y="324"/>
                      <a:pt x="326" y="324"/>
                    </a:cubicBezTo>
                    <a:cubicBezTo>
                      <a:pt x="446" y="205"/>
                      <a:pt x="543" y="141"/>
                      <a:pt x="580" y="119"/>
                    </a:cubicBezTo>
                    <a:cubicBezTo>
                      <a:pt x="633" y="89"/>
                      <a:pt x="659" y="112"/>
                      <a:pt x="667" y="123"/>
                    </a:cubicBezTo>
                    <a:cubicBezTo>
                      <a:pt x="891" y="347"/>
                      <a:pt x="891" y="347"/>
                      <a:pt x="891" y="347"/>
                    </a:cubicBezTo>
                    <a:cubicBezTo>
                      <a:pt x="891" y="347"/>
                      <a:pt x="891" y="347"/>
                      <a:pt x="891" y="347"/>
                    </a:cubicBezTo>
                    <a:cubicBezTo>
                      <a:pt x="962" y="414"/>
                      <a:pt x="962" y="414"/>
                      <a:pt x="962" y="414"/>
                    </a:cubicBezTo>
                    <a:cubicBezTo>
                      <a:pt x="981" y="436"/>
                      <a:pt x="1011" y="436"/>
                      <a:pt x="1030" y="418"/>
                    </a:cubicBezTo>
                    <a:cubicBezTo>
                      <a:pt x="1049" y="403"/>
                      <a:pt x="1045" y="373"/>
                      <a:pt x="1026" y="350"/>
                    </a:cubicBezTo>
                    <a:cubicBezTo>
                      <a:pt x="768" y="93"/>
                      <a:pt x="768" y="93"/>
                      <a:pt x="768" y="93"/>
                    </a:cubicBezTo>
                    <a:cubicBezTo>
                      <a:pt x="768" y="93"/>
                      <a:pt x="768" y="93"/>
                      <a:pt x="768" y="93"/>
                    </a:cubicBezTo>
                    <a:cubicBezTo>
                      <a:pt x="730" y="59"/>
                      <a:pt x="730" y="59"/>
                      <a:pt x="730" y="59"/>
                    </a:cubicBezTo>
                    <a:cubicBezTo>
                      <a:pt x="674" y="0"/>
                      <a:pt x="599" y="3"/>
                      <a:pt x="535" y="44"/>
                    </a:cubicBezTo>
                    <a:cubicBezTo>
                      <a:pt x="472" y="82"/>
                      <a:pt x="371" y="153"/>
                      <a:pt x="262" y="261"/>
                    </a:cubicBezTo>
                    <a:cubicBezTo>
                      <a:pt x="262" y="261"/>
                      <a:pt x="262" y="261"/>
                      <a:pt x="262" y="261"/>
                    </a:cubicBezTo>
                    <a:cubicBezTo>
                      <a:pt x="262" y="261"/>
                      <a:pt x="262" y="261"/>
                      <a:pt x="262" y="261"/>
                    </a:cubicBezTo>
                    <a:cubicBezTo>
                      <a:pt x="153" y="369"/>
                      <a:pt x="78" y="474"/>
                      <a:pt x="41" y="537"/>
                    </a:cubicBezTo>
                    <a:cubicBezTo>
                      <a:pt x="4" y="601"/>
                      <a:pt x="0" y="675"/>
                      <a:pt x="56" y="731"/>
                    </a:cubicBezTo>
                    <a:cubicBezTo>
                      <a:pt x="281" y="955"/>
                      <a:pt x="281" y="955"/>
                      <a:pt x="281" y="955"/>
                    </a:cubicBezTo>
                    <a:cubicBezTo>
                      <a:pt x="281" y="955"/>
                      <a:pt x="281" y="955"/>
                      <a:pt x="281" y="9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6" name="Freeform 31"/>
              <p:cNvSpPr>
                <a:spLocks/>
              </p:cNvSpPr>
              <p:nvPr/>
            </p:nvSpPr>
            <p:spPr bwMode="auto">
              <a:xfrm>
                <a:off x="5200650" y="4438650"/>
                <a:ext cx="1679575" cy="1673225"/>
              </a:xfrm>
              <a:custGeom>
                <a:avLst/>
                <a:gdLst>
                  <a:gd name="T0" fmla="*/ 768 w 1049"/>
                  <a:gd name="T1" fmla="*/ 90 h 1045"/>
                  <a:gd name="T2" fmla="*/ 768 w 1049"/>
                  <a:gd name="T3" fmla="*/ 90 h 1045"/>
                  <a:gd name="T4" fmla="*/ 697 w 1049"/>
                  <a:gd name="T5" fmla="*/ 19 h 1045"/>
                  <a:gd name="T6" fmla="*/ 629 w 1049"/>
                  <a:gd name="T7" fmla="*/ 15 h 1045"/>
                  <a:gd name="T8" fmla="*/ 633 w 1049"/>
                  <a:gd name="T9" fmla="*/ 82 h 1045"/>
                  <a:gd name="T10" fmla="*/ 891 w 1049"/>
                  <a:gd name="T11" fmla="*/ 340 h 1045"/>
                  <a:gd name="T12" fmla="*/ 929 w 1049"/>
                  <a:gd name="T13" fmla="*/ 381 h 1045"/>
                  <a:gd name="T14" fmla="*/ 929 w 1049"/>
                  <a:gd name="T15" fmla="*/ 463 h 1045"/>
                  <a:gd name="T16" fmla="*/ 723 w 1049"/>
                  <a:gd name="T17" fmla="*/ 721 h 1045"/>
                  <a:gd name="T18" fmla="*/ 723 w 1049"/>
                  <a:gd name="T19" fmla="*/ 721 h 1045"/>
                  <a:gd name="T20" fmla="*/ 464 w 1049"/>
                  <a:gd name="T21" fmla="*/ 926 h 1045"/>
                  <a:gd name="T22" fmla="*/ 378 w 1049"/>
                  <a:gd name="T23" fmla="*/ 926 h 1045"/>
                  <a:gd name="T24" fmla="*/ 153 w 1049"/>
                  <a:gd name="T25" fmla="*/ 702 h 1045"/>
                  <a:gd name="T26" fmla="*/ 153 w 1049"/>
                  <a:gd name="T27" fmla="*/ 702 h 1045"/>
                  <a:gd name="T28" fmla="*/ 86 w 1049"/>
                  <a:gd name="T29" fmla="*/ 631 h 1045"/>
                  <a:gd name="T30" fmla="*/ 19 w 1049"/>
                  <a:gd name="T31" fmla="*/ 627 h 1045"/>
                  <a:gd name="T32" fmla="*/ 22 w 1049"/>
                  <a:gd name="T33" fmla="*/ 695 h 1045"/>
                  <a:gd name="T34" fmla="*/ 281 w 1049"/>
                  <a:gd name="T35" fmla="*/ 952 h 1045"/>
                  <a:gd name="T36" fmla="*/ 281 w 1049"/>
                  <a:gd name="T37" fmla="*/ 952 h 1045"/>
                  <a:gd name="T38" fmla="*/ 314 w 1049"/>
                  <a:gd name="T39" fmla="*/ 986 h 1045"/>
                  <a:gd name="T40" fmla="*/ 513 w 1049"/>
                  <a:gd name="T41" fmla="*/ 1004 h 1045"/>
                  <a:gd name="T42" fmla="*/ 786 w 1049"/>
                  <a:gd name="T43" fmla="*/ 784 h 1045"/>
                  <a:gd name="T44" fmla="*/ 786 w 1049"/>
                  <a:gd name="T45" fmla="*/ 784 h 1045"/>
                  <a:gd name="T46" fmla="*/ 786 w 1049"/>
                  <a:gd name="T47" fmla="*/ 784 h 1045"/>
                  <a:gd name="T48" fmla="*/ 1007 w 1049"/>
                  <a:gd name="T49" fmla="*/ 508 h 1045"/>
                  <a:gd name="T50" fmla="*/ 992 w 1049"/>
                  <a:gd name="T51" fmla="*/ 314 h 1045"/>
                  <a:gd name="T52" fmla="*/ 768 w 1049"/>
                  <a:gd name="T53" fmla="*/ 90 h 1045"/>
                  <a:gd name="T54" fmla="*/ 768 w 1049"/>
                  <a:gd name="T55" fmla="*/ 9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9" h="1045">
                    <a:moveTo>
                      <a:pt x="768" y="90"/>
                    </a:moveTo>
                    <a:cubicBezTo>
                      <a:pt x="768" y="90"/>
                      <a:pt x="768" y="90"/>
                      <a:pt x="768" y="90"/>
                    </a:cubicBezTo>
                    <a:cubicBezTo>
                      <a:pt x="697" y="19"/>
                      <a:pt x="697" y="19"/>
                      <a:pt x="697" y="19"/>
                    </a:cubicBezTo>
                    <a:cubicBezTo>
                      <a:pt x="678" y="0"/>
                      <a:pt x="648" y="0"/>
                      <a:pt x="629" y="15"/>
                    </a:cubicBezTo>
                    <a:cubicBezTo>
                      <a:pt x="610" y="34"/>
                      <a:pt x="614" y="64"/>
                      <a:pt x="633" y="82"/>
                    </a:cubicBezTo>
                    <a:cubicBezTo>
                      <a:pt x="891" y="340"/>
                      <a:pt x="891" y="340"/>
                      <a:pt x="891" y="340"/>
                    </a:cubicBezTo>
                    <a:cubicBezTo>
                      <a:pt x="903" y="351"/>
                      <a:pt x="918" y="366"/>
                      <a:pt x="929" y="381"/>
                    </a:cubicBezTo>
                    <a:cubicBezTo>
                      <a:pt x="940" y="388"/>
                      <a:pt x="959" y="415"/>
                      <a:pt x="929" y="463"/>
                    </a:cubicBezTo>
                    <a:cubicBezTo>
                      <a:pt x="906" y="500"/>
                      <a:pt x="843" y="601"/>
                      <a:pt x="723" y="721"/>
                    </a:cubicBezTo>
                    <a:cubicBezTo>
                      <a:pt x="723" y="721"/>
                      <a:pt x="723" y="721"/>
                      <a:pt x="723" y="721"/>
                    </a:cubicBezTo>
                    <a:cubicBezTo>
                      <a:pt x="603" y="840"/>
                      <a:pt x="502" y="904"/>
                      <a:pt x="464" y="926"/>
                    </a:cubicBezTo>
                    <a:cubicBezTo>
                      <a:pt x="412" y="956"/>
                      <a:pt x="389" y="933"/>
                      <a:pt x="378" y="926"/>
                    </a:cubicBezTo>
                    <a:cubicBezTo>
                      <a:pt x="153" y="702"/>
                      <a:pt x="153" y="702"/>
                      <a:pt x="153" y="702"/>
                    </a:cubicBezTo>
                    <a:cubicBezTo>
                      <a:pt x="153" y="702"/>
                      <a:pt x="153" y="702"/>
                      <a:pt x="153" y="702"/>
                    </a:cubicBezTo>
                    <a:cubicBezTo>
                      <a:pt x="86" y="631"/>
                      <a:pt x="86" y="631"/>
                      <a:pt x="86" y="631"/>
                    </a:cubicBezTo>
                    <a:cubicBezTo>
                      <a:pt x="64" y="612"/>
                      <a:pt x="34" y="609"/>
                      <a:pt x="19" y="627"/>
                    </a:cubicBezTo>
                    <a:cubicBezTo>
                      <a:pt x="0" y="642"/>
                      <a:pt x="0" y="676"/>
                      <a:pt x="22" y="695"/>
                    </a:cubicBezTo>
                    <a:cubicBezTo>
                      <a:pt x="281" y="952"/>
                      <a:pt x="281" y="952"/>
                      <a:pt x="281" y="952"/>
                    </a:cubicBezTo>
                    <a:cubicBezTo>
                      <a:pt x="281" y="952"/>
                      <a:pt x="281" y="952"/>
                      <a:pt x="281" y="952"/>
                    </a:cubicBezTo>
                    <a:cubicBezTo>
                      <a:pt x="314" y="986"/>
                      <a:pt x="314" y="986"/>
                      <a:pt x="314" y="986"/>
                    </a:cubicBezTo>
                    <a:cubicBezTo>
                      <a:pt x="374" y="1045"/>
                      <a:pt x="449" y="1042"/>
                      <a:pt x="513" y="1004"/>
                    </a:cubicBezTo>
                    <a:cubicBezTo>
                      <a:pt x="577" y="963"/>
                      <a:pt x="678" y="892"/>
                      <a:pt x="786" y="784"/>
                    </a:cubicBezTo>
                    <a:cubicBezTo>
                      <a:pt x="786" y="784"/>
                      <a:pt x="786" y="784"/>
                      <a:pt x="786" y="784"/>
                    </a:cubicBezTo>
                    <a:cubicBezTo>
                      <a:pt x="786" y="784"/>
                      <a:pt x="786" y="784"/>
                      <a:pt x="786" y="784"/>
                    </a:cubicBezTo>
                    <a:cubicBezTo>
                      <a:pt x="895" y="676"/>
                      <a:pt x="970" y="571"/>
                      <a:pt x="1007" y="508"/>
                    </a:cubicBezTo>
                    <a:cubicBezTo>
                      <a:pt x="1045" y="444"/>
                      <a:pt x="1049" y="370"/>
                      <a:pt x="992" y="314"/>
                    </a:cubicBezTo>
                    <a:cubicBezTo>
                      <a:pt x="768" y="90"/>
                      <a:pt x="768" y="90"/>
                      <a:pt x="768" y="90"/>
                    </a:cubicBezTo>
                    <a:cubicBezTo>
                      <a:pt x="768" y="90"/>
                      <a:pt x="768" y="90"/>
                      <a:pt x="76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Freeform 32"/>
              <p:cNvSpPr>
                <a:spLocks noEditPoints="1"/>
              </p:cNvSpPr>
              <p:nvPr/>
            </p:nvSpPr>
            <p:spPr bwMode="auto">
              <a:xfrm>
                <a:off x="3140076" y="2373313"/>
                <a:ext cx="3740149" cy="3738562"/>
              </a:xfrm>
              <a:custGeom>
                <a:avLst/>
                <a:gdLst>
                  <a:gd name="T0" fmla="*/ 2295 w 2337"/>
                  <a:gd name="T1" fmla="*/ 538 h 2336"/>
                  <a:gd name="T2" fmla="*/ 2074 w 2337"/>
                  <a:gd name="T3" fmla="*/ 261 h 2336"/>
                  <a:gd name="T4" fmla="*/ 1801 w 2337"/>
                  <a:gd name="T5" fmla="*/ 44 h 2336"/>
                  <a:gd name="T6" fmla="*/ 1603 w 2337"/>
                  <a:gd name="T7" fmla="*/ 59 h 2336"/>
                  <a:gd name="T8" fmla="*/ 56 w 2337"/>
                  <a:gd name="T9" fmla="*/ 1604 h 2336"/>
                  <a:gd name="T10" fmla="*/ 41 w 2337"/>
                  <a:gd name="T11" fmla="*/ 1798 h 2336"/>
                  <a:gd name="T12" fmla="*/ 262 w 2337"/>
                  <a:gd name="T13" fmla="*/ 2075 h 2336"/>
                  <a:gd name="T14" fmla="*/ 535 w 2337"/>
                  <a:gd name="T15" fmla="*/ 2295 h 2336"/>
                  <a:gd name="T16" fmla="*/ 730 w 2337"/>
                  <a:gd name="T17" fmla="*/ 2277 h 2336"/>
                  <a:gd name="T18" fmla="*/ 2280 w 2337"/>
                  <a:gd name="T19" fmla="*/ 732 h 2336"/>
                  <a:gd name="T20" fmla="*/ 2295 w 2337"/>
                  <a:gd name="T21" fmla="*/ 538 h 2336"/>
                  <a:gd name="T22" fmla="*/ 753 w 2337"/>
                  <a:gd name="T23" fmla="*/ 1106 h 2336"/>
                  <a:gd name="T24" fmla="*/ 831 w 2337"/>
                  <a:gd name="T25" fmla="*/ 1106 h 2336"/>
                  <a:gd name="T26" fmla="*/ 831 w 2337"/>
                  <a:gd name="T27" fmla="*/ 1185 h 2336"/>
                  <a:gd name="T28" fmla="*/ 753 w 2337"/>
                  <a:gd name="T29" fmla="*/ 1185 h 2336"/>
                  <a:gd name="T30" fmla="*/ 753 w 2337"/>
                  <a:gd name="T31" fmla="*/ 1106 h 2336"/>
                  <a:gd name="T32" fmla="*/ 1082 w 2337"/>
                  <a:gd name="T33" fmla="*/ 1757 h 2336"/>
                  <a:gd name="T34" fmla="*/ 1056 w 2337"/>
                  <a:gd name="T35" fmla="*/ 1768 h 2336"/>
                  <a:gd name="T36" fmla="*/ 1030 w 2337"/>
                  <a:gd name="T37" fmla="*/ 1757 h 2336"/>
                  <a:gd name="T38" fmla="*/ 577 w 2337"/>
                  <a:gd name="T39" fmla="*/ 1304 h 2336"/>
                  <a:gd name="T40" fmla="*/ 577 w 2337"/>
                  <a:gd name="T41" fmla="*/ 1252 h 2336"/>
                  <a:gd name="T42" fmla="*/ 629 w 2337"/>
                  <a:gd name="T43" fmla="*/ 1252 h 2336"/>
                  <a:gd name="T44" fmla="*/ 1082 w 2337"/>
                  <a:gd name="T45" fmla="*/ 1705 h 2336"/>
                  <a:gd name="T46" fmla="*/ 1082 w 2337"/>
                  <a:gd name="T47" fmla="*/ 1757 h 2336"/>
                  <a:gd name="T48" fmla="*/ 1105 w 2337"/>
                  <a:gd name="T49" fmla="*/ 755 h 2336"/>
                  <a:gd name="T50" fmla="*/ 1183 w 2337"/>
                  <a:gd name="T51" fmla="*/ 755 h 2336"/>
                  <a:gd name="T52" fmla="*/ 1183 w 2337"/>
                  <a:gd name="T53" fmla="*/ 833 h 2336"/>
                  <a:gd name="T54" fmla="*/ 1105 w 2337"/>
                  <a:gd name="T55" fmla="*/ 833 h 2336"/>
                  <a:gd name="T56" fmla="*/ 1105 w 2337"/>
                  <a:gd name="T57" fmla="*/ 755 h 2336"/>
                  <a:gd name="T58" fmla="*/ 1127 w 2337"/>
                  <a:gd name="T59" fmla="*/ 1129 h 2336"/>
                  <a:gd name="T60" fmla="*/ 1206 w 2337"/>
                  <a:gd name="T61" fmla="*/ 1129 h 2336"/>
                  <a:gd name="T62" fmla="*/ 1206 w 2337"/>
                  <a:gd name="T63" fmla="*/ 1207 h 2336"/>
                  <a:gd name="T64" fmla="*/ 1131 w 2337"/>
                  <a:gd name="T65" fmla="*/ 1207 h 2336"/>
                  <a:gd name="T66" fmla="*/ 1127 w 2337"/>
                  <a:gd name="T67" fmla="*/ 1129 h 2336"/>
                  <a:gd name="T68" fmla="*/ 1239 w 2337"/>
                  <a:gd name="T69" fmla="*/ 1592 h 2336"/>
                  <a:gd name="T70" fmla="*/ 1161 w 2337"/>
                  <a:gd name="T71" fmla="*/ 1592 h 2336"/>
                  <a:gd name="T72" fmla="*/ 1161 w 2337"/>
                  <a:gd name="T73" fmla="*/ 1514 h 2336"/>
                  <a:gd name="T74" fmla="*/ 1239 w 2337"/>
                  <a:gd name="T75" fmla="*/ 1514 h 2336"/>
                  <a:gd name="T76" fmla="*/ 1239 w 2337"/>
                  <a:gd name="T77" fmla="*/ 1592 h 2336"/>
                  <a:gd name="T78" fmla="*/ 1591 w 2337"/>
                  <a:gd name="T79" fmla="*/ 1241 h 2336"/>
                  <a:gd name="T80" fmla="*/ 1513 w 2337"/>
                  <a:gd name="T81" fmla="*/ 1241 h 2336"/>
                  <a:gd name="T82" fmla="*/ 1513 w 2337"/>
                  <a:gd name="T83" fmla="*/ 1162 h 2336"/>
                  <a:gd name="T84" fmla="*/ 1591 w 2337"/>
                  <a:gd name="T85" fmla="*/ 1162 h 2336"/>
                  <a:gd name="T86" fmla="*/ 1591 w 2337"/>
                  <a:gd name="T87" fmla="*/ 1241 h 2336"/>
                  <a:gd name="T88" fmla="*/ 1760 w 2337"/>
                  <a:gd name="T89" fmla="*/ 1084 h 2336"/>
                  <a:gd name="T90" fmla="*/ 1734 w 2337"/>
                  <a:gd name="T91" fmla="*/ 1095 h 2336"/>
                  <a:gd name="T92" fmla="*/ 1708 w 2337"/>
                  <a:gd name="T93" fmla="*/ 1084 h 2336"/>
                  <a:gd name="T94" fmla="*/ 1251 w 2337"/>
                  <a:gd name="T95" fmla="*/ 631 h 2336"/>
                  <a:gd name="T96" fmla="*/ 1251 w 2337"/>
                  <a:gd name="T97" fmla="*/ 579 h 2336"/>
                  <a:gd name="T98" fmla="*/ 1307 w 2337"/>
                  <a:gd name="T99" fmla="*/ 579 h 2336"/>
                  <a:gd name="T100" fmla="*/ 1760 w 2337"/>
                  <a:gd name="T101" fmla="*/ 1032 h 2336"/>
                  <a:gd name="T102" fmla="*/ 1760 w 2337"/>
                  <a:gd name="T103" fmla="*/ 1084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7" h="2336">
                    <a:moveTo>
                      <a:pt x="2295" y="538"/>
                    </a:moveTo>
                    <a:cubicBezTo>
                      <a:pt x="2258" y="474"/>
                      <a:pt x="2183" y="370"/>
                      <a:pt x="2074" y="261"/>
                    </a:cubicBezTo>
                    <a:cubicBezTo>
                      <a:pt x="1966" y="153"/>
                      <a:pt x="1865" y="82"/>
                      <a:pt x="1801" y="44"/>
                    </a:cubicBezTo>
                    <a:cubicBezTo>
                      <a:pt x="1737" y="3"/>
                      <a:pt x="1663" y="0"/>
                      <a:pt x="1603" y="59"/>
                    </a:cubicBezTo>
                    <a:cubicBezTo>
                      <a:pt x="56" y="1604"/>
                      <a:pt x="56" y="1604"/>
                      <a:pt x="56" y="1604"/>
                    </a:cubicBezTo>
                    <a:cubicBezTo>
                      <a:pt x="0" y="1660"/>
                      <a:pt x="4" y="1734"/>
                      <a:pt x="41" y="1798"/>
                    </a:cubicBezTo>
                    <a:cubicBezTo>
                      <a:pt x="78" y="1862"/>
                      <a:pt x="153" y="1966"/>
                      <a:pt x="262" y="2075"/>
                    </a:cubicBezTo>
                    <a:cubicBezTo>
                      <a:pt x="371" y="2183"/>
                      <a:pt x="472" y="2254"/>
                      <a:pt x="535" y="2295"/>
                    </a:cubicBezTo>
                    <a:cubicBezTo>
                      <a:pt x="599" y="2333"/>
                      <a:pt x="674" y="2336"/>
                      <a:pt x="730" y="2277"/>
                    </a:cubicBezTo>
                    <a:cubicBezTo>
                      <a:pt x="2280" y="732"/>
                      <a:pt x="2280" y="732"/>
                      <a:pt x="2280" y="732"/>
                    </a:cubicBezTo>
                    <a:cubicBezTo>
                      <a:pt x="2337" y="676"/>
                      <a:pt x="2333" y="602"/>
                      <a:pt x="2295" y="538"/>
                    </a:cubicBezTo>
                    <a:close/>
                    <a:moveTo>
                      <a:pt x="753" y="1106"/>
                    </a:moveTo>
                    <a:cubicBezTo>
                      <a:pt x="775" y="1084"/>
                      <a:pt x="809" y="1084"/>
                      <a:pt x="831" y="1106"/>
                    </a:cubicBezTo>
                    <a:cubicBezTo>
                      <a:pt x="854" y="1129"/>
                      <a:pt x="854" y="1162"/>
                      <a:pt x="831" y="1185"/>
                    </a:cubicBezTo>
                    <a:cubicBezTo>
                      <a:pt x="809" y="1207"/>
                      <a:pt x="775" y="1207"/>
                      <a:pt x="753" y="1185"/>
                    </a:cubicBezTo>
                    <a:cubicBezTo>
                      <a:pt x="734" y="1162"/>
                      <a:pt x="734" y="1129"/>
                      <a:pt x="753" y="1106"/>
                    </a:cubicBezTo>
                    <a:close/>
                    <a:moveTo>
                      <a:pt x="1082" y="1757"/>
                    </a:moveTo>
                    <a:cubicBezTo>
                      <a:pt x="1075" y="1764"/>
                      <a:pt x="1067" y="1768"/>
                      <a:pt x="1056" y="1768"/>
                    </a:cubicBezTo>
                    <a:cubicBezTo>
                      <a:pt x="1048" y="1768"/>
                      <a:pt x="1037" y="1764"/>
                      <a:pt x="1030" y="1757"/>
                    </a:cubicBezTo>
                    <a:cubicBezTo>
                      <a:pt x="577" y="1304"/>
                      <a:pt x="577" y="1304"/>
                      <a:pt x="577" y="1304"/>
                    </a:cubicBezTo>
                    <a:cubicBezTo>
                      <a:pt x="562" y="1290"/>
                      <a:pt x="562" y="1267"/>
                      <a:pt x="577" y="1252"/>
                    </a:cubicBezTo>
                    <a:cubicBezTo>
                      <a:pt x="592" y="1237"/>
                      <a:pt x="614" y="1237"/>
                      <a:pt x="629" y="1252"/>
                    </a:cubicBezTo>
                    <a:cubicBezTo>
                      <a:pt x="1082" y="1705"/>
                      <a:pt x="1082" y="1705"/>
                      <a:pt x="1082" y="1705"/>
                    </a:cubicBezTo>
                    <a:cubicBezTo>
                      <a:pt x="1097" y="1719"/>
                      <a:pt x="1097" y="1742"/>
                      <a:pt x="1082" y="1757"/>
                    </a:cubicBezTo>
                    <a:close/>
                    <a:moveTo>
                      <a:pt x="1105" y="755"/>
                    </a:moveTo>
                    <a:cubicBezTo>
                      <a:pt x="1127" y="732"/>
                      <a:pt x="1161" y="732"/>
                      <a:pt x="1183" y="755"/>
                    </a:cubicBezTo>
                    <a:cubicBezTo>
                      <a:pt x="1206" y="777"/>
                      <a:pt x="1206" y="811"/>
                      <a:pt x="1183" y="833"/>
                    </a:cubicBezTo>
                    <a:cubicBezTo>
                      <a:pt x="1161" y="852"/>
                      <a:pt x="1127" y="852"/>
                      <a:pt x="1105" y="833"/>
                    </a:cubicBezTo>
                    <a:cubicBezTo>
                      <a:pt x="1086" y="811"/>
                      <a:pt x="1086" y="777"/>
                      <a:pt x="1105" y="755"/>
                    </a:cubicBezTo>
                    <a:close/>
                    <a:moveTo>
                      <a:pt x="1127" y="1129"/>
                    </a:moveTo>
                    <a:cubicBezTo>
                      <a:pt x="1150" y="1106"/>
                      <a:pt x="1187" y="1106"/>
                      <a:pt x="1206" y="1129"/>
                    </a:cubicBezTo>
                    <a:cubicBezTo>
                      <a:pt x="1228" y="1151"/>
                      <a:pt x="1228" y="1185"/>
                      <a:pt x="1206" y="1207"/>
                    </a:cubicBezTo>
                    <a:cubicBezTo>
                      <a:pt x="1187" y="1230"/>
                      <a:pt x="1150" y="1230"/>
                      <a:pt x="1131" y="1207"/>
                    </a:cubicBezTo>
                    <a:cubicBezTo>
                      <a:pt x="1108" y="1185"/>
                      <a:pt x="1108" y="1151"/>
                      <a:pt x="1127" y="1129"/>
                    </a:cubicBezTo>
                    <a:close/>
                    <a:moveTo>
                      <a:pt x="1239" y="1592"/>
                    </a:moveTo>
                    <a:cubicBezTo>
                      <a:pt x="1217" y="1611"/>
                      <a:pt x="1183" y="1611"/>
                      <a:pt x="1161" y="1592"/>
                    </a:cubicBezTo>
                    <a:cubicBezTo>
                      <a:pt x="1138" y="1570"/>
                      <a:pt x="1138" y="1536"/>
                      <a:pt x="1161" y="1514"/>
                    </a:cubicBezTo>
                    <a:cubicBezTo>
                      <a:pt x="1183" y="1491"/>
                      <a:pt x="1217" y="1491"/>
                      <a:pt x="1239" y="1514"/>
                    </a:cubicBezTo>
                    <a:cubicBezTo>
                      <a:pt x="1262" y="1536"/>
                      <a:pt x="1262" y="1570"/>
                      <a:pt x="1239" y="1592"/>
                    </a:cubicBezTo>
                    <a:close/>
                    <a:moveTo>
                      <a:pt x="1591" y="1241"/>
                    </a:moveTo>
                    <a:cubicBezTo>
                      <a:pt x="1569" y="1260"/>
                      <a:pt x="1535" y="1260"/>
                      <a:pt x="1513" y="1241"/>
                    </a:cubicBezTo>
                    <a:cubicBezTo>
                      <a:pt x="1494" y="1218"/>
                      <a:pt x="1494" y="1181"/>
                      <a:pt x="1513" y="1162"/>
                    </a:cubicBezTo>
                    <a:cubicBezTo>
                      <a:pt x="1535" y="1140"/>
                      <a:pt x="1569" y="1140"/>
                      <a:pt x="1591" y="1162"/>
                    </a:cubicBezTo>
                    <a:cubicBezTo>
                      <a:pt x="1614" y="1181"/>
                      <a:pt x="1614" y="1218"/>
                      <a:pt x="1591" y="1241"/>
                    </a:cubicBezTo>
                    <a:close/>
                    <a:moveTo>
                      <a:pt x="1760" y="1084"/>
                    </a:moveTo>
                    <a:cubicBezTo>
                      <a:pt x="1752" y="1091"/>
                      <a:pt x="1741" y="1095"/>
                      <a:pt x="1734" y="1095"/>
                    </a:cubicBezTo>
                    <a:cubicBezTo>
                      <a:pt x="1722" y="1095"/>
                      <a:pt x="1715" y="1091"/>
                      <a:pt x="1708" y="1084"/>
                    </a:cubicBezTo>
                    <a:cubicBezTo>
                      <a:pt x="1251" y="631"/>
                      <a:pt x="1251" y="631"/>
                      <a:pt x="1251" y="631"/>
                    </a:cubicBezTo>
                    <a:cubicBezTo>
                      <a:pt x="1239" y="616"/>
                      <a:pt x="1239" y="594"/>
                      <a:pt x="1251" y="579"/>
                    </a:cubicBezTo>
                    <a:cubicBezTo>
                      <a:pt x="1266" y="564"/>
                      <a:pt x="1292" y="564"/>
                      <a:pt x="1307" y="579"/>
                    </a:cubicBezTo>
                    <a:cubicBezTo>
                      <a:pt x="1760" y="1032"/>
                      <a:pt x="1760" y="1032"/>
                      <a:pt x="1760" y="1032"/>
                    </a:cubicBezTo>
                    <a:cubicBezTo>
                      <a:pt x="1775" y="1046"/>
                      <a:pt x="1775" y="1069"/>
                      <a:pt x="1760"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0" name="Rectangle 19"/>
            <p:cNvSpPr/>
            <p:nvPr/>
          </p:nvSpPr>
          <p:spPr>
            <a:xfrm>
              <a:off x="1088135" y="4557280"/>
              <a:ext cx="10653067"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“A cyberattack has caused confirmed physical damage for the second time ever”</a:t>
              </a:r>
            </a:p>
          </p:txBody>
        </p:sp>
      </p:grpSp>
      <p:grpSp>
        <p:nvGrpSpPr>
          <p:cNvPr id="39" name="Group 38"/>
          <p:cNvGrpSpPr/>
          <p:nvPr/>
        </p:nvGrpSpPr>
        <p:grpSpPr>
          <a:xfrm>
            <a:off x="269240" y="5151919"/>
            <a:ext cx="11653523" cy="742972"/>
            <a:chOff x="274639" y="5185573"/>
            <a:chExt cx="11887200" cy="757870"/>
          </a:xfrm>
        </p:grpSpPr>
        <p:sp>
          <p:nvSpPr>
            <p:cNvPr id="71" name="Rectangle 70"/>
            <p:cNvSpPr/>
            <p:nvPr/>
          </p:nvSpPr>
          <p:spPr bwMode="auto">
            <a:xfrm>
              <a:off x="274639" y="5185573"/>
              <a:ext cx="11887200"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Freeform 36"/>
            <p:cNvSpPr>
              <a:spLocks noEditPoints="1"/>
            </p:cNvSpPr>
            <p:nvPr/>
          </p:nvSpPr>
          <p:spPr bwMode="auto">
            <a:xfrm>
              <a:off x="469900" y="5330083"/>
              <a:ext cx="472622" cy="468851"/>
            </a:xfrm>
            <a:custGeom>
              <a:avLst/>
              <a:gdLst>
                <a:gd name="T0" fmla="*/ 1695 w 1884"/>
                <a:gd name="T1" fmla="*/ 866 h 1873"/>
                <a:gd name="T2" fmla="*/ 1013 w 1884"/>
                <a:gd name="T3" fmla="*/ 187 h 1873"/>
                <a:gd name="T4" fmla="*/ 1013 w 1884"/>
                <a:gd name="T5" fmla="*/ 0 h 1873"/>
                <a:gd name="T6" fmla="*/ 871 w 1884"/>
                <a:gd name="T7" fmla="*/ 0 h 1873"/>
                <a:gd name="T8" fmla="*/ 871 w 1884"/>
                <a:gd name="T9" fmla="*/ 187 h 1873"/>
                <a:gd name="T10" fmla="*/ 189 w 1884"/>
                <a:gd name="T11" fmla="*/ 866 h 1873"/>
                <a:gd name="T12" fmla="*/ 0 w 1884"/>
                <a:gd name="T13" fmla="*/ 866 h 1873"/>
                <a:gd name="T14" fmla="*/ 0 w 1884"/>
                <a:gd name="T15" fmla="*/ 1007 h 1873"/>
                <a:gd name="T16" fmla="*/ 189 w 1884"/>
                <a:gd name="T17" fmla="*/ 1007 h 1873"/>
                <a:gd name="T18" fmla="*/ 871 w 1884"/>
                <a:gd name="T19" fmla="*/ 1686 h 1873"/>
                <a:gd name="T20" fmla="*/ 871 w 1884"/>
                <a:gd name="T21" fmla="*/ 1873 h 1873"/>
                <a:gd name="T22" fmla="*/ 1013 w 1884"/>
                <a:gd name="T23" fmla="*/ 1873 h 1873"/>
                <a:gd name="T24" fmla="*/ 1013 w 1884"/>
                <a:gd name="T25" fmla="*/ 1686 h 1873"/>
                <a:gd name="T26" fmla="*/ 1695 w 1884"/>
                <a:gd name="T27" fmla="*/ 1007 h 1873"/>
                <a:gd name="T28" fmla="*/ 1884 w 1884"/>
                <a:gd name="T29" fmla="*/ 1007 h 1873"/>
                <a:gd name="T30" fmla="*/ 1884 w 1884"/>
                <a:gd name="T31" fmla="*/ 866 h 1873"/>
                <a:gd name="T32" fmla="*/ 1695 w 1884"/>
                <a:gd name="T33" fmla="*/ 866 h 1873"/>
                <a:gd name="T34" fmla="*/ 1695 w 1884"/>
                <a:gd name="T35" fmla="*/ 866 h 1873"/>
                <a:gd name="T36" fmla="*/ 1559 w 1884"/>
                <a:gd name="T37" fmla="*/ 1007 h 1873"/>
                <a:gd name="T38" fmla="*/ 1013 w 1884"/>
                <a:gd name="T39" fmla="*/ 1550 h 1873"/>
                <a:gd name="T40" fmla="*/ 1013 w 1884"/>
                <a:gd name="T41" fmla="*/ 1302 h 1873"/>
                <a:gd name="T42" fmla="*/ 871 w 1884"/>
                <a:gd name="T43" fmla="*/ 1302 h 1873"/>
                <a:gd name="T44" fmla="*/ 871 w 1884"/>
                <a:gd name="T45" fmla="*/ 1550 h 1873"/>
                <a:gd name="T46" fmla="*/ 325 w 1884"/>
                <a:gd name="T47" fmla="*/ 1007 h 1873"/>
                <a:gd name="T48" fmla="*/ 575 w 1884"/>
                <a:gd name="T49" fmla="*/ 1007 h 1873"/>
                <a:gd name="T50" fmla="*/ 575 w 1884"/>
                <a:gd name="T51" fmla="*/ 866 h 1873"/>
                <a:gd name="T52" fmla="*/ 325 w 1884"/>
                <a:gd name="T53" fmla="*/ 866 h 1873"/>
                <a:gd name="T54" fmla="*/ 871 w 1884"/>
                <a:gd name="T55" fmla="*/ 323 h 1873"/>
                <a:gd name="T56" fmla="*/ 871 w 1884"/>
                <a:gd name="T57" fmla="*/ 571 h 1873"/>
                <a:gd name="T58" fmla="*/ 1013 w 1884"/>
                <a:gd name="T59" fmla="*/ 571 h 1873"/>
                <a:gd name="T60" fmla="*/ 1013 w 1884"/>
                <a:gd name="T61" fmla="*/ 323 h 1873"/>
                <a:gd name="T62" fmla="*/ 1559 w 1884"/>
                <a:gd name="T63" fmla="*/ 866 h 1873"/>
                <a:gd name="T64" fmla="*/ 1309 w 1884"/>
                <a:gd name="T65" fmla="*/ 866 h 1873"/>
                <a:gd name="T66" fmla="*/ 1309 w 1884"/>
                <a:gd name="T67" fmla="*/ 1007 h 1873"/>
                <a:gd name="T68" fmla="*/ 1559 w 1884"/>
                <a:gd name="T69" fmla="*/ 1007 h 1873"/>
                <a:gd name="T70" fmla="*/ 1559 w 1884"/>
                <a:gd name="T71" fmla="*/ 1007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4" h="1873">
                  <a:moveTo>
                    <a:pt x="1695" y="866"/>
                  </a:moveTo>
                  <a:cubicBezTo>
                    <a:pt x="1662" y="510"/>
                    <a:pt x="1370" y="220"/>
                    <a:pt x="1013" y="187"/>
                  </a:cubicBezTo>
                  <a:cubicBezTo>
                    <a:pt x="1013" y="0"/>
                    <a:pt x="1013" y="0"/>
                    <a:pt x="1013" y="0"/>
                  </a:cubicBezTo>
                  <a:cubicBezTo>
                    <a:pt x="871" y="0"/>
                    <a:pt x="871" y="0"/>
                    <a:pt x="871" y="0"/>
                  </a:cubicBezTo>
                  <a:cubicBezTo>
                    <a:pt x="871" y="187"/>
                    <a:pt x="871" y="187"/>
                    <a:pt x="871" y="187"/>
                  </a:cubicBezTo>
                  <a:cubicBezTo>
                    <a:pt x="514" y="220"/>
                    <a:pt x="222" y="510"/>
                    <a:pt x="189" y="866"/>
                  </a:cubicBezTo>
                  <a:cubicBezTo>
                    <a:pt x="0" y="866"/>
                    <a:pt x="0" y="866"/>
                    <a:pt x="0" y="866"/>
                  </a:cubicBezTo>
                  <a:cubicBezTo>
                    <a:pt x="0" y="1007"/>
                    <a:pt x="0" y="1007"/>
                    <a:pt x="0" y="1007"/>
                  </a:cubicBezTo>
                  <a:cubicBezTo>
                    <a:pt x="189" y="1007"/>
                    <a:pt x="189" y="1007"/>
                    <a:pt x="189" y="1007"/>
                  </a:cubicBezTo>
                  <a:cubicBezTo>
                    <a:pt x="222" y="1363"/>
                    <a:pt x="514" y="1653"/>
                    <a:pt x="871" y="1686"/>
                  </a:cubicBezTo>
                  <a:cubicBezTo>
                    <a:pt x="871" y="1873"/>
                    <a:pt x="871" y="1873"/>
                    <a:pt x="871" y="1873"/>
                  </a:cubicBezTo>
                  <a:cubicBezTo>
                    <a:pt x="1013" y="1873"/>
                    <a:pt x="1013" y="1873"/>
                    <a:pt x="1013" y="1873"/>
                  </a:cubicBezTo>
                  <a:cubicBezTo>
                    <a:pt x="1013" y="1686"/>
                    <a:pt x="1013" y="1686"/>
                    <a:pt x="1013" y="1686"/>
                  </a:cubicBezTo>
                  <a:cubicBezTo>
                    <a:pt x="1370" y="1653"/>
                    <a:pt x="1662" y="1363"/>
                    <a:pt x="1695" y="1007"/>
                  </a:cubicBezTo>
                  <a:cubicBezTo>
                    <a:pt x="1884" y="1007"/>
                    <a:pt x="1884" y="1007"/>
                    <a:pt x="1884" y="1007"/>
                  </a:cubicBezTo>
                  <a:cubicBezTo>
                    <a:pt x="1884" y="866"/>
                    <a:pt x="1884" y="866"/>
                    <a:pt x="1884" y="866"/>
                  </a:cubicBezTo>
                  <a:cubicBezTo>
                    <a:pt x="1695" y="866"/>
                    <a:pt x="1695" y="866"/>
                    <a:pt x="1695" y="866"/>
                  </a:cubicBezTo>
                  <a:cubicBezTo>
                    <a:pt x="1695" y="866"/>
                    <a:pt x="1695" y="866"/>
                    <a:pt x="1695" y="866"/>
                  </a:cubicBezTo>
                  <a:close/>
                  <a:moveTo>
                    <a:pt x="1559" y="1007"/>
                  </a:moveTo>
                  <a:cubicBezTo>
                    <a:pt x="1526" y="1288"/>
                    <a:pt x="1295" y="1517"/>
                    <a:pt x="1013" y="1550"/>
                  </a:cubicBezTo>
                  <a:cubicBezTo>
                    <a:pt x="1013" y="1302"/>
                    <a:pt x="1013" y="1302"/>
                    <a:pt x="1013" y="1302"/>
                  </a:cubicBezTo>
                  <a:cubicBezTo>
                    <a:pt x="871" y="1302"/>
                    <a:pt x="871" y="1302"/>
                    <a:pt x="871" y="1302"/>
                  </a:cubicBezTo>
                  <a:cubicBezTo>
                    <a:pt x="871" y="1550"/>
                    <a:pt x="871" y="1550"/>
                    <a:pt x="871" y="1550"/>
                  </a:cubicBezTo>
                  <a:cubicBezTo>
                    <a:pt x="589" y="1517"/>
                    <a:pt x="358" y="1288"/>
                    <a:pt x="325" y="1007"/>
                  </a:cubicBezTo>
                  <a:cubicBezTo>
                    <a:pt x="575" y="1007"/>
                    <a:pt x="575" y="1007"/>
                    <a:pt x="575" y="1007"/>
                  </a:cubicBezTo>
                  <a:cubicBezTo>
                    <a:pt x="575" y="866"/>
                    <a:pt x="575" y="866"/>
                    <a:pt x="575" y="866"/>
                  </a:cubicBezTo>
                  <a:cubicBezTo>
                    <a:pt x="325" y="866"/>
                    <a:pt x="325" y="866"/>
                    <a:pt x="325" y="866"/>
                  </a:cubicBezTo>
                  <a:cubicBezTo>
                    <a:pt x="358" y="585"/>
                    <a:pt x="589" y="356"/>
                    <a:pt x="871" y="323"/>
                  </a:cubicBezTo>
                  <a:cubicBezTo>
                    <a:pt x="871" y="571"/>
                    <a:pt x="871" y="571"/>
                    <a:pt x="871" y="571"/>
                  </a:cubicBezTo>
                  <a:cubicBezTo>
                    <a:pt x="1013" y="571"/>
                    <a:pt x="1013" y="571"/>
                    <a:pt x="1013" y="571"/>
                  </a:cubicBezTo>
                  <a:cubicBezTo>
                    <a:pt x="1013" y="323"/>
                    <a:pt x="1013" y="323"/>
                    <a:pt x="1013" y="323"/>
                  </a:cubicBezTo>
                  <a:cubicBezTo>
                    <a:pt x="1295" y="356"/>
                    <a:pt x="1526" y="585"/>
                    <a:pt x="1559" y="866"/>
                  </a:cubicBezTo>
                  <a:cubicBezTo>
                    <a:pt x="1309" y="866"/>
                    <a:pt x="1309" y="866"/>
                    <a:pt x="1309" y="866"/>
                  </a:cubicBezTo>
                  <a:cubicBezTo>
                    <a:pt x="1309" y="1007"/>
                    <a:pt x="1309" y="1007"/>
                    <a:pt x="1309" y="1007"/>
                  </a:cubicBezTo>
                  <a:cubicBezTo>
                    <a:pt x="1559" y="1007"/>
                    <a:pt x="1559" y="1007"/>
                    <a:pt x="1559" y="1007"/>
                  </a:cubicBezTo>
                  <a:cubicBezTo>
                    <a:pt x="1559" y="1007"/>
                    <a:pt x="1559" y="1007"/>
                    <a:pt x="1559" y="1007"/>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1" name="Rectangle 20"/>
            <p:cNvSpPr/>
            <p:nvPr/>
          </p:nvSpPr>
          <p:spPr>
            <a:xfrm>
              <a:off x="1088136" y="5352142"/>
              <a:ext cx="9551987"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“Five out of every six large companies targeted by cyber attacks in 2014”</a:t>
              </a:r>
            </a:p>
          </p:txBody>
        </p:sp>
      </p:grpSp>
      <p:grpSp>
        <p:nvGrpSpPr>
          <p:cNvPr id="41" name="Group 40"/>
          <p:cNvGrpSpPr/>
          <p:nvPr/>
        </p:nvGrpSpPr>
        <p:grpSpPr>
          <a:xfrm>
            <a:off x="269240" y="5931155"/>
            <a:ext cx="11655078" cy="742972"/>
            <a:chOff x="274638" y="5980434"/>
            <a:chExt cx="11888787" cy="757870"/>
          </a:xfrm>
        </p:grpSpPr>
        <p:sp>
          <p:nvSpPr>
            <p:cNvPr id="72" name="Rectangle 71"/>
            <p:cNvSpPr/>
            <p:nvPr/>
          </p:nvSpPr>
          <p:spPr bwMode="auto">
            <a:xfrm>
              <a:off x="274638" y="5980434"/>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Freeform 40"/>
            <p:cNvSpPr>
              <a:spLocks noEditPoints="1"/>
            </p:cNvSpPr>
            <p:nvPr/>
          </p:nvSpPr>
          <p:spPr bwMode="auto">
            <a:xfrm>
              <a:off x="496091" y="6149249"/>
              <a:ext cx="420241" cy="420241"/>
            </a:xfrm>
            <a:custGeom>
              <a:avLst/>
              <a:gdLst>
                <a:gd name="T0" fmla="*/ 1487 w 1544"/>
                <a:gd name="T1" fmla="*/ 888 h 1544"/>
                <a:gd name="T2" fmla="*/ 1421 w 1544"/>
                <a:gd name="T3" fmla="*/ 786 h 1544"/>
                <a:gd name="T4" fmla="*/ 1255 w 1544"/>
                <a:gd name="T5" fmla="*/ 694 h 1544"/>
                <a:gd name="T6" fmla="*/ 1208 w 1544"/>
                <a:gd name="T7" fmla="*/ 688 h 1544"/>
                <a:gd name="T8" fmla="*/ 1285 w 1544"/>
                <a:gd name="T9" fmla="*/ 732 h 1544"/>
                <a:gd name="T10" fmla="*/ 1146 w 1544"/>
                <a:gd name="T11" fmla="*/ 854 h 1544"/>
                <a:gd name="T12" fmla="*/ 1065 w 1544"/>
                <a:gd name="T13" fmla="*/ 733 h 1544"/>
                <a:gd name="T14" fmla="*/ 1229 w 1544"/>
                <a:gd name="T15" fmla="*/ 894 h 1544"/>
                <a:gd name="T16" fmla="*/ 1105 w 1544"/>
                <a:gd name="T17" fmla="*/ 1086 h 1544"/>
                <a:gd name="T18" fmla="*/ 1035 w 1544"/>
                <a:gd name="T19" fmla="*/ 1240 h 1544"/>
                <a:gd name="T20" fmla="*/ 847 w 1544"/>
                <a:gd name="T21" fmla="*/ 1333 h 1544"/>
                <a:gd name="T22" fmla="*/ 796 w 1544"/>
                <a:gd name="T23" fmla="*/ 1111 h 1544"/>
                <a:gd name="T24" fmla="*/ 544 w 1544"/>
                <a:gd name="T25" fmla="*/ 969 h 1544"/>
                <a:gd name="T26" fmla="*/ 491 w 1544"/>
                <a:gd name="T27" fmla="*/ 699 h 1544"/>
                <a:gd name="T28" fmla="*/ 775 w 1544"/>
                <a:gd name="T29" fmla="*/ 569 h 1544"/>
                <a:gd name="T30" fmla="*/ 872 w 1544"/>
                <a:gd name="T31" fmla="*/ 658 h 1544"/>
                <a:gd name="T32" fmla="*/ 1025 w 1544"/>
                <a:gd name="T33" fmla="*/ 652 h 1544"/>
                <a:gd name="T34" fmla="*/ 1049 w 1544"/>
                <a:gd name="T35" fmla="*/ 589 h 1544"/>
                <a:gd name="T36" fmla="*/ 949 w 1544"/>
                <a:gd name="T37" fmla="*/ 528 h 1544"/>
                <a:gd name="T38" fmla="*/ 910 w 1544"/>
                <a:gd name="T39" fmla="*/ 571 h 1544"/>
                <a:gd name="T40" fmla="*/ 872 w 1544"/>
                <a:gd name="T41" fmla="*/ 488 h 1544"/>
                <a:gd name="T42" fmla="*/ 800 w 1544"/>
                <a:gd name="T43" fmla="*/ 450 h 1544"/>
                <a:gd name="T44" fmla="*/ 860 w 1544"/>
                <a:gd name="T45" fmla="*/ 525 h 1544"/>
                <a:gd name="T46" fmla="*/ 783 w 1544"/>
                <a:gd name="T47" fmla="*/ 492 h 1544"/>
                <a:gd name="T48" fmla="*/ 674 w 1544"/>
                <a:gd name="T49" fmla="*/ 511 h 1544"/>
                <a:gd name="T50" fmla="*/ 550 w 1544"/>
                <a:gd name="T51" fmla="*/ 552 h 1544"/>
                <a:gd name="T52" fmla="*/ 644 w 1544"/>
                <a:gd name="T53" fmla="*/ 471 h 1544"/>
                <a:gd name="T54" fmla="*/ 614 w 1544"/>
                <a:gd name="T55" fmla="*/ 392 h 1544"/>
                <a:gd name="T56" fmla="*/ 724 w 1544"/>
                <a:gd name="T57" fmla="*/ 328 h 1544"/>
                <a:gd name="T58" fmla="*/ 749 w 1544"/>
                <a:gd name="T59" fmla="*/ 299 h 1544"/>
                <a:gd name="T60" fmla="*/ 796 w 1544"/>
                <a:gd name="T61" fmla="*/ 317 h 1544"/>
                <a:gd name="T62" fmla="*/ 899 w 1544"/>
                <a:gd name="T63" fmla="*/ 272 h 1544"/>
                <a:gd name="T64" fmla="*/ 922 w 1544"/>
                <a:gd name="T65" fmla="*/ 249 h 1544"/>
                <a:gd name="T66" fmla="*/ 938 w 1544"/>
                <a:gd name="T67" fmla="*/ 228 h 1544"/>
                <a:gd name="T68" fmla="*/ 882 w 1544"/>
                <a:gd name="T69" fmla="*/ 209 h 1544"/>
                <a:gd name="T70" fmla="*/ 880 w 1544"/>
                <a:gd name="T71" fmla="*/ 206 h 1544"/>
                <a:gd name="T72" fmla="*/ 893 w 1544"/>
                <a:gd name="T73" fmla="*/ 189 h 1544"/>
                <a:gd name="T74" fmla="*/ 882 w 1544"/>
                <a:gd name="T75" fmla="*/ 175 h 1544"/>
                <a:gd name="T76" fmla="*/ 846 w 1544"/>
                <a:gd name="T77" fmla="*/ 219 h 1544"/>
                <a:gd name="T78" fmla="*/ 838 w 1544"/>
                <a:gd name="T79" fmla="*/ 286 h 1544"/>
                <a:gd name="T80" fmla="*/ 774 w 1544"/>
                <a:gd name="T81" fmla="*/ 247 h 1544"/>
                <a:gd name="T82" fmla="*/ 714 w 1544"/>
                <a:gd name="T83" fmla="*/ 245 h 1544"/>
                <a:gd name="T84" fmla="*/ 763 w 1544"/>
                <a:gd name="T85" fmla="*/ 186 h 1544"/>
                <a:gd name="T86" fmla="*/ 886 w 1544"/>
                <a:gd name="T87" fmla="*/ 149 h 1544"/>
                <a:gd name="T88" fmla="*/ 1222 w 1544"/>
                <a:gd name="T89" fmla="*/ 144 h 1544"/>
                <a:gd name="T90" fmla="*/ 313 w 1544"/>
                <a:gd name="T91" fmla="*/ 189 h 1544"/>
                <a:gd name="T92" fmla="*/ 300 w 1544"/>
                <a:gd name="T93" fmla="*/ 260 h 1544"/>
                <a:gd name="T94" fmla="*/ 256 w 1544"/>
                <a:gd name="T95" fmla="*/ 311 h 1544"/>
                <a:gd name="T96" fmla="*/ 203 w 1544"/>
                <a:gd name="T97" fmla="*/ 385 h 1544"/>
                <a:gd name="T98" fmla="*/ 94 w 1544"/>
                <a:gd name="T99" fmla="*/ 405 h 1544"/>
                <a:gd name="T100" fmla="*/ 64 w 1544"/>
                <a:gd name="T101" fmla="*/ 602 h 1544"/>
                <a:gd name="T102" fmla="*/ 28 w 1544"/>
                <a:gd name="T103" fmla="*/ 979 h 1544"/>
                <a:gd name="T104" fmla="*/ 142 w 1544"/>
                <a:gd name="T105" fmla="*/ 1085 h 1544"/>
                <a:gd name="T106" fmla="*/ 291 w 1544"/>
                <a:gd name="T107" fmla="*/ 1235 h 1544"/>
                <a:gd name="T108" fmla="*/ 772 w 1544"/>
                <a:gd name="T109" fmla="*/ 1544 h 1544"/>
                <a:gd name="T110" fmla="*/ 569 w 1544"/>
                <a:gd name="T111" fmla="*/ 245 h 1544"/>
                <a:gd name="T112" fmla="*/ 608 w 1544"/>
                <a:gd name="T113" fmla="*/ 202 h 1544"/>
                <a:gd name="T114" fmla="*/ 683 w 1544"/>
                <a:gd name="T115" fmla="*/ 263 h 1544"/>
                <a:gd name="T116" fmla="*/ 611 w 1544"/>
                <a:gd name="T117" fmla="*/ 288 h 1544"/>
                <a:gd name="T118" fmla="*/ 589 w 1544"/>
                <a:gd name="T119" fmla="*/ 278 h 1544"/>
                <a:gd name="T120" fmla="*/ 1188 w 1544"/>
                <a:gd name="T121" fmla="*/ 1196 h 1544"/>
                <a:gd name="T122" fmla="*/ 1118 w 1544"/>
                <a:gd name="T123" fmla="*/ 1249 h 1544"/>
                <a:gd name="T124" fmla="*/ 1196 w 1544"/>
                <a:gd name="T125" fmla="*/ 1147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4" h="1544">
                  <a:moveTo>
                    <a:pt x="1516" y="810"/>
                  </a:moveTo>
                  <a:cubicBezTo>
                    <a:pt x="1510" y="818"/>
                    <a:pt x="1493" y="838"/>
                    <a:pt x="1493" y="843"/>
                  </a:cubicBezTo>
                  <a:cubicBezTo>
                    <a:pt x="1491" y="847"/>
                    <a:pt x="1491" y="861"/>
                    <a:pt x="1491" y="866"/>
                  </a:cubicBezTo>
                  <a:cubicBezTo>
                    <a:pt x="1491" y="871"/>
                    <a:pt x="1488" y="885"/>
                    <a:pt x="1487" y="888"/>
                  </a:cubicBezTo>
                  <a:cubicBezTo>
                    <a:pt x="1483" y="891"/>
                    <a:pt x="1474" y="904"/>
                    <a:pt x="1471" y="908"/>
                  </a:cubicBezTo>
                  <a:cubicBezTo>
                    <a:pt x="1469" y="911"/>
                    <a:pt x="1458" y="911"/>
                    <a:pt x="1457" y="900"/>
                  </a:cubicBezTo>
                  <a:cubicBezTo>
                    <a:pt x="1454" y="889"/>
                    <a:pt x="1443" y="850"/>
                    <a:pt x="1440" y="839"/>
                  </a:cubicBezTo>
                  <a:cubicBezTo>
                    <a:pt x="1437" y="829"/>
                    <a:pt x="1424" y="793"/>
                    <a:pt x="1421" y="786"/>
                  </a:cubicBezTo>
                  <a:cubicBezTo>
                    <a:pt x="1416" y="780"/>
                    <a:pt x="1402" y="758"/>
                    <a:pt x="1398" y="752"/>
                  </a:cubicBezTo>
                  <a:cubicBezTo>
                    <a:pt x="1394" y="746"/>
                    <a:pt x="1374" y="727"/>
                    <a:pt x="1363" y="724"/>
                  </a:cubicBezTo>
                  <a:cubicBezTo>
                    <a:pt x="1352" y="722"/>
                    <a:pt x="1315" y="713"/>
                    <a:pt x="1304" y="710"/>
                  </a:cubicBezTo>
                  <a:cubicBezTo>
                    <a:pt x="1291" y="707"/>
                    <a:pt x="1258" y="697"/>
                    <a:pt x="1255" y="694"/>
                  </a:cubicBezTo>
                  <a:cubicBezTo>
                    <a:pt x="1251" y="691"/>
                    <a:pt x="1240" y="680"/>
                    <a:pt x="1235" y="675"/>
                  </a:cubicBezTo>
                  <a:cubicBezTo>
                    <a:pt x="1232" y="672"/>
                    <a:pt x="1221" y="664"/>
                    <a:pt x="1219" y="666"/>
                  </a:cubicBezTo>
                  <a:cubicBezTo>
                    <a:pt x="1218" y="666"/>
                    <a:pt x="1211" y="671"/>
                    <a:pt x="1210" y="671"/>
                  </a:cubicBezTo>
                  <a:cubicBezTo>
                    <a:pt x="1208" y="672"/>
                    <a:pt x="1205" y="680"/>
                    <a:pt x="1208" y="688"/>
                  </a:cubicBezTo>
                  <a:cubicBezTo>
                    <a:pt x="1211" y="694"/>
                    <a:pt x="1221" y="718"/>
                    <a:pt x="1222" y="724"/>
                  </a:cubicBezTo>
                  <a:cubicBezTo>
                    <a:pt x="1226" y="730"/>
                    <a:pt x="1235" y="746"/>
                    <a:pt x="1240" y="744"/>
                  </a:cubicBezTo>
                  <a:cubicBezTo>
                    <a:pt x="1243" y="741"/>
                    <a:pt x="1257" y="735"/>
                    <a:pt x="1261" y="732"/>
                  </a:cubicBezTo>
                  <a:cubicBezTo>
                    <a:pt x="1265" y="730"/>
                    <a:pt x="1279" y="728"/>
                    <a:pt x="1285" y="732"/>
                  </a:cubicBezTo>
                  <a:cubicBezTo>
                    <a:pt x="1290" y="736"/>
                    <a:pt x="1307" y="752"/>
                    <a:pt x="1312" y="757"/>
                  </a:cubicBezTo>
                  <a:cubicBezTo>
                    <a:pt x="1316" y="761"/>
                    <a:pt x="1318" y="780"/>
                    <a:pt x="1304" y="791"/>
                  </a:cubicBezTo>
                  <a:cubicBezTo>
                    <a:pt x="1288" y="800"/>
                    <a:pt x="1235" y="836"/>
                    <a:pt x="1219" y="846"/>
                  </a:cubicBezTo>
                  <a:cubicBezTo>
                    <a:pt x="1204" y="857"/>
                    <a:pt x="1154" y="871"/>
                    <a:pt x="1146" y="854"/>
                  </a:cubicBezTo>
                  <a:cubicBezTo>
                    <a:pt x="1138" y="835"/>
                    <a:pt x="1108" y="774"/>
                    <a:pt x="1100" y="757"/>
                  </a:cubicBezTo>
                  <a:cubicBezTo>
                    <a:pt x="1091" y="738"/>
                    <a:pt x="1066" y="691"/>
                    <a:pt x="1065" y="693"/>
                  </a:cubicBezTo>
                  <a:cubicBezTo>
                    <a:pt x="1063" y="693"/>
                    <a:pt x="1055" y="693"/>
                    <a:pt x="1054" y="694"/>
                  </a:cubicBezTo>
                  <a:cubicBezTo>
                    <a:pt x="1052" y="694"/>
                    <a:pt x="1055" y="713"/>
                    <a:pt x="1065" y="733"/>
                  </a:cubicBezTo>
                  <a:cubicBezTo>
                    <a:pt x="1074" y="755"/>
                    <a:pt x="1104" y="829"/>
                    <a:pt x="1113" y="849"/>
                  </a:cubicBezTo>
                  <a:cubicBezTo>
                    <a:pt x="1121" y="869"/>
                    <a:pt x="1149" y="921"/>
                    <a:pt x="1158" y="916"/>
                  </a:cubicBezTo>
                  <a:cubicBezTo>
                    <a:pt x="1166" y="911"/>
                    <a:pt x="1196" y="897"/>
                    <a:pt x="1204" y="893"/>
                  </a:cubicBezTo>
                  <a:cubicBezTo>
                    <a:pt x="1211" y="888"/>
                    <a:pt x="1232" y="885"/>
                    <a:pt x="1229" y="894"/>
                  </a:cubicBezTo>
                  <a:cubicBezTo>
                    <a:pt x="1226" y="904"/>
                    <a:pt x="1215" y="936"/>
                    <a:pt x="1211" y="947"/>
                  </a:cubicBezTo>
                  <a:cubicBezTo>
                    <a:pt x="1210" y="957"/>
                    <a:pt x="1194" y="988"/>
                    <a:pt x="1185" y="996"/>
                  </a:cubicBezTo>
                  <a:cubicBezTo>
                    <a:pt x="1177" y="1004"/>
                    <a:pt x="1146" y="1030"/>
                    <a:pt x="1138" y="1038"/>
                  </a:cubicBezTo>
                  <a:cubicBezTo>
                    <a:pt x="1129" y="1047"/>
                    <a:pt x="1105" y="1076"/>
                    <a:pt x="1105" y="1086"/>
                  </a:cubicBezTo>
                  <a:cubicBezTo>
                    <a:pt x="1107" y="1097"/>
                    <a:pt x="1107" y="1133"/>
                    <a:pt x="1107" y="1144"/>
                  </a:cubicBezTo>
                  <a:cubicBezTo>
                    <a:pt x="1107" y="1154"/>
                    <a:pt x="1104" y="1182"/>
                    <a:pt x="1099" y="1185"/>
                  </a:cubicBezTo>
                  <a:cubicBezTo>
                    <a:pt x="1094" y="1190"/>
                    <a:pt x="1077" y="1201"/>
                    <a:pt x="1071" y="1204"/>
                  </a:cubicBezTo>
                  <a:cubicBezTo>
                    <a:pt x="1066" y="1207"/>
                    <a:pt x="1046" y="1227"/>
                    <a:pt x="1035" y="1240"/>
                  </a:cubicBezTo>
                  <a:cubicBezTo>
                    <a:pt x="1025" y="1252"/>
                    <a:pt x="991" y="1294"/>
                    <a:pt x="980" y="1305"/>
                  </a:cubicBezTo>
                  <a:cubicBezTo>
                    <a:pt x="971" y="1316"/>
                    <a:pt x="938" y="1343"/>
                    <a:pt x="930" y="1343"/>
                  </a:cubicBezTo>
                  <a:cubicBezTo>
                    <a:pt x="922" y="1344"/>
                    <a:pt x="896" y="1348"/>
                    <a:pt x="888" y="1349"/>
                  </a:cubicBezTo>
                  <a:cubicBezTo>
                    <a:pt x="879" y="1349"/>
                    <a:pt x="854" y="1344"/>
                    <a:pt x="847" y="1333"/>
                  </a:cubicBezTo>
                  <a:cubicBezTo>
                    <a:pt x="841" y="1324"/>
                    <a:pt x="818" y="1282"/>
                    <a:pt x="810" y="1268"/>
                  </a:cubicBezTo>
                  <a:cubicBezTo>
                    <a:pt x="803" y="1255"/>
                    <a:pt x="785" y="1212"/>
                    <a:pt x="786" y="1204"/>
                  </a:cubicBezTo>
                  <a:cubicBezTo>
                    <a:pt x="788" y="1197"/>
                    <a:pt x="796" y="1172"/>
                    <a:pt x="797" y="1165"/>
                  </a:cubicBezTo>
                  <a:cubicBezTo>
                    <a:pt x="799" y="1157"/>
                    <a:pt x="800" y="1126"/>
                    <a:pt x="796" y="1111"/>
                  </a:cubicBezTo>
                  <a:cubicBezTo>
                    <a:pt x="791" y="1097"/>
                    <a:pt x="772" y="1047"/>
                    <a:pt x="768" y="1032"/>
                  </a:cubicBezTo>
                  <a:cubicBezTo>
                    <a:pt x="763" y="1018"/>
                    <a:pt x="735" y="977"/>
                    <a:pt x="718" y="979"/>
                  </a:cubicBezTo>
                  <a:cubicBezTo>
                    <a:pt x="700" y="980"/>
                    <a:pt x="641" y="983"/>
                    <a:pt x="624" y="983"/>
                  </a:cubicBezTo>
                  <a:cubicBezTo>
                    <a:pt x="607" y="985"/>
                    <a:pt x="555" y="979"/>
                    <a:pt x="544" y="969"/>
                  </a:cubicBezTo>
                  <a:cubicBezTo>
                    <a:pt x="535" y="961"/>
                    <a:pt x="502" y="929"/>
                    <a:pt x="492" y="919"/>
                  </a:cubicBezTo>
                  <a:cubicBezTo>
                    <a:pt x="483" y="910"/>
                    <a:pt x="460" y="872"/>
                    <a:pt x="460" y="858"/>
                  </a:cubicBezTo>
                  <a:cubicBezTo>
                    <a:pt x="461" y="843"/>
                    <a:pt x="467" y="789"/>
                    <a:pt x="469" y="775"/>
                  </a:cubicBezTo>
                  <a:cubicBezTo>
                    <a:pt x="471" y="760"/>
                    <a:pt x="481" y="710"/>
                    <a:pt x="491" y="699"/>
                  </a:cubicBezTo>
                  <a:cubicBezTo>
                    <a:pt x="500" y="688"/>
                    <a:pt x="533" y="649"/>
                    <a:pt x="542" y="636"/>
                  </a:cubicBezTo>
                  <a:cubicBezTo>
                    <a:pt x="552" y="625"/>
                    <a:pt x="591" y="592"/>
                    <a:pt x="610" y="589"/>
                  </a:cubicBezTo>
                  <a:cubicBezTo>
                    <a:pt x="627" y="586"/>
                    <a:pt x="689" y="575"/>
                    <a:pt x="708" y="572"/>
                  </a:cubicBezTo>
                  <a:cubicBezTo>
                    <a:pt x="725" y="569"/>
                    <a:pt x="775" y="564"/>
                    <a:pt x="775" y="569"/>
                  </a:cubicBezTo>
                  <a:cubicBezTo>
                    <a:pt x="777" y="574"/>
                    <a:pt x="782" y="591"/>
                    <a:pt x="782" y="596"/>
                  </a:cubicBezTo>
                  <a:cubicBezTo>
                    <a:pt x="783" y="600"/>
                    <a:pt x="793" y="616"/>
                    <a:pt x="800" y="621"/>
                  </a:cubicBezTo>
                  <a:cubicBezTo>
                    <a:pt x="807" y="625"/>
                    <a:pt x="833" y="642"/>
                    <a:pt x="841" y="647"/>
                  </a:cubicBezTo>
                  <a:cubicBezTo>
                    <a:pt x="847" y="652"/>
                    <a:pt x="871" y="661"/>
                    <a:pt x="872" y="658"/>
                  </a:cubicBezTo>
                  <a:cubicBezTo>
                    <a:pt x="875" y="653"/>
                    <a:pt x="885" y="641"/>
                    <a:pt x="888" y="636"/>
                  </a:cubicBezTo>
                  <a:cubicBezTo>
                    <a:pt x="891" y="633"/>
                    <a:pt x="908" y="625"/>
                    <a:pt x="919" y="627"/>
                  </a:cubicBezTo>
                  <a:cubicBezTo>
                    <a:pt x="930" y="630"/>
                    <a:pt x="969" y="641"/>
                    <a:pt x="980" y="644"/>
                  </a:cubicBezTo>
                  <a:cubicBezTo>
                    <a:pt x="991" y="647"/>
                    <a:pt x="1024" y="653"/>
                    <a:pt x="1025" y="652"/>
                  </a:cubicBezTo>
                  <a:cubicBezTo>
                    <a:pt x="1029" y="650"/>
                    <a:pt x="1038" y="644"/>
                    <a:pt x="1041" y="642"/>
                  </a:cubicBezTo>
                  <a:cubicBezTo>
                    <a:pt x="1044" y="641"/>
                    <a:pt x="1052" y="633"/>
                    <a:pt x="1054" y="628"/>
                  </a:cubicBezTo>
                  <a:cubicBezTo>
                    <a:pt x="1055" y="624"/>
                    <a:pt x="1058" y="610"/>
                    <a:pt x="1060" y="607"/>
                  </a:cubicBezTo>
                  <a:cubicBezTo>
                    <a:pt x="1060" y="602"/>
                    <a:pt x="1057" y="589"/>
                    <a:pt x="1049" y="589"/>
                  </a:cubicBezTo>
                  <a:cubicBezTo>
                    <a:pt x="1043" y="588"/>
                    <a:pt x="1016" y="583"/>
                    <a:pt x="1008" y="582"/>
                  </a:cubicBezTo>
                  <a:cubicBezTo>
                    <a:pt x="1000" y="580"/>
                    <a:pt x="979" y="572"/>
                    <a:pt x="975" y="567"/>
                  </a:cubicBezTo>
                  <a:cubicBezTo>
                    <a:pt x="974" y="564"/>
                    <a:pt x="965" y="549"/>
                    <a:pt x="961" y="546"/>
                  </a:cubicBezTo>
                  <a:cubicBezTo>
                    <a:pt x="958" y="541"/>
                    <a:pt x="950" y="530"/>
                    <a:pt x="949" y="528"/>
                  </a:cubicBezTo>
                  <a:cubicBezTo>
                    <a:pt x="947" y="527"/>
                    <a:pt x="941" y="524"/>
                    <a:pt x="939" y="524"/>
                  </a:cubicBezTo>
                  <a:cubicBezTo>
                    <a:pt x="936" y="522"/>
                    <a:pt x="932" y="525"/>
                    <a:pt x="930" y="530"/>
                  </a:cubicBezTo>
                  <a:cubicBezTo>
                    <a:pt x="929" y="535"/>
                    <a:pt x="924" y="553"/>
                    <a:pt x="922" y="558"/>
                  </a:cubicBezTo>
                  <a:cubicBezTo>
                    <a:pt x="921" y="563"/>
                    <a:pt x="913" y="574"/>
                    <a:pt x="910" y="571"/>
                  </a:cubicBezTo>
                  <a:cubicBezTo>
                    <a:pt x="907" y="566"/>
                    <a:pt x="894" y="550"/>
                    <a:pt x="891" y="547"/>
                  </a:cubicBezTo>
                  <a:cubicBezTo>
                    <a:pt x="888" y="542"/>
                    <a:pt x="879" y="528"/>
                    <a:pt x="879" y="525"/>
                  </a:cubicBezTo>
                  <a:cubicBezTo>
                    <a:pt x="879" y="522"/>
                    <a:pt x="879" y="510"/>
                    <a:pt x="880" y="507"/>
                  </a:cubicBezTo>
                  <a:cubicBezTo>
                    <a:pt x="880" y="503"/>
                    <a:pt x="875" y="491"/>
                    <a:pt x="872" y="488"/>
                  </a:cubicBezTo>
                  <a:cubicBezTo>
                    <a:pt x="868" y="485"/>
                    <a:pt x="850" y="472"/>
                    <a:pt x="847" y="469"/>
                  </a:cubicBezTo>
                  <a:cubicBezTo>
                    <a:pt x="843" y="466"/>
                    <a:pt x="829" y="456"/>
                    <a:pt x="825" y="455"/>
                  </a:cubicBezTo>
                  <a:cubicBezTo>
                    <a:pt x="822" y="453"/>
                    <a:pt x="813" y="449"/>
                    <a:pt x="810" y="449"/>
                  </a:cubicBezTo>
                  <a:cubicBezTo>
                    <a:pt x="808" y="447"/>
                    <a:pt x="800" y="446"/>
                    <a:pt x="800" y="450"/>
                  </a:cubicBezTo>
                  <a:cubicBezTo>
                    <a:pt x="802" y="453"/>
                    <a:pt x="802" y="464"/>
                    <a:pt x="802" y="467"/>
                  </a:cubicBezTo>
                  <a:cubicBezTo>
                    <a:pt x="802" y="471"/>
                    <a:pt x="808" y="483"/>
                    <a:pt x="813" y="486"/>
                  </a:cubicBezTo>
                  <a:cubicBezTo>
                    <a:pt x="819" y="489"/>
                    <a:pt x="839" y="502"/>
                    <a:pt x="844" y="507"/>
                  </a:cubicBezTo>
                  <a:cubicBezTo>
                    <a:pt x="850" y="510"/>
                    <a:pt x="863" y="522"/>
                    <a:pt x="860" y="525"/>
                  </a:cubicBezTo>
                  <a:cubicBezTo>
                    <a:pt x="857" y="528"/>
                    <a:pt x="847" y="539"/>
                    <a:pt x="844" y="542"/>
                  </a:cubicBezTo>
                  <a:cubicBezTo>
                    <a:pt x="841" y="547"/>
                    <a:pt x="830" y="550"/>
                    <a:pt x="825" y="546"/>
                  </a:cubicBezTo>
                  <a:cubicBezTo>
                    <a:pt x="822" y="541"/>
                    <a:pt x="808" y="522"/>
                    <a:pt x="803" y="517"/>
                  </a:cubicBezTo>
                  <a:cubicBezTo>
                    <a:pt x="799" y="511"/>
                    <a:pt x="786" y="496"/>
                    <a:pt x="783" y="492"/>
                  </a:cubicBezTo>
                  <a:cubicBezTo>
                    <a:pt x="780" y="489"/>
                    <a:pt x="771" y="478"/>
                    <a:pt x="768" y="475"/>
                  </a:cubicBezTo>
                  <a:cubicBezTo>
                    <a:pt x="764" y="472"/>
                    <a:pt x="750" y="466"/>
                    <a:pt x="744" y="469"/>
                  </a:cubicBezTo>
                  <a:cubicBezTo>
                    <a:pt x="738" y="472"/>
                    <a:pt x="714" y="483"/>
                    <a:pt x="707" y="486"/>
                  </a:cubicBezTo>
                  <a:cubicBezTo>
                    <a:pt x="700" y="491"/>
                    <a:pt x="678" y="505"/>
                    <a:pt x="674" y="511"/>
                  </a:cubicBezTo>
                  <a:cubicBezTo>
                    <a:pt x="669" y="519"/>
                    <a:pt x="652" y="544"/>
                    <a:pt x="646" y="552"/>
                  </a:cubicBezTo>
                  <a:cubicBezTo>
                    <a:pt x="641" y="558"/>
                    <a:pt x="622" y="577"/>
                    <a:pt x="616" y="575"/>
                  </a:cubicBezTo>
                  <a:cubicBezTo>
                    <a:pt x="608" y="575"/>
                    <a:pt x="583" y="572"/>
                    <a:pt x="575" y="571"/>
                  </a:cubicBezTo>
                  <a:cubicBezTo>
                    <a:pt x="569" y="569"/>
                    <a:pt x="550" y="560"/>
                    <a:pt x="550" y="552"/>
                  </a:cubicBezTo>
                  <a:cubicBezTo>
                    <a:pt x="550" y="542"/>
                    <a:pt x="550" y="513"/>
                    <a:pt x="550" y="505"/>
                  </a:cubicBezTo>
                  <a:cubicBezTo>
                    <a:pt x="550" y="496"/>
                    <a:pt x="557" y="474"/>
                    <a:pt x="566" y="475"/>
                  </a:cubicBezTo>
                  <a:cubicBezTo>
                    <a:pt x="575" y="475"/>
                    <a:pt x="607" y="477"/>
                    <a:pt x="616" y="477"/>
                  </a:cubicBezTo>
                  <a:cubicBezTo>
                    <a:pt x="624" y="477"/>
                    <a:pt x="646" y="475"/>
                    <a:pt x="644" y="471"/>
                  </a:cubicBezTo>
                  <a:cubicBezTo>
                    <a:pt x="641" y="466"/>
                    <a:pt x="632" y="452"/>
                    <a:pt x="628" y="447"/>
                  </a:cubicBezTo>
                  <a:cubicBezTo>
                    <a:pt x="627" y="444"/>
                    <a:pt x="617" y="430"/>
                    <a:pt x="616" y="427"/>
                  </a:cubicBezTo>
                  <a:cubicBezTo>
                    <a:pt x="614" y="424"/>
                    <a:pt x="610" y="411"/>
                    <a:pt x="608" y="408"/>
                  </a:cubicBezTo>
                  <a:cubicBezTo>
                    <a:pt x="607" y="405"/>
                    <a:pt x="608" y="396"/>
                    <a:pt x="614" y="392"/>
                  </a:cubicBezTo>
                  <a:cubicBezTo>
                    <a:pt x="622" y="391"/>
                    <a:pt x="646" y="383"/>
                    <a:pt x="652" y="381"/>
                  </a:cubicBezTo>
                  <a:cubicBezTo>
                    <a:pt x="658" y="380"/>
                    <a:pt x="680" y="371"/>
                    <a:pt x="683" y="366"/>
                  </a:cubicBezTo>
                  <a:cubicBezTo>
                    <a:pt x="688" y="363"/>
                    <a:pt x="700" y="347"/>
                    <a:pt x="705" y="344"/>
                  </a:cubicBezTo>
                  <a:cubicBezTo>
                    <a:pt x="708" y="339"/>
                    <a:pt x="721" y="328"/>
                    <a:pt x="724" y="328"/>
                  </a:cubicBezTo>
                  <a:cubicBezTo>
                    <a:pt x="727" y="328"/>
                    <a:pt x="738" y="327"/>
                    <a:pt x="739" y="327"/>
                  </a:cubicBezTo>
                  <a:cubicBezTo>
                    <a:pt x="743" y="327"/>
                    <a:pt x="750" y="325"/>
                    <a:pt x="750" y="322"/>
                  </a:cubicBezTo>
                  <a:cubicBezTo>
                    <a:pt x="749" y="320"/>
                    <a:pt x="747" y="313"/>
                    <a:pt x="747" y="311"/>
                  </a:cubicBezTo>
                  <a:cubicBezTo>
                    <a:pt x="746" y="308"/>
                    <a:pt x="746" y="302"/>
                    <a:pt x="749" y="299"/>
                  </a:cubicBezTo>
                  <a:cubicBezTo>
                    <a:pt x="750" y="297"/>
                    <a:pt x="757" y="291"/>
                    <a:pt x="758" y="289"/>
                  </a:cubicBezTo>
                  <a:cubicBezTo>
                    <a:pt x="760" y="286"/>
                    <a:pt x="766" y="285"/>
                    <a:pt x="768" y="288"/>
                  </a:cubicBezTo>
                  <a:cubicBezTo>
                    <a:pt x="769" y="291"/>
                    <a:pt x="774" y="302"/>
                    <a:pt x="775" y="305"/>
                  </a:cubicBezTo>
                  <a:cubicBezTo>
                    <a:pt x="777" y="308"/>
                    <a:pt x="788" y="317"/>
                    <a:pt x="796" y="317"/>
                  </a:cubicBezTo>
                  <a:cubicBezTo>
                    <a:pt x="805" y="317"/>
                    <a:pt x="833" y="319"/>
                    <a:pt x="841" y="319"/>
                  </a:cubicBezTo>
                  <a:cubicBezTo>
                    <a:pt x="850" y="319"/>
                    <a:pt x="874" y="316"/>
                    <a:pt x="875" y="311"/>
                  </a:cubicBezTo>
                  <a:cubicBezTo>
                    <a:pt x="877" y="306"/>
                    <a:pt x="885" y="291"/>
                    <a:pt x="886" y="286"/>
                  </a:cubicBezTo>
                  <a:cubicBezTo>
                    <a:pt x="888" y="283"/>
                    <a:pt x="896" y="272"/>
                    <a:pt x="899" y="272"/>
                  </a:cubicBezTo>
                  <a:cubicBezTo>
                    <a:pt x="902" y="274"/>
                    <a:pt x="913" y="277"/>
                    <a:pt x="916" y="277"/>
                  </a:cubicBezTo>
                  <a:cubicBezTo>
                    <a:pt x="919" y="278"/>
                    <a:pt x="927" y="278"/>
                    <a:pt x="925" y="275"/>
                  </a:cubicBezTo>
                  <a:cubicBezTo>
                    <a:pt x="924" y="272"/>
                    <a:pt x="919" y="263"/>
                    <a:pt x="918" y="260"/>
                  </a:cubicBezTo>
                  <a:cubicBezTo>
                    <a:pt x="918" y="256"/>
                    <a:pt x="918" y="249"/>
                    <a:pt x="922" y="249"/>
                  </a:cubicBezTo>
                  <a:cubicBezTo>
                    <a:pt x="927" y="247"/>
                    <a:pt x="943" y="244"/>
                    <a:pt x="946" y="242"/>
                  </a:cubicBezTo>
                  <a:cubicBezTo>
                    <a:pt x="950" y="242"/>
                    <a:pt x="961" y="239"/>
                    <a:pt x="960" y="238"/>
                  </a:cubicBezTo>
                  <a:cubicBezTo>
                    <a:pt x="958" y="236"/>
                    <a:pt x="952" y="233"/>
                    <a:pt x="950" y="231"/>
                  </a:cubicBezTo>
                  <a:cubicBezTo>
                    <a:pt x="949" y="230"/>
                    <a:pt x="941" y="228"/>
                    <a:pt x="938" y="228"/>
                  </a:cubicBezTo>
                  <a:cubicBezTo>
                    <a:pt x="933" y="228"/>
                    <a:pt x="919" y="231"/>
                    <a:pt x="916" y="231"/>
                  </a:cubicBezTo>
                  <a:cubicBezTo>
                    <a:pt x="911" y="233"/>
                    <a:pt x="900" y="233"/>
                    <a:pt x="897" y="230"/>
                  </a:cubicBezTo>
                  <a:cubicBezTo>
                    <a:pt x="896" y="228"/>
                    <a:pt x="891" y="220"/>
                    <a:pt x="889" y="217"/>
                  </a:cubicBezTo>
                  <a:cubicBezTo>
                    <a:pt x="886" y="216"/>
                    <a:pt x="883" y="209"/>
                    <a:pt x="882" y="209"/>
                  </a:cubicBezTo>
                  <a:cubicBezTo>
                    <a:pt x="882" y="209"/>
                    <a:pt x="882" y="209"/>
                    <a:pt x="882" y="209"/>
                  </a:cubicBezTo>
                  <a:cubicBezTo>
                    <a:pt x="880" y="209"/>
                    <a:pt x="880" y="209"/>
                    <a:pt x="880" y="209"/>
                  </a:cubicBezTo>
                  <a:cubicBezTo>
                    <a:pt x="880" y="209"/>
                    <a:pt x="880" y="209"/>
                    <a:pt x="880" y="209"/>
                  </a:cubicBezTo>
                  <a:cubicBezTo>
                    <a:pt x="882" y="208"/>
                    <a:pt x="880" y="208"/>
                    <a:pt x="880" y="206"/>
                  </a:cubicBezTo>
                  <a:cubicBezTo>
                    <a:pt x="879" y="206"/>
                    <a:pt x="877" y="203"/>
                    <a:pt x="875" y="202"/>
                  </a:cubicBezTo>
                  <a:cubicBezTo>
                    <a:pt x="875" y="202"/>
                    <a:pt x="875" y="199"/>
                    <a:pt x="877" y="199"/>
                  </a:cubicBezTo>
                  <a:cubicBezTo>
                    <a:pt x="879" y="197"/>
                    <a:pt x="883" y="195"/>
                    <a:pt x="885" y="194"/>
                  </a:cubicBezTo>
                  <a:cubicBezTo>
                    <a:pt x="886" y="194"/>
                    <a:pt x="891" y="191"/>
                    <a:pt x="893" y="189"/>
                  </a:cubicBezTo>
                  <a:cubicBezTo>
                    <a:pt x="894" y="188"/>
                    <a:pt x="897" y="181"/>
                    <a:pt x="899" y="180"/>
                  </a:cubicBezTo>
                  <a:cubicBezTo>
                    <a:pt x="899" y="178"/>
                    <a:pt x="900" y="174"/>
                    <a:pt x="899" y="174"/>
                  </a:cubicBezTo>
                  <a:cubicBezTo>
                    <a:pt x="897" y="174"/>
                    <a:pt x="893" y="172"/>
                    <a:pt x="891" y="172"/>
                  </a:cubicBezTo>
                  <a:cubicBezTo>
                    <a:pt x="889" y="172"/>
                    <a:pt x="885" y="174"/>
                    <a:pt x="882" y="175"/>
                  </a:cubicBezTo>
                  <a:cubicBezTo>
                    <a:pt x="880" y="175"/>
                    <a:pt x="872" y="181"/>
                    <a:pt x="871" y="183"/>
                  </a:cubicBezTo>
                  <a:cubicBezTo>
                    <a:pt x="868" y="183"/>
                    <a:pt x="860" y="189"/>
                    <a:pt x="858" y="192"/>
                  </a:cubicBezTo>
                  <a:cubicBezTo>
                    <a:pt x="857" y="194"/>
                    <a:pt x="850" y="203"/>
                    <a:pt x="849" y="206"/>
                  </a:cubicBezTo>
                  <a:cubicBezTo>
                    <a:pt x="847" y="208"/>
                    <a:pt x="844" y="217"/>
                    <a:pt x="846" y="219"/>
                  </a:cubicBezTo>
                  <a:cubicBezTo>
                    <a:pt x="849" y="220"/>
                    <a:pt x="857" y="227"/>
                    <a:pt x="860" y="228"/>
                  </a:cubicBezTo>
                  <a:cubicBezTo>
                    <a:pt x="861" y="230"/>
                    <a:pt x="866" y="238"/>
                    <a:pt x="864" y="242"/>
                  </a:cubicBezTo>
                  <a:cubicBezTo>
                    <a:pt x="863" y="245"/>
                    <a:pt x="855" y="261"/>
                    <a:pt x="854" y="266"/>
                  </a:cubicBezTo>
                  <a:cubicBezTo>
                    <a:pt x="850" y="270"/>
                    <a:pt x="843" y="285"/>
                    <a:pt x="838" y="286"/>
                  </a:cubicBezTo>
                  <a:cubicBezTo>
                    <a:pt x="835" y="286"/>
                    <a:pt x="822" y="291"/>
                    <a:pt x="818" y="292"/>
                  </a:cubicBezTo>
                  <a:cubicBezTo>
                    <a:pt x="814" y="292"/>
                    <a:pt x="802" y="291"/>
                    <a:pt x="800" y="286"/>
                  </a:cubicBezTo>
                  <a:cubicBezTo>
                    <a:pt x="799" y="281"/>
                    <a:pt x="791" y="264"/>
                    <a:pt x="789" y="260"/>
                  </a:cubicBezTo>
                  <a:cubicBezTo>
                    <a:pt x="786" y="255"/>
                    <a:pt x="778" y="245"/>
                    <a:pt x="774" y="247"/>
                  </a:cubicBezTo>
                  <a:cubicBezTo>
                    <a:pt x="769" y="249"/>
                    <a:pt x="755" y="255"/>
                    <a:pt x="750" y="256"/>
                  </a:cubicBezTo>
                  <a:cubicBezTo>
                    <a:pt x="746" y="258"/>
                    <a:pt x="733" y="261"/>
                    <a:pt x="732" y="261"/>
                  </a:cubicBezTo>
                  <a:cubicBezTo>
                    <a:pt x="728" y="260"/>
                    <a:pt x="722" y="256"/>
                    <a:pt x="721" y="256"/>
                  </a:cubicBezTo>
                  <a:cubicBezTo>
                    <a:pt x="718" y="255"/>
                    <a:pt x="713" y="250"/>
                    <a:pt x="714" y="245"/>
                  </a:cubicBezTo>
                  <a:cubicBezTo>
                    <a:pt x="714" y="241"/>
                    <a:pt x="716" y="227"/>
                    <a:pt x="716" y="224"/>
                  </a:cubicBezTo>
                  <a:cubicBezTo>
                    <a:pt x="716" y="219"/>
                    <a:pt x="721" y="208"/>
                    <a:pt x="725" y="206"/>
                  </a:cubicBezTo>
                  <a:cubicBezTo>
                    <a:pt x="728" y="205"/>
                    <a:pt x="741" y="200"/>
                    <a:pt x="744" y="199"/>
                  </a:cubicBezTo>
                  <a:cubicBezTo>
                    <a:pt x="747" y="197"/>
                    <a:pt x="760" y="189"/>
                    <a:pt x="763" y="186"/>
                  </a:cubicBezTo>
                  <a:cubicBezTo>
                    <a:pt x="764" y="183"/>
                    <a:pt x="775" y="172"/>
                    <a:pt x="778" y="169"/>
                  </a:cubicBezTo>
                  <a:cubicBezTo>
                    <a:pt x="780" y="166"/>
                    <a:pt x="793" y="158"/>
                    <a:pt x="800" y="156"/>
                  </a:cubicBezTo>
                  <a:cubicBezTo>
                    <a:pt x="807" y="155"/>
                    <a:pt x="829" y="152"/>
                    <a:pt x="835" y="150"/>
                  </a:cubicBezTo>
                  <a:cubicBezTo>
                    <a:pt x="841" y="149"/>
                    <a:pt x="871" y="147"/>
                    <a:pt x="886" y="149"/>
                  </a:cubicBezTo>
                  <a:cubicBezTo>
                    <a:pt x="904" y="149"/>
                    <a:pt x="958" y="152"/>
                    <a:pt x="975" y="153"/>
                  </a:cubicBezTo>
                  <a:cubicBezTo>
                    <a:pt x="991" y="155"/>
                    <a:pt x="1055" y="158"/>
                    <a:pt x="1079" y="156"/>
                  </a:cubicBezTo>
                  <a:cubicBezTo>
                    <a:pt x="1104" y="156"/>
                    <a:pt x="1182" y="153"/>
                    <a:pt x="1204" y="152"/>
                  </a:cubicBezTo>
                  <a:cubicBezTo>
                    <a:pt x="1211" y="152"/>
                    <a:pt x="1218" y="149"/>
                    <a:pt x="1222" y="144"/>
                  </a:cubicBezTo>
                  <a:cubicBezTo>
                    <a:pt x="1096" y="53"/>
                    <a:pt x="941" y="0"/>
                    <a:pt x="772" y="0"/>
                  </a:cubicBezTo>
                  <a:cubicBezTo>
                    <a:pt x="594" y="0"/>
                    <a:pt x="430" y="59"/>
                    <a:pt x="299" y="161"/>
                  </a:cubicBezTo>
                  <a:cubicBezTo>
                    <a:pt x="302" y="163"/>
                    <a:pt x="303" y="164"/>
                    <a:pt x="305" y="167"/>
                  </a:cubicBezTo>
                  <a:cubicBezTo>
                    <a:pt x="306" y="170"/>
                    <a:pt x="311" y="184"/>
                    <a:pt x="313" y="189"/>
                  </a:cubicBezTo>
                  <a:cubicBezTo>
                    <a:pt x="316" y="192"/>
                    <a:pt x="320" y="206"/>
                    <a:pt x="322" y="208"/>
                  </a:cubicBezTo>
                  <a:cubicBezTo>
                    <a:pt x="322" y="211"/>
                    <a:pt x="325" y="219"/>
                    <a:pt x="325" y="222"/>
                  </a:cubicBezTo>
                  <a:cubicBezTo>
                    <a:pt x="327" y="225"/>
                    <a:pt x="325" y="235"/>
                    <a:pt x="320" y="238"/>
                  </a:cubicBezTo>
                  <a:cubicBezTo>
                    <a:pt x="317" y="242"/>
                    <a:pt x="303" y="256"/>
                    <a:pt x="300" y="260"/>
                  </a:cubicBezTo>
                  <a:cubicBezTo>
                    <a:pt x="295" y="264"/>
                    <a:pt x="284" y="277"/>
                    <a:pt x="284" y="280"/>
                  </a:cubicBezTo>
                  <a:cubicBezTo>
                    <a:pt x="283" y="281"/>
                    <a:pt x="281" y="289"/>
                    <a:pt x="280" y="291"/>
                  </a:cubicBezTo>
                  <a:cubicBezTo>
                    <a:pt x="280" y="294"/>
                    <a:pt x="275" y="300"/>
                    <a:pt x="272" y="302"/>
                  </a:cubicBezTo>
                  <a:cubicBezTo>
                    <a:pt x="269" y="303"/>
                    <a:pt x="259" y="310"/>
                    <a:pt x="256" y="311"/>
                  </a:cubicBezTo>
                  <a:cubicBezTo>
                    <a:pt x="253" y="313"/>
                    <a:pt x="245" y="322"/>
                    <a:pt x="242" y="328"/>
                  </a:cubicBezTo>
                  <a:cubicBezTo>
                    <a:pt x="241" y="335"/>
                    <a:pt x="234" y="356"/>
                    <a:pt x="233" y="364"/>
                  </a:cubicBezTo>
                  <a:cubicBezTo>
                    <a:pt x="231" y="371"/>
                    <a:pt x="225" y="388"/>
                    <a:pt x="222" y="386"/>
                  </a:cubicBezTo>
                  <a:cubicBezTo>
                    <a:pt x="217" y="386"/>
                    <a:pt x="206" y="385"/>
                    <a:pt x="203" y="385"/>
                  </a:cubicBezTo>
                  <a:cubicBezTo>
                    <a:pt x="200" y="383"/>
                    <a:pt x="189" y="372"/>
                    <a:pt x="188" y="360"/>
                  </a:cubicBezTo>
                  <a:cubicBezTo>
                    <a:pt x="184" y="345"/>
                    <a:pt x="180" y="305"/>
                    <a:pt x="178" y="294"/>
                  </a:cubicBezTo>
                  <a:cubicBezTo>
                    <a:pt x="178" y="291"/>
                    <a:pt x="177" y="286"/>
                    <a:pt x="175" y="283"/>
                  </a:cubicBezTo>
                  <a:cubicBezTo>
                    <a:pt x="144" y="320"/>
                    <a:pt x="117" y="361"/>
                    <a:pt x="94" y="405"/>
                  </a:cubicBezTo>
                  <a:cubicBezTo>
                    <a:pt x="94" y="406"/>
                    <a:pt x="94" y="408"/>
                    <a:pt x="94" y="408"/>
                  </a:cubicBezTo>
                  <a:cubicBezTo>
                    <a:pt x="97" y="424"/>
                    <a:pt x="109" y="478"/>
                    <a:pt x="114" y="496"/>
                  </a:cubicBezTo>
                  <a:cubicBezTo>
                    <a:pt x="117" y="513"/>
                    <a:pt x="122" y="563"/>
                    <a:pt x="113" y="569"/>
                  </a:cubicBezTo>
                  <a:cubicBezTo>
                    <a:pt x="103" y="575"/>
                    <a:pt x="73" y="596"/>
                    <a:pt x="64" y="602"/>
                  </a:cubicBezTo>
                  <a:cubicBezTo>
                    <a:pt x="56" y="608"/>
                    <a:pt x="31" y="628"/>
                    <a:pt x="27" y="633"/>
                  </a:cubicBezTo>
                  <a:cubicBezTo>
                    <a:pt x="23" y="636"/>
                    <a:pt x="16" y="642"/>
                    <a:pt x="11" y="650"/>
                  </a:cubicBezTo>
                  <a:cubicBezTo>
                    <a:pt x="3" y="689"/>
                    <a:pt x="0" y="730"/>
                    <a:pt x="0" y="772"/>
                  </a:cubicBezTo>
                  <a:cubicBezTo>
                    <a:pt x="0" y="843"/>
                    <a:pt x="11" y="913"/>
                    <a:pt x="28" y="979"/>
                  </a:cubicBezTo>
                  <a:cubicBezTo>
                    <a:pt x="31" y="979"/>
                    <a:pt x="33" y="980"/>
                    <a:pt x="34" y="980"/>
                  </a:cubicBezTo>
                  <a:cubicBezTo>
                    <a:pt x="38" y="982"/>
                    <a:pt x="56" y="991"/>
                    <a:pt x="64" y="1000"/>
                  </a:cubicBezTo>
                  <a:cubicBezTo>
                    <a:pt x="70" y="1008"/>
                    <a:pt x="98" y="1036"/>
                    <a:pt x="106" y="1044"/>
                  </a:cubicBezTo>
                  <a:cubicBezTo>
                    <a:pt x="116" y="1054"/>
                    <a:pt x="141" y="1079"/>
                    <a:pt x="142" y="1085"/>
                  </a:cubicBezTo>
                  <a:cubicBezTo>
                    <a:pt x="144" y="1091"/>
                    <a:pt x="152" y="1111"/>
                    <a:pt x="153" y="1116"/>
                  </a:cubicBezTo>
                  <a:cubicBezTo>
                    <a:pt x="155" y="1122"/>
                    <a:pt x="170" y="1143"/>
                    <a:pt x="183" y="1151"/>
                  </a:cubicBezTo>
                  <a:cubicBezTo>
                    <a:pt x="194" y="1158"/>
                    <a:pt x="238" y="1182"/>
                    <a:pt x="250" y="1188"/>
                  </a:cubicBezTo>
                  <a:cubicBezTo>
                    <a:pt x="263" y="1196"/>
                    <a:pt x="295" y="1222"/>
                    <a:pt x="291" y="1235"/>
                  </a:cubicBezTo>
                  <a:cubicBezTo>
                    <a:pt x="288" y="1247"/>
                    <a:pt x="277" y="1285"/>
                    <a:pt x="274" y="1296"/>
                  </a:cubicBezTo>
                  <a:cubicBezTo>
                    <a:pt x="270" y="1307"/>
                    <a:pt x="259" y="1332"/>
                    <a:pt x="255" y="1332"/>
                  </a:cubicBezTo>
                  <a:cubicBezTo>
                    <a:pt x="252" y="1332"/>
                    <a:pt x="247" y="1332"/>
                    <a:pt x="241" y="1332"/>
                  </a:cubicBezTo>
                  <a:cubicBezTo>
                    <a:pt x="380" y="1463"/>
                    <a:pt x="567" y="1544"/>
                    <a:pt x="772" y="1544"/>
                  </a:cubicBezTo>
                  <a:cubicBezTo>
                    <a:pt x="1197" y="1544"/>
                    <a:pt x="1541" y="1202"/>
                    <a:pt x="1544" y="779"/>
                  </a:cubicBezTo>
                  <a:cubicBezTo>
                    <a:pt x="1537" y="788"/>
                    <a:pt x="1521" y="805"/>
                    <a:pt x="1516" y="810"/>
                  </a:cubicBezTo>
                  <a:close/>
                  <a:moveTo>
                    <a:pt x="561" y="255"/>
                  </a:moveTo>
                  <a:cubicBezTo>
                    <a:pt x="563" y="252"/>
                    <a:pt x="566" y="247"/>
                    <a:pt x="569" y="245"/>
                  </a:cubicBezTo>
                  <a:cubicBezTo>
                    <a:pt x="572" y="242"/>
                    <a:pt x="585" y="233"/>
                    <a:pt x="588" y="231"/>
                  </a:cubicBezTo>
                  <a:cubicBezTo>
                    <a:pt x="591" y="228"/>
                    <a:pt x="600" y="220"/>
                    <a:pt x="600" y="219"/>
                  </a:cubicBezTo>
                  <a:cubicBezTo>
                    <a:pt x="600" y="217"/>
                    <a:pt x="600" y="213"/>
                    <a:pt x="602" y="211"/>
                  </a:cubicBezTo>
                  <a:cubicBezTo>
                    <a:pt x="602" y="209"/>
                    <a:pt x="605" y="203"/>
                    <a:pt x="608" y="202"/>
                  </a:cubicBezTo>
                  <a:cubicBezTo>
                    <a:pt x="611" y="202"/>
                    <a:pt x="622" y="197"/>
                    <a:pt x="625" y="195"/>
                  </a:cubicBezTo>
                  <a:cubicBezTo>
                    <a:pt x="628" y="194"/>
                    <a:pt x="641" y="195"/>
                    <a:pt x="646" y="202"/>
                  </a:cubicBezTo>
                  <a:cubicBezTo>
                    <a:pt x="649" y="206"/>
                    <a:pt x="664" y="228"/>
                    <a:pt x="669" y="235"/>
                  </a:cubicBezTo>
                  <a:cubicBezTo>
                    <a:pt x="674" y="241"/>
                    <a:pt x="685" y="261"/>
                    <a:pt x="683" y="263"/>
                  </a:cubicBezTo>
                  <a:cubicBezTo>
                    <a:pt x="682" y="264"/>
                    <a:pt x="675" y="270"/>
                    <a:pt x="674" y="272"/>
                  </a:cubicBezTo>
                  <a:cubicBezTo>
                    <a:pt x="672" y="274"/>
                    <a:pt x="664" y="280"/>
                    <a:pt x="660" y="281"/>
                  </a:cubicBezTo>
                  <a:cubicBezTo>
                    <a:pt x="653" y="283"/>
                    <a:pt x="636" y="289"/>
                    <a:pt x="630" y="291"/>
                  </a:cubicBezTo>
                  <a:cubicBezTo>
                    <a:pt x="625" y="294"/>
                    <a:pt x="611" y="294"/>
                    <a:pt x="611" y="288"/>
                  </a:cubicBezTo>
                  <a:cubicBezTo>
                    <a:pt x="613" y="283"/>
                    <a:pt x="614" y="264"/>
                    <a:pt x="616" y="258"/>
                  </a:cubicBezTo>
                  <a:cubicBezTo>
                    <a:pt x="616" y="253"/>
                    <a:pt x="616" y="242"/>
                    <a:pt x="614" y="247"/>
                  </a:cubicBezTo>
                  <a:cubicBezTo>
                    <a:pt x="613" y="250"/>
                    <a:pt x="605" y="261"/>
                    <a:pt x="603" y="266"/>
                  </a:cubicBezTo>
                  <a:cubicBezTo>
                    <a:pt x="600" y="269"/>
                    <a:pt x="592" y="278"/>
                    <a:pt x="589" y="278"/>
                  </a:cubicBezTo>
                  <a:cubicBezTo>
                    <a:pt x="585" y="278"/>
                    <a:pt x="572" y="280"/>
                    <a:pt x="569" y="280"/>
                  </a:cubicBezTo>
                  <a:cubicBezTo>
                    <a:pt x="566" y="280"/>
                    <a:pt x="557" y="278"/>
                    <a:pt x="557" y="275"/>
                  </a:cubicBezTo>
                  <a:cubicBezTo>
                    <a:pt x="558" y="272"/>
                    <a:pt x="561" y="256"/>
                    <a:pt x="561" y="255"/>
                  </a:cubicBezTo>
                  <a:close/>
                  <a:moveTo>
                    <a:pt x="1188" y="1196"/>
                  </a:moveTo>
                  <a:cubicBezTo>
                    <a:pt x="1185" y="1205"/>
                    <a:pt x="1160" y="1247"/>
                    <a:pt x="1155" y="1255"/>
                  </a:cubicBezTo>
                  <a:cubicBezTo>
                    <a:pt x="1151" y="1263"/>
                    <a:pt x="1144" y="1269"/>
                    <a:pt x="1141" y="1268"/>
                  </a:cubicBezTo>
                  <a:cubicBezTo>
                    <a:pt x="1138" y="1268"/>
                    <a:pt x="1129" y="1265"/>
                    <a:pt x="1126" y="1263"/>
                  </a:cubicBezTo>
                  <a:cubicBezTo>
                    <a:pt x="1122" y="1263"/>
                    <a:pt x="1116" y="1255"/>
                    <a:pt x="1118" y="1249"/>
                  </a:cubicBezTo>
                  <a:cubicBezTo>
                    <a:pt x="1119" y="1243"/>
                    <a:pt x="1124" y="1219"/>
                    <a:pt x="1126" y="1212"/>
                  </a:cubicBezTo>
                  <a:cubicBezTo>
                    <a:pt x="1127" y="1205"/>
                    <a:pt x="1135" y="1183"/>
                    <a:pt x="1141" y="1179"/>
                  </a:cubicBezTo>
                  <a:cubicBezTo>
                    <a:pt x="1146" y="1174"/>
                    <a:pt x="1168" y="1160"/>
                    <a:pt x="1172" y="1155"/>
                  </a:cubicBezTo>
                  <a:cubicBezTo>
                    <a:pt x="1179" y="1152"/>
                    <a:pt x="1194" y="1143"/>
                    <a:pt x="1196" y="1147"/>
                  </a:cubicBezTo>
                  <a:cubicBezTo>
                    <a:pt x="1196" y="1151"/>
                    <a:pt x="1196" y="1163"/>
                    <a:pt x="1196" y="1166"/>
                  </a:cubicBezTo>
                  <a:cubicBezTo>
                    <a:pt x="1197" y="1171"/>
                    <a:pt x="1193" y="1186"/>
                    <a:pt x="1188" y="1196"/>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2" name="Rectangle 21"/>
            <p:cNvSpPr/>
            <p:nvPr/>
          </p:nvSpPr>
          <p:spPr>
            <a:xfrm>
              <a:off x="1088136" y="6147003"/>
              <a:ext cx="8994755" cy="424732"/>
            </a:xfrm>
            <a:prstGeom prst="rect">
              <a:avLst/>
            </a:prstGeom>
          </p:spPr>
          <p:txBody>
            <a:bodyPr wrap="square">
              <a:spAutoFit/>
            </a:bodyPr>
            <a:lstStyle/>
            <a:p>
              <a:pPr marL="0" marR="0" lvl="1" indent="0" defTabSz="913505" eaLnBrk="1" fontAlgn="base" latinLnBrk="0" hangingPunct="1">
                <a:lnSpc>
                  <a:spcPct val="90000"/>
                </a:lnSpc>
                <a:spcBef>
                  <a:spcPts val="980"/>
                </a:spcBef>
                <a:spcAft>
                  <a:spcPct val="0"/>
                </a:spcAft>
                <a:buClrTx/>
                <a:buSzPct val="90000"/>
                <a:buFontTx/>
                <a:buNone/>
                <a:tabLst/>
                <a:defRPr/>
              </a:pPr>
              <a:r>
                <a:rPr kumimoji="0" lang="en-US" sz="2353" b="0" i="0" u="none" strike="noStrike" kern="0" cap="none" spc="0" normalizeH="0" baseline="0" noProof="0" dirty="0">
                  <a:ln>
                    <a:noFill/>
                  </a:ln>
                  <a:gradFill>
                    <a:gsLst>
                      <a:gs pos="1250">
                        <a:schemeClr val="tx1"/>
                      </a:gs>
                      <a:gs pos="100000">
                        <a:schemeClr val="tx1"/>
                      </a:gs>
                    </a:gsLst>
                    <a:lin ang="5400000" scaled="0"/>
                  </a:gradFill>
                  <a:effectLst/>
                  <a:uLnTx/>
                  <a:uFillTx/>
                  <a:latin typeface="+mj-lt"/>
                  <a:ea typeface="MS PGothic" pitchFamily="34" charset="-128"/>
                </a:rPr>
                <a:t>“Home Depot confirms cyber attack from foreign entity”</a:t>
              </a:r>
            </a:p>
          </p:txBody>
        </p:sp>
      </p:grpSp>
    </p:spTree>
    <p:extLst>
      <p:ext uri="{BB962C8B-B14F-4D97-AF65-F5344CB8AC3E}">
        <p14:creationId xmlns:p14="http://schemas.microsoft.com/office/powerpoint/2010/main" val="3099567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6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8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2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14906</TotalTime>
  <Words>9518</Words>
  <Application>Microsoft Office PowerPoint</Application>
  <PresentationFormat>Widescreen</PresentationFormat>
  <Paragraphs>1379</Paragraphs>
  <Slides>75</Slides>
  <Notes>57</Notes>
  <HiddenSlides>17</HiddenSlides>
  <MMClips>0</MMClips>
  <ScaleCrop>false</ScaleCrop>
  <HeadingPairs>
    <vt:vector size="6" baseType="variant">
      <vt:variant>
        <vt:lpstr>Fonts Used</vt:lpstr>
      </vt:variant>
      <vt:variant>
        <vt:i4>19</vt:i4>
      </vt:variant>
      <vt:variant>
        <vt:lpstr>Theme</vt:lpstr>
      </vt:variant>
      <vt:variant>
        <vt:i4>11</vt:i4>
      </vt:variant>
      <vt:variant>
        <vt:lpstr>Slide Titles</vt:lpstr>
      </vt:variant>
      <vt:variant>
        <vt:i4>75</vt:i4>
      </vt:variant>
    </vt:vector>
  </HeadingPairs>
  <TitlesOfParts>
    <vt:vector size="105" baseType="lpstr">
      <vt:lpstr>MS PGothic</vt:lpstr>
      <vt:lpstr>MS PGothic</vt:lpstr>
      <vt:lpstr>Arial</vt:lpstr>
      <vt:lpstr>Arial Unicode MS</vt:lpstr>
      <vt:lpstr>Calibri</vt:lpstr>
      <vt:lpstr>Cambria Math</vt:lpstr>
      <vt:lpstr>Consolas</vt:lpstr>
      <vt:lpstr>Courier New</vt:lpstr>
      <vt:lpstr>Lucida Console</vt:lpstr>
      <vt:lpstr>Microsoft Yi Baiti</vt:lpstr>
      <vt:lpstr>OCR A Extended</vt:lpstr>
      <vt:lpstr>Segoe</vt:lpstr>
      <vt:lpstr>Segoe UI</vt:lpstr>
      <vt:lpstr>Segoe UI Light</vt:lpstr>
      <vt:lpstr>Segoe UI Semibold</vt:lpstr>
      <vt:lpstr>Segoe UI Semilight</vt:lpstr>
      <vt:lpstr>Times New Roman</vt:lpstr>
      <vt:lpstr>Trebuchet MS</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We’re Reimagining Microsoft</vt:lpstr>
      <vt:lpstr>PowerPoint Presentation</vt:lpstr>
      <vt:lpstr>PowerPoint Presentation</vt:lpstr>
      <vt:lpstr>PowerShell Core and Bash on Windows 10</vt:lpstr>
      <vt:lpstr>“This is not your Dad’s Microsoft.”</vt:lpstr>
      <vt:lpstr>Our Approach to Open Source in the Cloud</vt:lpstr>
      <vt:lpstr>Open Source Investments are Fueling the Momentum</vt:lpstr>
      <vt:lpstr>Azure: Delivering Open Source Innovation in the Cloud</vt:lpstr>
      <vt:lpstr>Windows Server: The story so far…</vt:lpstr>
      <vt:lpstr>Server 2016 Features</vt:lpstr>
      <vt:lpstr>Failover Clustering Integrated solution, enhanced in Windows Server Technical Preview</vt:lpstr>
      <vt:lpstr>Failover clustering Integrated solution, enhanced in Windows Server Technical Preview</vt:lpstr>
      <vt:lpstr>Virtual machine upgrades New virtual machine upgrade and servicing processes</vt:lpstr>
      <vt:lpstr>PowerShell Direct</vt:lpstr>
      <vt:lpstr>Memory management Complete flexibility for optimal host utilization</vt:lpstr>
      <vt:lpstr>And much more…</vt:lpstr>
      <vt:lpstr>Introducing Nano Server</vt:lpstr>
      <vt:lpstr>The story so far…</vt:lpstr>
      <vt:lpstr>PowerPoint Presentation</vt:lpstr>
      <vt:lpstr>PowerPoint Presentation</vt:lpstr>
      <vt:lpstr>The next step in the journey…</vt:lpstr>
      <vt:lpstr>Nano Server</vt:lpstr>
      <vt:lpstr>Servicing improvements*</vt:lpstr>
      <vt:lpstr>Deployment improvements</vt:lpstr>
      <vt:lpstr>The end result…</vt:lpstr>
      <vt:lpstr>Nano Server roles and features</vt:lpstr>
      <vt:lpstr>Nano Server roles and features</vt:lpstr>
      <vt:lpstr>Remotely managing Nano Server</vt:lpstr>
      <vt:lpstr>Remote Server Management Tool</vt:lpstr>
      <vt:lpstr>DevOps: the three stage conversation</vt:lpstr>
      <vt:lpstr>PowerPoint Presentation</vt:lpstr>
      <vt:lpstr>List of DevOps Practices</vt:lpstr>
      <vt:lpstr>DevOps Benefits </vt:lpstr>
      <vt:lpstr>Architecture Decisions</vt:lpstr>
      <vt:lpstr>Microsoft Building Blocks for DevOps</vt:lpstr>
      <vt:lpstr>PowerPoint Presentation</vt:lpstr>
      <vt:lpstr>PowerPoint Presentation</vt:lpstr>
      <vt:lpstr>Enterprise Grade Enhancements</vt:lpstr>
      <vt:lpstr>New Compute Instance: D series V2 Sizes</vt:lpstr>
      <vt:lpstr>Virtual Machine(VM) Scale Sets</vt:lpstr>
      <vt:lpstr>Reservations for Instance Level IP</vt:lpstr>
      <vt:lpstr>Azure Container Service</vt:lpstr>
      <vt:lpstr>PowerPoint Presentation</vt:lpstr>
      <vt:lpstr>We’re Reimagining Microsoft</vt:lpstr>
      <vt:lpstr>“This is not your Dad’s Microsoft.”</vt:lpstr>
      <vt:lpstr>Our Approach to Open Source in the Cloud</vt:lpstr>
      <vt:lpstr>Open Source Investments are Fueling the Momentum</vt:lpstr>
      <vt:lpstr>Azure: Delivering Open Source Innovation in the Cloud</vt:lpstr>
      <vt:lpstr>PowerShell Core and Bash on Windows 10</vt:lpstr>
      <vt:lpstr>Build and run open source solutions</vt:lpstr>
      <vt:lpstr>Microsoft Operation Management Suite (OMS) Multi-cloud IT management</vt:lpstr>
      <vt:lpstr>PowerPoint Presentation</vt:lpstr>
      <vt:lpstr>Extend on-premises data and apps</vt:lpstr>
      <vt:lpstr>Connect every on-premises server to the cloud</vt:lpstr>
      <vt:lpstr>Azure Site Recovery (VMware to Azure)</vt:lpstr>
      <vt:lpstr>ExpressRoute</vt:lpstr>
      <vt:lpstr>ExpressRoute for Office 365 </vt:lpstr>
      <vt:lpstr>Deploy the cloud on-premises</vt:lpstr>
      <vt:lpstr>Azure Stack</vt:lpstr>
      <vt:lpstr>PowerPoint Presentation</vt:lpstr>
      <vt:lpstr>What Next?</vt:lpstr>
      <vt:lpstr>PowerPoint Presentation</vt:lpstr>
      <vt:lpstr>Extra</vt:lpstr>
      <vt:lpstr>Containers A new approach to build, ship, deploy, and instantiate applications</vt:lpstr>
      <vt:lpstr>Containers Isolated runtime environment for hosted applications</vt:lpstr>
      <vt:lpstr>Containers How do they differ from virtual machines?</vt:lpstr>
      <vt:lpstr>Container use cases</vt:lpstr>
      <vt:lpstr>Why containers? Applications are fueling innovation in today’s cloud-mobile world</vt:lpstr>
      <vt:lpstr>Container OS environments</vt:lpstr>
      <vt:lpstr>Container runtime</vt:lpstr>
      <vt:lpstr>Container runtime</vt:lpstr>
      <vt:lpstr>Container runtime</vt:lpstr>
      <vt:lpstr>More Ecosystem Building Blocks</vt:lpstr>
      <vt:lpstr>Security impact – In the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46</cp:revision>
  <dcterms:created xsi:type="dcterms:W3CDTF">2016-06-23T22:23:08Z</dcterms:created>
  <dcterms:modified xsi:type="dcterms:W3CDTF">2016-09-27T21:45:51Z</dcterms:modified>
</cp:coreProperties>
</file>